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42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D8E50BF-F1DA-49A4-9172-81E74100F5A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6CA44D9-2238-4BF6-83FB-06B50670A63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0BF-F1DA-49A4-9172-81E74100F5A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44D9-2238-4BF6-83FB-06B50670A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0BF-F1DA-49A4-9172-81E74100F5A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44D9-2238-4BF6-83FB-06B50670A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0BF-F1DA-49A4-9172-81E74100F5A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44D9-2238-4BF6-83FB-06B50670A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0BF-F1DA-49A4-9172-81E74100F5A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44D9-2238-4BF6-83FB-06B50670A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0BF-F1DA-49A4-9172-81E74100F5A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44D9-2238-4BF6-83FB-06B50670A6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0BF-F1DA-49A4-9172-81E74100F5A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44D9-2238-4BF6-83FB-06B50670A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0BF-F1DA-49A4-9172-81E74100F5A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44D9-2238-4BF6-83FB-06B50670A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0BF-F1DA-49A4-9172-81E74100F5A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44D9-2238-4BF6-83FB-06B50670A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0BF-F1DA-49A4-9172-81E74100F5A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44D9-2238-4BF6-83FB-06B50670A63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0BF-F1DA-49A4-9172-81E74100F5A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A44D9-2238-4BF6-83FB-06B50670A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D8E50BF-F1DA-49A4-9172-81E74100F5A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6CA44D9-2238-4BF6-83FB-06B50670A6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209800"/>
            <a:ext cx="3313355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Chapter 14 Thermal Energy and Heat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4267200"/>
            <a:ext cx="3309803" cy="126062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14.1  Temperature, Thermal Energy, and Heat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030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5971" y="457200"/>
            <a:ext cx="2743200" cy="523220"/>
          </a:xfrm>
          <a:prstGeom prst="rect">
            <a:avLst/>
          </a:prstGeom>
          <a:solidFill>
            <a:srgbClr val="FF00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Specific Heat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98714" y="1150963"/>
            <a:ext cx="8001000" cy="9541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</a:t>
            </a:r>
            <a:r>
              <a:rPr lang="en-US" sz="2800" dirty="0" smtClean="0"/>
              <a:t>hen being heated, objects’ temperatures  do not rise at the same rate.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134099"/>
            <a:ext cx="4343400" cy="267765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change the temperature of different objects by the same amount, different amounts of heat are required.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885871" y="2193216"/>
            <a:ext cx="3877129" cy="2677656"/>
          </a:xfrm>
          <a:prstGeom prst="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Scientists have defined a quantity to measure the relationship between heat and temperature change. 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878129"/>
            <a:ext cx="8305800" cy="1384995"/>
          </a:xfrm>
          <a:prstGeom prst="rect">
            <a:avLst/>
          </a:prstGeom>
          <a:solidFill>
            <a:schemeClr val="tx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The amount of energy required to raise the temperature of 1 kg of a material by 1K is called its specific heat.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99000" y="5786070"/>
            <a:ext cx="2616200" cy="52322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kg X K = joule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1279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 material with a high specific heat can absorb a great deal of thermal energy without a great change in temperature.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78543" y="2057400"/>
            <a:ext cx="769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 material with a low specific heat would have a large temperature change after absorbing the same amount of thermal energy.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6229" y="4114800"/>
            <a:ext cx="8153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Changes in energy = </a:t>
            </a:r>
          </a:p>
          <a:p>
            <a:r>
              <a:rPr lang="en-US" sz="2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 </a:t>
            </a:r>
            <a:r>
              <a:rPr lang="en-US" sz="2600" b="1" dirty="0" smtClean="0"/>
              <a:t> X </a:t>
            </a:r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heat  </a:t>
            </a:r>
            <a:r>
              <a:rPr lang="en-US" sz="2600" b="1" dirty="0" smtClean="0"/>
              <a:t>X </a:t>
            </a:r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in temperature</a:t>
            </a:r>
            <a:endParaRPr lang="en-US" sz="26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4243" y="5253864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 (kg)            (kg X K)                                    (K)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7737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2971800" cy="523220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Converting Units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24299" y="762000"/>
            <a:ext cx="2853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err="1" smtClean="0"/>
              <a:t>o</a:t>
            </a:r>
            <a:r>
              <a:rPr lang="en-US" sz="2800" b="1" dirty="0" err="1" smtClean="0"/>
              <a:t>C</a:t>
            </a:r>
            <a:r>
              <a:rPr lang="en-US" sz="2800" b="1" dirty="0" smtClean="0"/>
              <a:t> </a:t>
            </a:r>
            <a:r>
              <a:rPr lang="en-US" sz="2800" b="1" dirty="0" smtClean="0"/>
              <a:t>= 5/9 </a:t>
            </a:r>
            <a:r>
              <a:rPr lang="en-US" sz="2800" b="1" dirty="0" smtClean="0"/>
              <a:t>(</a:t>
            </a:r>
            <a:r>
              <a:rPr lang="en-US" sz="2800" b="1" baseline="30000" dirty="0" smtClean="0"/>
              <a:t>o</a:t>
            </a:r>
            <a:r>
              <a:rPr lang="en-US" sz="2800" b="1" dirty="0" smtClean="0"/>
              <a:t>F-32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970717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Convert ocean </a:t>
            </a:r>
            <a:r>
              <a:rPr lang="en-US" sz="2800" dirty="0" smtClean="0"/>
              <a:t>temperature, 77</a:t>
            </a:r>
            <a:r>
              <a:rPr lang="en-US" sz="2800" b="1" baseline="30000" dirty="0" smtClean="0"/>
              <a:t>o</a:t>
            </a:r>
            <a:r>
              <a:rPr lang="en-US" sz="2800" dirty="0" smtClean="0"/>
              <a:t> </a:t>
            </a:r>
            <a:r>
              <a:rPr lang="en-US" sz="2800" dirty="0" smtClean="0"/>
              <a:t>F</a:t>
            </a:r>
            <a:r>
              <a:rPr lang="en-US" sz="2800" dirty="0" smtClean="0"/>
              <a:t>, to degrees Celsius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197929" y="1539829"/>
            <a:ext cx="3352800" cy="138499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baseline="30000" dirty="0" err="1" smtClean="0"/>
              <a:t>o</a:t>
            </a:r>
            <a:r>
              <a:rPr lang="en-US" sz="2800" b="1" dirty="0" err="1" smtClean="0"/>
              <a:t>C</a:t>
            </a:r>
            <a:r>
              <a:rPr lang="en-US" sz="2800" b="1" dirty="0" smtClean="0"/>
              <a:t> </a:t>
            </a:r>
            <a:r>
              <a:rPr lang="en-US" sz="2800" b="1" dirty="0" smtClean="0"/>
              <a:t>= 5/9 </a:t>
            </a:r>
            <a:r>
              <a:rPr lang="en-US" sz="2800" b="1" dirty="0" smtClean="0"/>
              <a:t>(77</a:t>
            </a:r>
            <a:r>
              <a:rPr lang="en-US" sz="2800" b="1" baseline="30000" dirty="0" smtClean="0"/>
              <a:t>o</a:t>
            </a:r>
            <a:r>
              <a:rPr lang="en-US" sz="2800" b="1" dirty="0" smtClean="0"/>
              <a:t>-32)</a:t>
            </a:r>
            <a:endParaRPr lang="en-US" sz="2800" b="1" dirty="0" smtClean="0"/>
          </a:p>
          <a:p>
            <a:r>
              <a:rPr lang="en-US" sz="2800" b="1" baseline="30000" dirty="0" err="1"/>
              <a:t>o</a:t>
            </a:r>
            <a:r>
              <a:rPr lang="en-US" sz="2800" b="1" dirty="0" err="1" smtClean="0"/>
              <a:t>C</a:t>
            </a:r>
            <a:r>
              <a:rPr lang="en-US" sz="2800" b="1" dirty="0" smtClean="0"/>
              <a:t> </a:t>
            </a:r>
            <a:r>
              <a:rPr lang="en-US" sz="2800" b="1" dirty="0" smtClean="0"/>
              <a:t>= 5/9 (</a:t>
            </a:r>
            <a:r>
              <a:rPr lang="en-US" sz="2800" b="1" dirty="0" smtClean="0"/>
              <a:t>45</a:t>
            </a:r>
            <a:r>
              <a:rPr lang="en-US" sz="2800" b="1" baseline="30000" dirty="0"/>
              <a:t>o</a:t>
            </a:r>
            <a:r>
              <a:rPr lang="en-US" sz="2800" b="1" dirty="0" smtClean="0"/>
              <a:t>)</a:t>
            </a:r>
            <a:endParaRPr lang="en-US" sz="2800" b="1" dirty="0" smtClean="0"/>
          </a:p>
          <a:p>
            <a:r>
              <a:rPr lang="en-US" sz="2800" b="1" baseline="30000" dirty="0" err="1"/>
              <a:t>o</a:t>
            </a:r>
            <a:r>
              <a:rPr lang="en-US" sz="2800" b="1" dirty="0" err="1" smtClean="0"/>
              <a:t>C</a:t>
            </a:r>
            <a:r>
              <a:rPr lang="en-US" sz="2800" b="1" dirty="0" smtClean="0"/>
              <a:t> </a:t>
            </a:r>
            <a:r>
              <a:rPr lang="en-US" sz="2800" b="1" dirty="0" smtClean="0"/>
              <a:t>= </a:t>
            </a:r>
            <a:r>
              <a:rPr lang="en-US" sz="2800" b="1" dirty="0" smtClean="0"/>
              <a:t>25</a:t>
            </a:r>
            <a:r>
              <a:rPr lang="en-US" sz="2800" b="1" baseline="30000" dirty="0"/>
              <a:t>o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6185" y="3343559"/>
            <a:ext cx="55898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Convert </a:t>
            </a:r>
            <a:r>
              <a:rPr lang="en-US" sz="2800" dirty="0" smtClean="0"/>
              <a:t>5</a:t>
            </a:r>
            <a:r>
              <a:rPr lang="en-US" sz="2800" b="1" baseline="30000" dirty="0" smtClean="0"/>
              <a:t>o</a:t>
            </a:r>
            <a:r>
              <a:rPr lang="en-US" sz="2800" dirty="0" smtClean="0"/>
              <a:t>F </a:t>
            </a:r>
            <a:r>
              <a:rPr lang="en-US" sz="2800" dirty="0" smtClean="0"/>
              <a:t>to </a:t>
            </a:r>
            <a:endParaRPr lang="en-US" sz="2800" dirty="0" smtClean="0"/>
          </a:p>
          <a:p>
            <a:r>
              <a:rPr lang="en-US" sz="2800" dirty="0" smtClean="0"/>
              <a:t>degrees Celsius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889828" y="3174281"/>
            <a:ext cx="2888341" cy="12926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baseline="30000" dirty="0" err="1" smtClean="0"/>
              <a:t>o</a:t>
            </a:r>
            <a:r>
              <a:rPr lang="en-US" sz="2600" b="1" dirty="0" err="1" smtClean="0"/>
              <a:t>C</a:t>
            </a:r>
            <a:r>
              <a:rPr lang="en-US" sz="2600" b="1" dirty="0" smtClean="0"/>
              <a:t> = 5/9(5</a:t>
            </a:r>
            <a:r>
              <a:rPr lang="en-US" sz="2400" b="1" baseline="30000" dirty="0" smtClean="0"/>
              <a:t>o</a:t>
            </a:r>
            <a:r>
              <a:rPr lang="en-US" sz="2600" b="1" dirty="0" smtClean="0"/>
              <a:t> – 32)</a:t>
            </a:r>
          </a:p>
          <a:p>
            <a:r>
              <a:rPr lang="en-US" sz="2400" b="1" baseline="30000" dirty="0" err="1" smtClean="0"/>
              <a:t>o</a:t>
            </a:r>
            <a:r>
              <a:rPr lang="en-US" sz="2600" b="1" dirty="0" err="1" smtClean="0"/>
              <a:t>C</a:t>
            </a:r>
            <a:r>
              <a:rPr lang="en-US" sz="2600" b="1" dirty="0" smtClean="0"/>
              <a:t> = 5/9 (-27</a:t>
            </a:r>
            <a:r>
              <a:rPr lang="en-US" sz="2400" b="1" baseline="30000" dirty="0"/>
              <a:t>o</a:t>
            </a:r>
            <a:r>
              <a:rPr lang="en-US" sz="2600" b="1" dirty="0" smtClean="0"/>
              <a:t>)</a:t>
            </a:r>
          </a:p>
          <a:p>
            <a:r>
              <a:rPr lang="en-US" sz="2400" b="1" baseline="30000" dirty="0" err="1"/>
              <a:t>o</a:t>
            </a:r>
            <a:r>
              <a:rPr lang="en-US" sz="2600" b="1" dirty="0" err="1" smtClean="0"/>
              <a:t>C</a:t>
            </a:r>
            <a:r>
              <a:rPr lang="en-US" sz="2600" b="1" dirty="0" smtClean="0"/>
              <a:t> = -15</a:t>
            </a:r>
            <a:r>
              <a:rPr lang="en-US" sz="2400" b="1" baseline="30000" dirty="0"/>
              <a:t>o</a:t>
            </a:r>
            <a:r>
              <a:rPr lang="en-US" sz="2600" b="1" dirty="0" smtClean="0"/>
              <a:t> </a:t>
            </a:r>
            <a:endParaRPr lang="en-US" sz="2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6185" y="4534741"/>
            <a:ext cx="43706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Convert the surface temperature on the surface of Venus (</a:t>
            </a:r>
            <a:r>
              <a:rPr lang="en-US" sz="2800" dirty="0" smtClean="0"/>
              <a:t>860</a:t>
            </a:r>
            <a:r>
              <a:rPr lang="en-US" sz="2800" b="1" baseline="30000" dirty="0" smtClean="0"/>
              <a:t>o</a:t>
            </a:r>
            <a:r>
              <a:rPr lang="en-US" sz="2800" dirty="0" smtClean="0"/>
              <a:t>F</a:t>
            </a:r>
            <a:r>
              <a:rPr lang="en-US" sz="2800" dirty="0" smtClean="0"/>
              <a:t>) to </a:t>
            </a:r>
            <a:r>
              <a:rPr lang="en-US" sz="2800" dirty="0" smtClean="0"/>
              <a:t>degrees Celsius.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4750184"/>
            <a:ext cx="3429000" cy="138499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baseline="30000" dirty="0" err="1"/>
              <a:t>o</a:t>
            </a:r>
            <a:r>
              <a:rPr lang="en-US" sz="2800" b="1" dirty="0" err="1" smtClean="0"/>
              <a:t>C</a:t>
            </a:r>
            <a:r>
              <a:rPr lang="en-US" sz="2800" b="1" dirty="0" smtClean="0"/>
              <a:t> </a:t>
            </a:r>
            <a:r>
              <a:rPr lang="en-US" sz="2800" b="1" dirty="0" smtClean="0"/>
              <a:t>= </a:t>
            </a:r>
            <a:r>
              <a:rPr lang="en-US" sz="2800" b="1" dirty="0" smtClean="0"/>
              <a:t>5/9(860</a:t>
            </a:r>
            <a:r>
              <a:rPr lang="en-US" sz="2800" b="1" baseline="30000" dirty="0"/>
              <a:t>o</a:t>
            </a:r>
            <a:r>
              <a:rPr lang="en-US" sz="2800" b="1" dirty="0" smtClean="0"/>
              <a:t>-32</a:t>
            </a:r>
            <a:r>
              <a:rPr lang="en-US" sz="2800" b="1" dirty="0" smtClean="0"/>
              <a:t>)</a:t>
            </a:r>
          </a:p>
          <a:p>
            <a:r>
              <a:rPr lang="en-US" sz="2800" b="1" baseline="30000" dirty="0" err="1"/>
              <a:t>o</a:t>
            </a:r>
            <a:r>
              <a:rPr lang="en-US" sz="2800" b="1" dirty="0" err="1" smtClean="0"/>
              <a:t>C</a:t>
            </a:r>
            <a:r>
              <a:rPr lang="en-US" sz="2800" b="1" dirty="0" smtClean="0"/>
              <a:t>= </a:t>
            </a:r>
            <a:r>
              <a:rPr lang="en-US" sz="2800" b="1" dirty="0" smtClean="0"/>
              <a:t>5/9 (</a:t>
            </a:r>
            <a:r>
              <a:rPr lang="en-US" sz="2800" b="1" dirty="0" smtClean="0"/>
              <a:t>828</a:t>
            </a:r>
            <a:r>
              <a:rPr lang="en-US" sz="2800" b="1" baseline="30000" dirty="0" smtClean="0"/>
              <a:t>o</a:t>
            </a:r>
            <a:r>
              <a:rPr lang="en-US" sz="2800" b="1" dirty="0" smtClean="0"/>
              <a:t>)</a:t>
            </a:r>
            <a:endParaRPr lang="en-US" sz="2800" b="1" dirty="0" smtClean="0"/>
          </a:p>
          <a:p>
            <a:r>
              <a:rPr lang="en-US" sz="2800" b="1" baseline="30000" dirty="0" err="1"/>
              <a:t>o</a:t>
            </a:r>
            <a:r>
              <a:rPr lang="en-US" sz="2800" b="1" dirty="0" err="1" smtClean="0"/>
              <a:t>C</a:t>
            </a:r>
            <a:r>
              <a:rPr lang="en-US" sz="2800" b="1" dirty="0" smtClean="0"/>
              <a:t>=  </a:t>
            </a:r>
            <a:r>
              <a:rPr lang="en-US" sz="2800" b="1" dirty="0" smtClean="0"/>
              <a:t>460</a:t>
            </a:r>
            <a:r>
              <a:rPr lang="en-US" sz="2800" b="1" baseline="30000" dirty="0"/>
              <a:t>o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247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/>
      <p:bldP spid="7" grpId="0" animBg="1"/>
      <p:bldP spid="8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981200"/>
            <a:ext cx="8182572" cy="138499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Temperature</a:t>
            </a:r>
            <a:r>
              <a:rPr lang="en-US" sz="2800" b="1" dirty="0" smtClean="0"/>
              <a:t> = </a:t>
            </a:r>
          </a:p>
          <a:p>
            <a:pPr algn="ctr"/>
            <a:r>
              <a:rPr lang="en-US" sz="2800" b="1" dirty="0" smtClean="0"/>
              <a:t>a measure of the average kinetic energy of the individual particles in matter.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503873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All matter is made up of tiny particles that are always in motion.  This energy of motion is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1295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kinetic energy</a:t>
            </a:r>
            <a:endParaRPr lang="en-US" sz="28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943" y="3657600"/>
            <a:ext cx="8153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Thermometers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glass tube with sealed liquid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the particles speed up/spread </a:t>
            </a:r>
          </a:p>
          <a:p>
            <a:r>
              <a:rPr lang="en-US" sz="2800" b="1" dirty="0" smtClean="0"/>
              <a:t>     out  when heated (more volume)</a:t>
            </a:r>
            <a:endParaRPr lang="en-US" sz="2800" b="1" dirty="0"/>
          </a:p>
        </p:txBody>
      </p:sp>
      <p:pic>
        <p:nvPicPr>
          <p:cNvPr id="1026" name="Picture 2" descr="C:\Users\bboyer.BFCS\AppData\Local\Microsoft\Windows\Temporary Internet Files\Content.IE5\IW86OW9D\ThermometerIllustratio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199" y="3271845"/>
            <a:ext cx="2162773" cy="3142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856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2 0.053 0.007 0.127 0.025 0.126 C 0.051 0.126 0.053 -0.122 0.084 -0.123 C 0.112 -0.123 0.097 0.094 0.124 0.093 C 0.152 0.093 0.137 -0.064 0.167 -0.064 C 0.194 -0.064 0.179 0.042 0.203 0.042 C 0.226 0.042 0.214 -0.039 0.235 -0.039 C 0.247 -0.039 0.248 -0.017 0.249 0 E" pathEditMode="relative" ptsTypes="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allAtOnce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229600" cy="1292662"/>
          </a:xfrm>
          <a:prstGeom prst="rect">
            <a:avLst/>
          </a:prstGeom>
          <a:ln w="571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b="1" dirty="0" smtClean="0"/>
              <a:t>If the kinetic energy of the particles in an object increases, what happens to the temperature of the object?</a:t>
            </a:r>
            <a:endParaRPr lang="en-US" sz="2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1413448"/>
            <a:ext cx="4724400" cy="4924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The temperature increases.</a:t>
            </a:r>
            <a:endParaRPr lang="en-US" sz="2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438400"/>
            <a:ext cx="8229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Three common scales for measuring temperature are the Fahrenheit, Celsius, and Kelvin scales.</a:t>
            </a:r>
            <a:endParaRPr lang="en-US" sz="2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0"/>
            <a:ext cx="7772400" cy="95410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Which temperature scale are you most familiar with?  Why?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5105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Fahrenheit.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51054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weather, recipes, health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3342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boyer.BFCS\AppData\Local\Microsoft\Windows\Temporary Internet Files\Content.IE5\IW86OW9D\fahrenheit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1364"/>
            <a:ext cx="6858000" cy="653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bboyer.BFCS\AppData\Local\Microsoft\Windows\Temporary Internet Files\Content.IE5\HISESI1T\stock-vector-flat-style-celsius-and-fahrenheit-thermometers-vector-29235511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492" y="3200400"/>
            <a:ext cx="509016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00800" y="2580620"/>
            <a:ext cx="2596915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DIFFERENCES?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0126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23297"/>
            <a:ext cx="58528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Kelvin scale</a:t>
            </a:r>
            <a:r>
              <a:rPr lang="en-US" sz="2800" b="1" dirty="0" smtClean="0"/>
              <a:t>: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most commonly used in 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physical science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units are the same size as the degrees on the Celsius scale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855916"/>
            <a:ext cx="3962400" cy="954107"/>
          </a:xfrm>
          <a:prstGeom prst="rect">
            <a:avLst/>
          </a:prstGeom>
          <a:solidFill>
            <a:srgbClr val="FFFF00"/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freezing point = 273 K</a:t>
            </a:r>
          </a:p>
          <a:p>
            <a:r>
              <a:rPr lang="en-US" sz="2800" b="1" dirty="0" smtClean="0"/>
              <a:t>boiling point   = 373 K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76799" y="3265377"/>
            <a:ext cx="3657600" cy="1384995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  </a:t>
            </a:r>
            <a:endParaRPr lang="en-US" b="1" dirty="0" smtClean="0"/>
          </a:p>
          <a:p>
            <a:pPr algn="ctr"/>
            <a:r>
              <a:rPr lang="en-US" sz="2800" b="1" dirty="0" smtClean="0"/>
              <a:t>-273 </a:t>
            </a:r>
            <a:r>
              <a:rPr lang="en-US" sz="2800" b="1" baseline="30000" dirty="0" err="1" smtClean="0"/>
              <a:t>o</a:t>
            </a:r>
            <a:r>
              <a:rPr lang="en-US" sz="2800" b="1" dirty="0" err="1" smtClean="0"/>
              <a:t>C</a:t>
            </a:r>
            <a:r>
              <a:rPr lang="en-US" sz="2800" b="1" dirty="0" smtClean="0"/>
              <a:t> </a:t>
            </a:r>
            <a:r>
              <a:rPr lang="en-US" sz="2800" b="1" dirty="0" smtClean="0"/>
              <a:t>is the lowest temp. possible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2557" y="4850487"/>
            <a:ext cx="5121842" cy="1384995"/>
          </a:xfrm>
          <a:prstGeom prst="rect">
            <a:avLst/>
          </a:prstGeom>
          <a:solidFill>
            <a:srgbClr val="FFFF00"/>
          </a:solidFill>
          <a:ln w="5715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No more thermal energy can be removed from matter at that </a:t>
            </a:r>
            <a:r>
              <a:rPr lang="en-US" sz="2800" b="1" dirty="0" smtClean="0"/>
              <a:t>temperature.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66057" y="3957874"/>
            <a:ext cx="3048000" cy="523220"/>
          </a:xfrm>
          <a:prstGeom prst="rect">
            <a:avLst/>
          </a:prstGeom>
          <a:solidFill>
            <a:srgbClr val="FF0000"/>
          </a:solidFill>
          <a:ln w="7620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ABSOLUTE ZERO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40229" y="4635043"/>
            <a:ext cx="2133600" cy="1384995"/>
          </a:xfrm>
          <a:prstGeom prst="rect">
            <a:avLst/>
          </a:prstGeom>
          <a:solidFill>
            <a:srgbClr val="FF0000"/>
          </a:solidFill>
          <a:ln w="5715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0 on Kelvin represents</a:t>
            </a:r>
          </a:p>
          <a:p>
            <a:pPr algn="ctr"/>
            <a:r>
              <a:rPr lang="en-US" sz="2800" b="1" dirty="0" smtClean="0"/>
              <a:t>-273</a:t>
            </a:r>
            <a:r>
              <a:rPr lang="en-US" sz="2800" b="1" baseline="30000" dirty="0" smtClean="0"/>
              <a:t>o</a:t>
            </a:r>
            <a:r>
              <a:rPr lang="en-US" sz="2800" b="1" dirty="0" smtClean="0"/>
              <a:t>  </a:t>
            </a:r>
            <a:r>
              <a:rPr lang="en-US" sz="2800" b="1" dirty="0" smtClean="0"/>
              <a:t>C </a:t>
            </a:r>
            <a:endParaRPr lang="en-US" sz="2800" b="1" dirty="0"/>
          </a:p>
        </p:txBody>
      </p:sp>
      <p:pic>
        <p:nvPicPr>
          <p:cNvPr id="3077" name="Picture 5" descr="C:\Users\bboyer.BFCS\AppData\Local\Microsoft\Windows\Temporary Internet Files\Content.IE5\IW86OW9D\CH_danc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256" y="724768"/>
            <a:ext cx="2374800" cy="184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46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C:\Users\bboyer.BFCS\AppData\Local\Microsoft\Windows\Temporary Internet Files\Content.IE5\HISESI1T\u2_s2c_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4704"/>
            <a:ext cx="6705600" cy="610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38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7514" y="685800"/>
            <a:ext cx="6172200" cy="954107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Thermal energy = Internal energy</a:t>
            </a:r>
          </a:p>
          <a:p>
            <a:r>
              <a:rPr lang="en-US" sz="2800" b="1" dirty="0" smtClean="0"/>
              <a:t>total energy of all of the particles 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67014" y="1966478"/>
            <a:ext cx="6553200" cy="523220"/>
          </a:xfrm>
          <a:prstGeom prst="rect">
            <a:avLst/>
          </a:prstGeom>
          <a:solidFill>
            <a:schemeClr val="bg2">
              <a:lumMod val="75000"/>
            </a:schemeClr>
          </a:solidFill>
          <a:ln w="762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Thermal energy depends on 3 things: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64243" y="2664771"/>
            <a:ext cx="5486400" cy="492443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number of particles in the object</a:t>
            </a:r>
            <a:endParaRPr lang="en-US" sz="2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4243" y="3447495"/>
            <a:ext cx="4666343" cy="52322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temperature of the object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572000"/>
            <a:ext cx="4191000" cy="954107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arrangement of the object’s particles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77433" y="2668400"/>
            <a:ext cx="23839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more is hotter</a:t>
            </a:r>
            <a:endParaRPr lang="en-US" sz="2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27917" y="3496414"/>
            <a:ext cx="2590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higher is hotter</a:t>
            </a:r>
            <a:endParaRPr lang="en-US" sz="2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065488" y="4586124"/>
            <a:ext cx="2529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coming up in section 3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4192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6856" y="685072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Thermal energy that is transferred from matter at a higher temperature to matter at a lower temperature is called</a:t>
            </a:r>
            <a:endParaRPr lang="en-US" sz="2400" b="1" dirty="0"/>
          </a:p>
        </p:txBody>
      </p:sp>
      <p:pic>
        <p:nvPicPr>
          <p:cNvPr id="5122" name="Picture 2" descr="C:\Users\bboyer.BFCS\AppData\Local\Microsoft\Windows\Temporary Internet Files\Content.IE5\H9R3AUT1\HondaHeatRugbyLogo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51031"/>
            <a:ext cx="14287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14321" y="1553029"/>
            <a:ext cx="46491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Remember:  </a:t>
            </a:r>
          </a:p>
          <a:p>
            <a:pPr algn="ctr"/>
            <a:r>
              <a:rPr lang="en-US" sz="2800" b="1" dirty="0" smtClean="0"/>
              <a:t>Objects contains </a:t>
            </a:r>
          </a:p>
          <a:p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thermal energy</a:t>
            </a:r>
            <a:r>
              <a:rPr lang="en-US" sz="2800" b="1" dirty="0" smtClean="0"/>
              <a:t>, not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7978" y="3003658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Only when thermal energy </a:t>
            </a:r>
            <a:r>
              <a:rPr lang="en-US" sz="2800" b="1" smtClean="0"/>
              <a:t>is                        </a:t>
            </a:r>
            <a:r>
              <a:rPr lang="en-US" sz="2800" b="1" smtClean="0"/>
              <a:t> is</a:t>
            </a:r>
            <a:r>
              <a:rPr lang="en-US" sz="2800" b="1" dirty="0" smtClean="0"/>
              <a:t> </a:t>
            </a:r>
            <a:r>
              <a:rPr lang="en-US" sz="2800" b="1" dirty="0" smtClean="0"/>
              <a:t>it called heat.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3044131"/>
            <a:ext cx="2133600" cy="523220"/>
          </a:xfrm>
          <a:prstGeom prst="rect">
            <a:avLst/>
          </a:prstGeom>
          <a:solidFill>
            <a:srgbClr val="FFFF00"/>
          </a:solidFill>
          <a:ln w="5715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transferred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85321" y="3986794"/>
            <a:ext cx="80336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Heat is thermal energy being transferred from a warmer object to a cooler one.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96207" y="5065438"/>
            <a:ext cx="79211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Work and heat are both energy transfers and are both measured in </a:t>
            </a:r>
            <a:endParaRPr lang="en-US" sz="2800" b="1" dirty="0"/>
          </a:p>
        </p:txBody>
      </p:sp>
      <p:sp>
        <p:nvSpPr>
          <p:cNvPr id="10" name="Explosion 1 9"/>
          <p:cNvSpPr/>
          <p:nvPr/>
        </p:nvSpPr>
        <p:spPr>
          <a:xfrm>
            <a:off x="4427311" y="5275944"/>
            <a:ext cx="2278289" cy="1600199"/>
          </a:xfrm>
          <a:prstGeom prst="irregularSeal1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okerman" panose="04090605060D06020702" pitchFamily="82" charset="0"/>
              </a:rPr>
              <a:t>joules</a:t>
            </a:r>
            <a:endParaRPr lang="en-US" sz="2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okerman" panose="04090605060D0602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05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/>
      <p:bldP spid="7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200" y="424190"/>
            <a:ext cx="3886200" cy="5232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is temperature?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84200" y="947410"/>
            <a:ext cx="810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The measure of the </a:t>
            </a:r>
            <a:r>
              <a:rPr lang="en-US" sz="2800" b="1" u="sng" dirty="0" smtClean="0">
                <a:solidFill>
                  <a:schemeClr val="bg2">
                    <a:lumMod val="50000"/>
                  </a:schemeClr>
                </a:solidFill>
              </a:rPr>
              <a:t>average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kinetic energy of the particles in a substance.</a:t>
            </a:r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4200" y="1901517"/>
            <a:ext cx="4800600" cy="5217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What is thermal energy?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84200" y="2511492"/>
            <a:ext cx="8102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2600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total </a:t>
            </a:r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energy of all the particles in an object.</a:t>
            </a:r>
            <a:endParaRPr lang="en-US" sz="26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3200400"/>
            <a:ext cx="8534400" cy="89255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Pretend I have a bucket and a mug filled with water of the same temperature.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4186466"/>
            <a:ext cx="8305800" cy="49244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Which contains water with a greater temperature?</a:t>
            </a:r>
            <a:endParaRPr lang="en-US" sz="2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42457" y="4634796"/>
            <a:ext cx="37211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are the same.</a:t>
            </a:r>
            <a:endParaRPr lang="en-US" sz="26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6600" y="5145447"/>
            <a:ext cx="7467600" cy="46166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Which contains a greater thermal energy?  Why?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84200" y="5588904"/>
            <a:ext cx="8102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bucket,  because there are a greater number of particles.</a:t>
            </a:r>
            <a:endParaRPr lang="en-US" sz="26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342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6" grpId="0"/>
      <p:bldP spid="7" grpId="0" animBg="1"/>
      <p:bldP spid="8" grpId="0" animBg="1"/>
      <p:bldP spid="10" grpId="0"/>
      <p:bldP spid="11" grpId="0" animBg="1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266</TotalTime>
  <Words>624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Chapter 14 Thermal Energy and Heat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Thermal Energy and Heat</dc:title>
  <dc:creator>Beverly Boyer</dc:creator>
  <cp:lastModifiedBy>Beverly Boyer</cp:lastModifiedBy>
  <cp:revision>23</cp:revision>
  <dcterms:created xsi:type="dcterms:W3CDTF">2016-03-05T15:27:07Z</dcterms:created>
  <dcterms:modified xsi:type="dcterms:W3CDTF">2017-01-30T11:40:22Z</dcterms:modified>
</cp:coreProperties>
</file>