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692" y="-5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94BF2E4-EB55-4F72-ABF2-45AD7DCE36A9}" type="datetimeFigureOut">
              <a:rPr lang="en-US" smtClean="0"/>
              <a:t>1/24/2017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890758-CD2B-43EF-B89D-8ED67F241A1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4BF2E4-EB55-4F72-ABF2-45AD7DCE36A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90758-CD2B-43EF-B89D-8ED67F241A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4BF2E4-EB55-4F72-ABF2-45AD7DCE36A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90758-CD2B-43EF-B89D-8ED67F241A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4BF2E4-EB55-4F72-ABF2-45AD7DCE36A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90758-CD2B-43EF-B89D-8ED67F241A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4BF2E4-EB55-4F72-ABF2-45AD7DCE36A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90758-CD2B-43EF-B89D-8ED67F241A1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94BF2E4-EB55-4F72-ABF2-45AD7DCE36A9}"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90758-CD2B-43EF-B89D-8ED67F241A1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4BF2E4-EB55-4F72-ABF2-45AD7DCE36A9}"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90758-CD2B-43EF-B89D-8ED67F241A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4BF2E4-EB55-4F72-ABF2-45AD7DCE36A9}"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90758-CD2B-43EF-B89D-8ED67F241A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BF2E4-EB55-4F72-ABF2-45AD7DCE36A9}"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90758-CD2B-43EF-B89D-8ED67F241A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94BF2E4-EB55-4F72-ABF2-45AD7DCE36A9}" type="datetimeFigureOut">
              <a:rPr lang="en-US" smtClean="0"/>
              <a:t>1/24/2017</a:t>
            </a:fld>
            <a:endParaRPr lang="en-US"/>
          </a:p>
        </p:txBody>
      </p:sp>
      <p:sp>
        <p:nvSpPr>
          <p:cNvPr id="7" name="Slide Number Placeholder 6"/>
          <p:cNvSpPr>
            <a:spLocks noGrp="1"/>
          </p:cNvSpPr>
          <p:nvPr>
            <p:ph type="sldNum" sz="quarter" idx="12"/>
          </p:nvPr>
        </p:nvSpPr>
        <p:spPr/>
        <p:txBody>
          <a:bodyPr/>
          <a:lstStyle/>
          <a:p>
            <a:fld id="{F3890758-CD2B-43EF-B89D-8ED67F241A1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BF2E4-EB55-4F72-ABF2-45AD7DCE36A9}" type="datetimeFigureOut">
              <a:rPr lang="en-US" smtClean="0"/>
              <a:t>1/24/2017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3890758-CD2B-43EF-B89D-8ED67F241A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94BF2E4-EB55-4F72-ABF2-45AD7DCE36A9}" type="datetimeFigureOut">
              <a:rPr lang="en-US" smtClean="0"/>
              <a:t>1/24/2017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890758-CD2B-43EF-B89D-8ED67F241A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362200"/>
            <a:ext cx="3313355" cy="1702160"/>
          </a:xfrm>
        </p:spPr>
        <p:txBody>
          <a:bodyPr>
            <a:normAutofit fontScale="90000"/>
          </a:bodyPr>
          <a:lstStyle/>
          <a:p>
            <a:r>
              <a:rPr lang="en-US" dirty="0" smtClean="0"/>
              <a:t>Chapter 14 Thermal Energy and Heat</a:t>
            </a:r>
            <a:endParaRPr lang="en-US" dirty="0"/>
          </a:p>
        </p:txBody>
      </p:sp>
      <p:sp>
        <p:nvSpPr>
          <p:cNvPr id="3" name="Subtitle 2"/>
          <p:cNvSpPr>
            <a:spLocks noGrp="1"/>
          </p:cNvSpPr>
          <p:nvPr>
            <p:ph type="subTitle" idx="1"/>
          </p:nvPr>
        </p:nvSpPr>
        <p:spPr/>
        <p:txBody>
          <a:bodyPr>
            <a:normAutofit/>
          </a:bodyPr>
          <a:lstStyle/>
          <a:p>
            <a:r>
              <a:rPr lang="en-US" sz="2800" b="1" dirty="0" smtClean="0">
                <a:solidFill>
                  <a:srgbClr val="FF0000"/>
                </a:solidFill>
                <a:effectLst>
                  <a:outerShdw blurRad="38100" dist="38100" dir="2700000" algn="tl">
                    <a:srgbClr val="000000">
                      <a:alpha val="43137"/>
                    </a:srgbClr>
                  </a:outerShdw>
                </a:effectLst>
              </a:rPr>
              <a:t>NOTES on 14.4 Uses of Heat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1633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t>Air conditioners</a:t>
            </a:r>
            <a:endParaRPr lang="en-US" sz="2800" b="1" dirty="0"/>
          </a:p>
        </p:txBody>
      </p:sp>
      <p:sp>
        <p:nvSpPr>
          <p:cNvPr id="3" name="TextBox 2"/>
          <p:cNvSpPr txBox="1"/>
          <p:nvPr/>
        </p:nvSpPr>
        <p:spPr>
          <a:xfrm>
            <a:off x="609600" y="1371600"/>
            <a:ext cx="8153400" cy="1200329"/>
          </a:xfrm>
          <a:prstGeom prst="rect">
            <a:avLst/>
          </a:prstGeom>
          <a:noFill/>
        </p:spPr>
        <p:txBody>
          <a:bodyPr wrap="square" rtlCol="0">
            <a:spAutoFit/>
          </a:bodyPr>
          <a:lstStyle/>
          <a:p>
            <a:r>
              <a:rPr lang="en-US" sz="2400" b="1" dirty="0" smtClean="0"/>
              <a:t>Air conditioners act like a refrigerator in that the refrigerant is in pipes, changing from liquid to gas and back to a liquid to transfer heat.</a:t>
            </a:r>
            <a:endParaRPr lang="en-US" sz="2400" b="1" dirty="0"/>
          </a:p>
        </p:txBody>
      </p:sp>
      <p:sp>
        <p:nvSpPr>
          <p:cNvPr id="4" name="TextBox 3"/>
          <p:cNvSpPr txBox="1"/>
          <p:nvPr/>
        </p:nvSpPr>
        <p:spPr>
          <a:xfrm>
            <a:off x="609600" y="2724122"/>
            <a:ext cx="8001000" cy="1384995"/>
          </a:xfrm>
          <a:prstGeom prst="rect">
            <a:avLst/>
          </a:prstGeom>
          <a:noFill/>
        </p:spPr>
        <p:txBody>
          <a:bodyPr wrap="square" rtlCol="0">
            <a:spAutoFit/>
          </a:bodyPr>
          <a:lstStyle/>
          <a:p>
            <a:r>
              <a:rPr lang="en-US" sz="2800" b="1" dirty="0" smtClean="0"/>
              <a:t>The major difference is that an air conditioner absorbs heat from the air inside a room or car and transfers it to the outside.</a:t>
            </a:r>
            <a:endParaRPr lang="en-US" sz="2800" b="1" dirty="0"/>
          </a:p>
        </p:txBody>
      </p:sp>
      <p:pic>
        <p:nvPicPr>
          <p:cNvPr id="3075" name="Picture 3" descr="C:\Users\bboyer.BFCS\AppData\Local\Microsoft\Windows\Temporary Internet Files\Content.IE5\MEBYWNEO\7_10_air_condition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09117"/>
            <a:ext cx="6698205" cy="227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9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 calcmode="lin" valueType="num">
                                      <p:cBhvr>
                                        <p:cTn id="20" dur="1000" fill="hold"/>
                                        <p:tgtEl>
                                          <p:spTgt spid="3075"/>
                                        </p:tgtEl>
                                        <p:attrNameLst>
                                          <p:attrName>ppt_w</p:attrName>
                                        </p:attrNameLst>
                                      </p:cBhvr>
                                      <p:tavLst>
                                        <p:tav tm="0">
                                          <p:val>
                                            <p:fltVal val="0"/>
                                          </p:val>
                                        </p:tav>
                                        <p:tav tm="100000">
                                          <p:val>
                                            <p:strVal val="#ppt_w"/>
                                          </p:val>
                                        </p:tav>
                                      </p:tavLst>
                                    </p:anim>
                                    <p:anim calcmode="lin" valueType="num">
                                      <p:cBhvr>
                                        <p:cTn id="21" dur="1000" fill="hold"/>
                                        <p:tgtEl>
                                          <p:spTgt spid="3075"/>
                                        </p:tgtEl>
                                        <p:attrNameLst>
                                          <p:attrName>ppt_h</p:attrName>
                                        </p:attrNameLst>
                                      </p:cBhvr>
                                      <p:tavLst>
                                        <p:tav tm="0">
                                          <p:val>
                                            <p:fltVal val="0"/>
                                          </p:val>
                                        </p:tav>
                                        <p:tav tm="100000">
                                          <p:val>
                                            <p:strVal val="#ppt_h"/>
                                          </p:val>
                                        </p:tav>
                                      </p:tavLst>
                                    </p:anim>
                                    <p:anim calcmode="lin" valueType="num">
                                      <p:cBhvr>
                                        <p:cTn id="22" dur="1000" fill="hold"/>
                                        <p:tgtEl>
                                          <p:spTgt spid="3075"/>
                                        </p:tgtEl>
                                        <p:attrNameLst>
                                          <p:attrName>style.rotation</p:attrName>
                                        </p:attrNameLst>
                                      </p:cBhvr>
                                      <p:tavLst>
                                        <p:tav tm="0">
                                          <p:val>
                                            <p:fltVal val="90"/>
                                          </p:val>
                                        </p:tav>
                                        <p:tav tm="100000">
                                          <p:val>
                                            <p:fltVal val="0"/>
                                          </p:val>
                                        </p:tav>
                                      </p:tavLst>
                                    </p:anim>
                                    <p:animEffect transition="in" filter="fade">
                                      <p:cBhvr>
                                        <p:cTn id="23"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264" y="609600"/>
            <a:ext cx="7924800" cy="1384995"/>
          </a:xfrm>
          <a:prstGeom prst="rect">
            <a:avLst/>
          </a:prstGeom>
          <a:noFill/>
        </p:spPr>
        <p:txBody>
          <a:bodyPr wrap="square" rtlCol="0">
            <a:spAutoFit/>
          </a:bodyPr>
          <a:lstStyle/>
          <a:p>
            <a:r>
              <a:rPr lang="en-US" sz="2800" b="1" dirty="0" smtClean="0"/>
              <a:t>The transformation of </a:t>
            </a:r>
            <a:r>
              <a:rPr lang="en-US" sz="2800" b="1" u="sng" dirty="0" smtClean="0">
                <a:effectLst>
                  <a:outerShdw blurRad="38100" dist="38100" dir="2700000" algn="tl">
                    <a:srgbClr val="000000">
                      <a:alpha val="43137"/>
                    </a:srgbClr>
                  </a:outerShdw>
                </a:effectLst>
              </a:rPr>
              <a:t>thermal energy </a:t>
            </a:r>
            <a:r>
              <a:rPr lang="en-US" sz="2800" b="1" dirty="0" smtClean="0"/>
              <a:t>to </a:t>
            </a:r>
            <a:r>
              <a:rPr lang="en-US" sz="2800" b="1" u="sng" dirty="0" smtClean="0">
                <a:effectLst>
                  <a:outerShdw blurRad="38100" dist="38100" dir="2700000" algn="tl">
                    <a:srgbClr val="000000">
                      <a:alpha val="43137"/>
                    </a:srgbClr>
                  </a:outerShdw>
                </a:effectLst>
              </a:rPr>
              <a:t>mechanical energy </a:t>
            </a:r>
            <a:r>
              <a:rPr lang="en-US" sz="2800" b="1" dirty="0" smtClean="0"/>
              <a:t>requires a device called a </a:t>
            </a:r>
            <a:r>
              <a:rPr lang="en-US" sz="2800" b="1" dirty="0" smtClean="0">
                <a:solidFill>
                  <a:srgbClr val="FF0000"/>
                </a:solidFill>
                <a:effectLst>
                  <a:outerShdw blurRad="38100" dist="38100" dir="2700000" algn="tl">
                    <a:srgbClr val="000000">
                      <a:alpha val="43137"/>
                    </a:srgbClr>
                  </a:outerShdw>
                </a:effectLst>
              </a:rPr>
              <a:t>heat engine</a:t>
            </a:r>
            <a:r>
              <a:rPr lang="en-US" sz="2800" b="1" dirty="0" smtClean="0"/>
              <a:t>.</a:t>
            </a:r>
            <a:endParaRPr lang="en-US" sz="2800" b="1" dirty="0"/>
          </a:p>
        </p:txBody>
      </p:sp>
      <p:sp>
        <p:nvSpPr>
          <p:cNvPr id="3" name="TextBox 2"/>
          <p:cNvSpPr txBox="1"/>
          <p:nvPr/>
        </p:nvSpPr>
        <p:spPr>
          <a:xfrm>
            <a:off x="733587" y="2061755"/>
            <a:ext cx="7620000" cy="1384995"/>
          </a:xfrm>
          <a:prstGeom prst="rect">
            <a:avLst/>
          </a:prstGeom>
          <a:noFill/>
        </p:spPr>
        <p:txBody>
          <a:bodyPr wrap="square" rtlCol="0">
            <a:spAutoFit/>
          </a:bodyPr>
          <a:lstStyle/>
          <a:p>
            <a:r>
              <a:rPr lang="en-US" sz="2800" b="1" dirty="0" smtClean="0"/>
              <a:t>First there is combustion where the </a:t>
            </a:r>
            <a:r>
              <a:rPr lang="en-US" sz="2800" u="sng" dirty="0" smtClean="0"/>
              <a:t>chemical energy</a:t>
            </a:r>
            <a:r>
              <a:rPr lang="en-US" sz="2800" b="1" dirty="0" smtClean="0"/>
              <a:t> that is stored in the fuel is transformed to </a:t>
            </a:r>
            <a:r>
              <a:rPr lang="en-US" sz="2800" u="sng" dirty="0" smtClean="0"/>
              <a:t>thermal energy</a:t>
            </a:r>
            <a:r>
              <a:rPr lang="en-US" sz="2800" b="1" dirty="0" smtClean="0"/>
              <a:t>.</a:t>
            </a:r>
            <a:endParaRPr lang="en-US" sz="2800" b="1" dirty="0"/>
          </a:p>
        </p:txBody>
      </p:sp>
      <p:pic>
        <p:nvPicPr>
          <p:cNvPr id="1033" name="Picture 9" descr="C:\Users\bboyer.BFCS\AppData\Local\Microsoft\Windows\Temporary Internet Files\Content.IE5\B8HJM9FT\Rankine_cycle_layou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649880"/>
            <a:ext cx="4038600" cy="26196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75781" y="4267200"/>
            <a:ext cx="4659178" cy="1384995"/>
          </a:xfrm>
          <a:prstGeom prst="rect">
            <a:avLst/>
          </a:prstGeom>
          <a:noFill/>
        </p:spPr>
        <p:txBody>
          <a:bodyPr wrap="square" rtlCol="0">
            <a:spAutoFit/>
          </a:bodyPr>
          <a:lstStyle/>
          <a:p>
            <a:r>
              <a:rPr lang="en-US" sz="2800" b="1" dirty="0" smtClean="0"/>
              <a:t>Then, the heat engines transform thermal energy to mechanical energy.</a:t>
            </a:r>
            <a:endParaRPr lang="en-US" sz="2800" b="1" dirty="0"/>
          </a:p>
        </p:txBody>
      </p:sp>
    </p:spTree>
    <p:extLst>
      <p:ext uri="{BB962C8B-B14F-4D97-AF65-F5344CB8AC3E}">
        <p14:creationId xmlns:p14="http://schemas.microsoft.com/office/powerpoint/2010/main" val="3013933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305800" cy="830997"/>
          </a:xfrm>
          <a:prstGeom prst="rect">
            <a:avLst/>
          </a:prstGeom>
          <a:noFill/>
        </p:spPr>
        <p:txBody>
          <a:bodyPr wrap="square" rtlCol="0">
            <a:spAutoFit/>
          </a:bodyPr>
          <a:lstStyle/>
          <a:p>
            <a:r>
              <a:rPr lang="en-US" sz="2400" b="1" dirty="0" smtClean="0"/>
              <a:t>Heat engines are classified according to whether combustion takes place inside or outside the engine</a:t>
            </a:r>
            <a:endParaRPr lang="en-US" sz="2400" dirty="0"/>
          </a:p>
        </p:txBody>
      </p:sp>
      <p:sp>
        <p:nvSpPr>
          <p:cNvPr id="3" name="TextBox 2"/>
          <p:cNvSpPr txBox="1"/>
          <p:nvPr/>
        </p:nvSpPr>
        <p:spPr>
          <a:xfrm>
            <a:off x="1890147" y="1518285"/>
            <a:ext cx="5334000" cy="523220"/>
          </a:xfrm>
          <a:prstGeom prst="rect">
            <a:avLst/>
          </a:prstGeom>
          <a:solidFill>
            <a:srgbClr val="FF0000"/>
          </a:solidFill>
          <a:ln w="57150">
            <a:solidFill>
              <a:schemeClr val="tx1"/>
            </a:solidFill>
          </a:ln>
        </p:spPr>
        <p:txBody>
          <a:bodyPr wrap="square" rtlCol="0">
            <a:spAutoFit/>
          </a:bodyPr>
          <a:lstStyle/>
          <a:p>
            <a:r>
              <a:rPr lang="en-US" sz="2800" dirty="0" smtClean="0"/>
              <a:t>External Combustion Engines</a:t>
            </a:r>
            <a:endParaRPr lang="en-US" sz="2800" dirty="0"/>
          </a:p>
        </p:txBody>
      </p:sp>
      <p:pic>
        <p:nvPicPr>
          <p:cNvPr id="3080" name="Picture 8" descr="C:\Users\bboyer.BFCS\AppData\Local\Microsoft\Windows\Temporary Internet Files\Content.IE5\B8HJM9FT\Uniflow_steam_engine[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7574" y="3733800"/>
            <a:ext cx="3420932" cy="27196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2041505"/>
            <a:ext cx="7772400" cy="830997"/>
          </a:xfrm>
          <a:prstGeom prst="rect">
            <a:avLst/>
          </a:prstGeom>
          <a:noFill/>
        </p:spPr>
        <p:txBody>
          <a:bodyPr wrap="square" rtlCol="0">
            <a:spAutoFit/>
          </a:bodyPr>
          <a:lstStyle/>
          <a:p>
            <a:r>
              <a:rPr lang="en-US" sz="2400" b="1" dirty="0" smtClean="0"/>
              <a:t>These are engines that burn fuel outside the engine in a boiler.</a:t>
            </a:r>
            <a:endParaRPr lang="en-US" sz="2400" b="1" dirty="0"/>
          </a:p>
        </p:txBody>
      </p:sp>
      <p:sp>
        <p:nvSpPr>
          <p:cNvPr id="7" name="TextBox 6"/>
          <p:cNvSpPr txBox="1"/>
          <p:nvPr/>
        </p:nvSpPr>
        <p:spPr>
          <a:xfrm>
            <a:off x="509507" y="2457002"/>
            <a:ext cx="8253493" cy="830997"/>
          </a:xfrm>
          <a:prstGeom prst="rect">
            <a:avLst/>
          </a:prstGeom>
          <a:noFill/>
        </p:spPr>
        <p:txBody>
          <a:bodyPr wrap="square" rtlCol="0">
            <a:spAutoFit/>
          </a:bodyPr>
          <a:lstStyle/>
          <a:p>
            <a:r>
              <a:rPr lang="en-US" sz="2400" dirty="0" smtClean="0"/>
              <a:t>                   </a:t>
            </a:r>
            <a:r>
              <a:rPr lang="en-US" sz="2400" b="1" dirty="0" smtClean="0"/>
              <a:t>The combustion of the fuel heats water in the boiler.</a:t>
            </a:r>
            <a:endParaRPr lang="en-US" sz="2400" b="1" dirty="0"/>
          </a:p>
        </p:txBody>
      </p:sp>
      <p:sp>
        <p:nvSpPr>
          <p:cNvPr id="8" name="TextBox 7"/>
          <p:cNvSpPr txBox="1"/>
          <p:nvPr/>
        </p:nvSpPr>
        <p:spPr>
          <a:xfrm>
            <a:off x="509507" y="2764779"/>
            <a:ext cx="8255431" cy="523220"/>
          </a:xfrm>
          <a:prstGeom prst="rect">
            <a:avLst/>
          </a:prstGeom>
          <a:noFill/>
        </p:spPr>
        <p:txBody>
          <a:bodyPr wrap="square" rtlCol="0">
            <a:spAutoFit/>
          </a:bodyPr>
          <a:lstStyle/>
          <a:p>
            <a:r>
              <a:rPr lang="en-US" sz="2800" dirty="0"/>
              <a:t> </a:t>
            </a:r>
            <a:r>
              <a:rPr lang="en-US" sz="2800" dirty="0" smtClean="0"/>
              <a:t>                </a:t>
            </a:r>
            <a:r>
              <a:rPr lang="en-US" sz="2400" b="1" dirty="0" smtClean="0"/>
              <a:t>The water turns to water vapor (steam).</a:t>
            </a:r>
            <a:endParaRPr lang="en-US" sz="2400" b="1" dirty="0"/>
          </a:p>
        </p:txBody>
      </p:sp>
      <p:sp>
        <p:nvSpPr>
          <p:cNvPr id="9" name="TextBox 8"/>
          <p:cNvSpPr txBox="1"/>
          <p:nvPr/>
        </p:nvSpPr>
        <p:spPr>
          <a:xfrm>
            <a:off x="4038600" y="3287999"/>
            <a:ext cx="4659178" cy="1569660"/>
          </a:xfrm>
          <a:prstGeom prst="rect">
            <a:avLst/>
          </a:prstGeom>
          <a:noFill/>
        </p:spPr>
        <p:txBody>
          <a:bodyPr wrap="square" rtlCol="0">
            <a:spAutoFit/>
          </a:bodyPr>
          <a:lstStyle/>
          <a:p>
            <a:r>
              <a:rPr lang="en-US" sz="2400" b="1" dirty="0" smtClean="0"/>
              <a:t>The steam passes through a sliding valve into the engine where it pushes against a metal plunger called a piston.</a:t>
            </a:r>
            <a:endParaRPr lang="en-US" sz="2400" b="1" dirty="0"/>
          </a:p>
        </p:txBody>
      </p:sp>
      <p:sp>
        <p:nvSpPr>
          <p:cNvPr id="10" name="TextBox 9"/>
          <p:cNvSpPr txBox="1"/>
          <p:nvPr/>
        </p:nvSpPr>
        <p:spPr>
          <a:xfrm>
            <a:off x="4058619" y="4883780"/>
            <a:ext cx="4706319" cy="1569660"/>
          </a:xfrm>
          <a:prstGeom prst="rect">
            <a:avLst/>
          </a:prstGeom>
          <a:noFill/>
        </p:spPr>
        <p:txBody>
          <a:bodyPr wrap="square" rtlCol="0">
            <a:spAutoFit/>
          </a:bodyPr>
          <a:lstStyle/>
          <a:p>
            <a:r>
              <a:rPr lang="en-US" sz="2400" b="1" dirty="0" smtClean="0"/>
              <a:t>Work is done as the piston moves back and forth in the cylinder.  The piston’s motion turns a flywheel.</a:t>
            </a:r>
            <a:endParaRPr lang="en-US" sz="2400" b="1" dirty="0"/>
          </a:p>
        </p:txBody>
      </p:sp>
    </p:spTree>
    <p:extLst>
      <p:ext uri="{BB962C8B-B14F-4D97-AF65-F5344CB8AC3E}">
        <p14:creationId xmlns:p14="http://schemas.microsoft.com/office/powerpoint/2010/main" val="34906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80"/>
                                        </p:tgtEl>
                                        <p:attrNameLst>
                                          <p:attrName>style.visibility</p:attrName>
                                        </p:attrNameLst>
                                      </p:cBhvr>
                                      <p:to>
                                        <p:strVal val="visible"/>
                                      </p:to>
                                    </p:set>
                                    <p:anim calcmode="lin" valueType="num">
                                      <p:cBhvr additive="base">
                                        <p:cTn id="30" dur="500" fill="hold"/>
                                        <p:tgtEl>
                                          <p:spTgt spid="3080"/>
                                        </p:tgtEl>
                                        <p:attrNameLst>
                                          <p:attrName>ppt_x</p:attrName>
                                        </p:attrNameLst>
                                      </p:cBhvr>
                                      <p:tavLst>
                                        <p:tav tm="0">
                                          <p:val>
                                            <p:strVal val="#ppt_x"/>
                                          </p:val>
                                        </p:tav>
                                        <p:tav tm="100000">
                                          <p:val>
                                            <p:strVal val="#ppt_x"/>
                                          </p:val>
                                        </p:tav>
                                      </p:tavLst>
                                    </p:anim>
                                    <p:anim calcmode="lin" valueType="num">
                                      <p:cBhvr additive="base">
                                        <p:cTn id="31"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900" decel="100000" fill="hold"/>
                                        <p:tgtEl>
                                          <p:spTgt spid="1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C:\Users\bboyer.BFCS\AppData\Local\Microsoft\Windows\Temporary Internet Files\Content.IE5\B8HJM9FT\Steam-Engine-Prototyp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6477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909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762000"/>
            <a:ext cx="7976382" cy="892552"/>
          </a:xfrm>
          <a:prstGeom prst="rect">
            <a:avLst/>
          </a:prstGeom>
          <a:noFill/>
        </p:spPr>
        <p:txBody>
          <a:bodyPr wrap="square" rtlCol="0">
            <a:spAutoFit/>
          </a:bodyPr>
          <a:lstStyle/>
          <a:p>
            <a:r>
              <a:rPr lang="en-US" sz="2600" b="1" dirty="0" smtClean="0"/>
              <a:t>Engines that burn fuel in cylinders inside the engine are called internal combustion engines.</a:t>
            </a:r>
            <a:endParaRPr lang="en-US" sz="2600" b="1" dirty="0"/>
          </a:p>
        </p:txBody>
      </p:sp>
      <p:sp>
        <p:nvSpPr>
          <p:cNvPr id="4" name="TextBox 3"/>
          <p:cNvSpPr txBox="1"/>
          <p:nvPr/>
        </p:nvSpPr>
        <p:spPr>
          <a:xfrm>
            <a:off x="533400" y="1600200"/>
            <a:ext cx="8153400" cy="923330"/>
          </a:xfrm>
          <a:prstGeom prst="rect">
            <a:avLst/>
          </a:prstGeom>
          <a:noFill/>
        </p:spPr>
        <p:txBody>
          <a:bodyPr wrap="square" rtlCol="0">
            <a:spAutoFit/>
          </a:bodyPr>
          <a:lstStyle/>
          <a:p>
            <a:r>
              <a:rPr lang="en-US" sz="2600" b="1" dirty="0" smtClean="0"/>
              <a:t>Diesel and gasoline engines which power most automobiles are internal combustion engines.</a:t>
            </a:r>
            <a:endParaRPr lang="en-US" sz="2600" b="1" dirty="0"/>
          </a:p>
        </p:txBody>
      </p:sp>
      <p:sp>
        <p:nvSpPr>
          <p:cNvPr id="5" name="TextBox 4"/>
          <p:cNvSpPr txBox="1"/>
          <p:nvPr/>
        </p:nvSpPr>
        <p:spPr>
          <a:xfrm>
            <a:off x="533400" y="2438400"/>
            <a:ext cx="8153400" cy="1292662"/>
          </a:xfrm>
          <a:prstGeom prst="rect">
            <a:avLst/>
          </a:prstGeom>
          <a:noFill/>
        </p:spPr>
        <p:txBody>
          <a:bodyPr wrap="square" rtlCol="0">
            <a:spAutoFit/>
          </a:bodyPr>
          <a:lstStyle/>
          <a:p>
            <a:r>
              <a:rPr lang="en-US" sz="2600" b="1" dirty="0" smtClean="0"/>
              <a:t>A piston inside a cylinder moves up and down, turning a crankshaft.  This motion is transferred to the wheels of the vehicle.</a:t>
            </a:r>
            <a:endParaRPr lang="en-US" sz="2600" b="1" dirty="0"/>
          </a:p>
        </p:txBody>
      </p:sp>
      <p:sp>
        <p:nvSpPr>
          <p:cNvPr id="6" name="TextBox 5"/>
          <p:cNvSpPr txBox="1"/>
          <p:nvPr/>
        </p:nvSpPr>
        <p:spPr>
          <a:xfrm>
            <a:off x="524359" y="3200400"/>
            <a:ext cx="8153400" cy="1292662"/>
          </a:xfrm>
          <a:prstGeom prst="rect">
            <a:avLst/>
          </a:prstGeom>
          <a:noFill/>
        </p:spPr>
        <p:txBody>
          <a:bodyPr wrap="square" rtlCol="0">
            <a:spAutoFit/>
          </a:bodyPr>
          <a:lstStyle/>
          <a:p>
            <a:r>
              <a:rPr lang="en-US" sz="2600" b="1" dirty="0" smtClean="0"/>
              <a:t>                                             Each up and down movement by a piston is called a stroke. Most cars have 4,6, or 8 cylinders.</a:t>
            </a:r>
          </a:p>
        </p:txBody>
      </p:sp>
      <p:pic>
        <p:nvPicPr>
          <p:cNvPr id="28" name="Picture 21" descr="C:\Users\bboyer.BFCS\AppData\Local\Microsoft\Windows\Temporary Internet Files\Content.IE5\MEBYWNEO\Reihenmotor_Vier_Zylindermotor_1-3-4-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3546" y="4493062"/>
            <a:ext cx="5715000" cy="20955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24600" y="4493062"/>
            <a:ext cx="2353159" cy="1938992"/>
          </a:xfrm>
          <a:prstGeom prst="rect">
            <a:avLst/>
          </a:prstGeom>
          <a:noFill/>
        </p:spPr>
        <p:txBody>
          <a:bodyPr wrap="square" rtlCol="0">
            <a:spAutoFit/>
          </a:bodyPr>
          <a:lstStyle/>
          <a:p>
            <a:r>
              <a:rPr lang="en-US" sz="2400" b="1" dirty="0" smtClean="0"/>
              <a:t>Spark plugs ignite the mixture of fuel and air. </a:t>
            </a:r>
            <a:r>
              <a:rPr lang="en-US" sz="2400" b="1" dirty="0" smtClean="0">
                <a:solidFill>
                  <a:srgbClr val="FF0000"/>
                </a:solidFill>
                <a:effectLst>
                  <a:outerShdw blurRad="38100" dist="38100" dir="2700000" algn="tl">
                    <a:srgbClr val="000000">
                      <a:alpha val="43137"/>
                    </a:srgbClr>
                  </a:outerShdw>
                </a:effectLst>
              </a:rPr>
              <a:t>COMBUSTION.</a:t>
            </a:r>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64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ppt_w</p:attrName>
                                        </p:attrNameLst>
                                      </p:cBhvr>
                                      <p:tavLst>
                                        <p:tav tm="0">
                                          <p:val>
                                            <p:fltVal val="0"/>
                                          </p:val>
                                        </p:tav>
                                        <p:tav tm="100000">
                                          <p:val>
                                            <p:strVal val="#ppt_w"/>
                                          </p:val>
                                        </p:tav>
                                      </p:tavLst>
                                    </p:anim>
                                    <p:anim calcmode="lin" valueType="num">
                                      <p:cBhvr>
                                        <p:cTn id="34" dur="1000" fill="hold"/>
                                        <p:tgtEl>
                                          <p:spTgt spid="28"/>
                                        </p:tgtEl>
                                        <p:attrNameLst>
                                          <p:attrName>ppt_h</p:attrName>
                                        </p:attrNameLst>
                                      </p:cBhvr>
                                      <p:tavLst>
                                        <p:tav tm="0">
                                          <p:val>
                                            <p:fltVal val="0"/>
                                          </p:val>
                                        </p:tav>
                                        <p:tav tm="100000">
                                          <p:val>
                                            <p:strVal val="#ppt_h"/>
                                          </p:val>
                                        </p:tav>
                                      </p:tavLst>
                                    </p:anim>
                                    <p:anim calcmode="lin" valueType="num">
                                      <p:cBhvr>
                                        <p:cTn id="35" dur="1000" fill="hold"/>
                                        <p:tgtEl>
                                          <p:spTgt spid="28"/>
                                        </p:tgtEl>
                                        <p:attrNameLst>
                                          <p:attrName>style.rotation</p:attrName>
                                        </p:attrNameLst>
                                      </p:cBhvr>
                                      <p:tavLst>
                                        <p:tav tm="0">
                                          <p:val>
                                            <p:fltVal val="90"/>
                                          </p:val>
                                        </p:tav>
                                        <p:tav tm="100000">
                                          <p:val>
                                            <p:fltVal val="0"/>
                                          </p:val>
                                        </p:tav>
                                      </p:tavLst>
                                    </p:anim>
                                    <p:animEffect transition="in" filter="fade">
                                      <p:cBhvr>
                                        <p:cTn id="36" dur="10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C:\Users\bboyer.BFCS\AppData\Local\Microsoft\Windows\Temporary Internet Files\Content.IE5\WQJ12NDH\Bore-pist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807" y="990600"/>
            <a:ext cx="3548743" cy="4648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C:\Users\bboyer.BFCS\AppData\Local\Microsoft\Windows\Temporary Internet Files\Content.IE5\QWZCSKY2\3u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67" y="685800"/>
            <a:ext cx="4270845" cy="5115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81400" y="5653007"/>
            <a:ext cx="440055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dirty="0" smtClean="0"/>
              <a:t>Make sure to look on p. 493.</a:t>
            </a:r>
            <a:endParaRPr lang="en-US" sz="2400" b="1" dirty="0"/>
          </a:p>
        </p:txBody>
      </p:sp>
    </p:spTree>
    <p:extLst>
      <p:ext uri="{BB962C8B-B14F-4D97-AF65-F5344CB8AC3E}">
        <p14:creationId xmlns:p14="http://schemas.microsoft.com/office/powerpoint/2010/main" val="390777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754" y="612428"/>
            <a:ext cx="8077845" cy="954107"/>
          </a:xfrm>
          <a:prstGeom prst="rect">
            <a:avLst/>
          </a:prstGeom>
          <a:noFill/>
        </p:spPr>
        <p:txBody>
          <a:bodyPr wrap="square" rtlCol="0">
            <a:spAutoFit/>
          </a:bodyPr>
          <a:lstStyle/>
          <a:p>
            <a:r>
              <a:rPr lang="en-US" sz="2800" b="1" dirty="0" smtClean="0"/>
              <a:t>Some devices, such as refrigerators, can transfer heat from cold areas to warm areas.</a:t>
            </a:r>
            <a:endParaRPr lang="en-US" sz="2800" b="1" dirty="0"/>
          </a:p>
        </p:txBody>
      </p:sp>
      <p:sp>
        <p:nvSpPr>
          <p:cNvPr id="3" name="TextBox 2"/>
          <p:cNvSpPr txBox="1"/>
          <p:nvPr/>
        </p:nvSpPr>
        <p:spPr>
          <a:xfrm>
            <a:off x="2590476" y="1566535"/>
            <a:ext cx="3962400" cy="523220"/>
          </a:xfrm>
          <a:prstGeom prst="rect">
            <a:avLst/>
          </a:prstGeom>
          <a:noFill/>
        </p:spPr>
        <p:txBody>
          <a:bodyPr wrap="square" rtlCol="0">
            <a:spAutoFit/>
          </a:bodyPr>
          <a:lstStyle/>
          <a:p>
            <a:r>
              <a:rPr lang="en-US" sz="2800" b="1" dirty="0" smtClean="0">
                <a:solidFill>
                  <a:srgbClr val="92D050"/>
                </a:solidFill>
                <a:effectLst>
                  <a:outerShdw blurRad="38100" dist="38100" dir="2700000" algn="tl">
                    <a:srgbClr val="000000">
                      <a:alpha val="43137"/>
                    </a:srgbClr>
                  </a:outerShdw>
                </a:effectLst>
              </a:rPr>
              <a:t>But, that’s backwards!</a:t>
            </a:r>
            <a:endParaRPr lang="en-US" sz="2800" b="1" dirty="0">
              <a:solidFill>
                <a:srgbClr val="92D050"/>
              </a:solidFill>
              <a:effectLst>
                <a:outerShdw blurRad="38100" dist="38100" dir="2700000" algn="tl">
                  <a:srgbClr val="000000">
                    <a:alpha val="43137"/>
                  </a:srgbClr>
                </a:outerShdw>
              </a:effectLst>
            </a:endParaRPr>
          </a:p>
        </p:txBody>
      </p:sp>
      <p:pic>
        <p:nvPicPr>
          <p:cNvPr id="2050" name="Picture 2" descr="C:\Users\bboyer.BFCS\AppData\Local\Microsoft\Windows\Temporary Internet Files\Content.IE5\WQJ12NDH\backwardsclockgif[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7049" y="1566533"/>
            <a:ext cx="1483252" cy="141205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boyer.BFCS\AppData\Local\Microsoft\Windows\Temporary Internet Files\Content.IE5\B8HJM9FT\backwardsma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56653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700010"/>
            <a:ext cx="184731" cy="369332"/>
          </a:xfrm>
          <a:prstGeom prst="rect">
            <a:avLst/>
          </a:prstGeom>
          <a:noFill/>
        </p:spPr>
        <p:txBody>
          <a:bodyPr wrap="none" rtlCol="0">
            <a:spAutoFit/>
          </a:bodyPr>
          <a:lstStyle/>
          <a:p>
            <a:endParaRPr lang="en-US" dirty="0"/>
          </a:p>
        </p:txBody>
      </p:sp>
      <p:sp>
        <p:nvSpPr>
          <p:cNvPr id="5" name="TextBox 4"/>
          <p:cNvSpPr txBox="1"/>
          <p:nvPr/>
        </p:nvSpPr>
        <p:spPr>
          <a:xfrm>
            <a:off x="496590" y="2844283"/>
            <a:ext cx="8077845" cy="830997"/>
          </a:xfrm>
          <a:prstGeom prst="rect">
            <a:avLst/>
          </a:prstGeom>
          <a:noFill/>
        </p:spPr>
        <p:txBody>
          <a:bodyPr wrap="square" rtlCol="0">
            <a:spAutoFit/>
          </a:bodyPr>
          <a:lstStyle/>
          <a:p>
            <a:r>
              <a:rPr lang="en-US" sz="2400" b="1" dirty="0" smtClean="0"/>
              <a:t>A substance called a </a:t>
            </a:r>
            <a:r>
              <a:rPr lang="en-US" sz="2400" b="1" u="sng" dirty="0" smtClean="0">
                <a:solidFill>
                  <a:srgbClr val="00B0F0"/>
                </a:solidFill>
                <a:effectLst>
                  <a:outerShdw blurRad="38100" dist="38100" dir="2700000" algn="tl">
                    <a:srgbClr val="000000">
                      <a:alpha val="43137"/>
                    </a:srgbClr>
                  </a:outerShdw>
                </a:effectLst>
              </a:rPr>
              <a:t>refrigerant</a:t>
            </a:r>
            <a:r>
              <a:rPr lang="en-US" sz="2400" b="1" dirty="0" smtClean="0"/>
              <a:t> absorbs and releases heat in a refrigerator.</a:t>
            </a:r>
            <a:endParaRPr lang="en-US" sz="2400" b="1" dirty="0"/>
          </a:p>
        </p:txBody>
      </p:sp>
      <p:sp>
        <p:nvSpPr>
          <p:cNvPr id="6" name="TextBox 5"/>
          <p:cNvSpPr txBox="1"/>
          <p:nvPr/>
        </p:nvSpPr>
        <p:spPr>
          <a:xfrm>
            <a:off x="483675" y="3259781"/>
            <a:ext cx="8327273" cy="1938992"/>
          </a:xfrm>
          <a:prstGeom prst="rect">
            <a:avLst/>
          </a:prstGeom>
          <a:noFill/>
        </p:spPr>
        <p:txBody>
          <a:bodyPr wrap="square" rtlCol="0">
            <a:spAutoFit/>
          </a:bodyPr>
          <a:lstStyle/>
          <a:p>
            <a:r>
              <a:rPr lang="en-US" sz="2400" b="1" dirty="0" smtClean="0"/>
              <a:t>                                                     The refrigerant moves through pipes that run along the back and inside.  It absorbs the food’s thermal energy since it is cooler than the food.  This increase in thermal energy causes the refrigerant to evaporate.  </a:t>
            </a:r>
            <a:endParaRPr lang="en-US" sz="2400" b="1" dirty="0"/>
          </a:p>
        </p:txBody>
      </p:sp>
      <p:sp>
        <p:nvSpPr>
          <p:cNvPr id="7" name="TextBox 6"/>
          <p:cNvSpPr txBox="1"/>
          <p:nvPr/>
        </p:nvSpPr>
        <p:spPr>
          <a:xfrm>
            <a:off x="483675" y="4724400"/>
            <a:ext cx="8077845" cy="1200329"/>
          </a:xfrm>
          <a:prstGeom prst="rect">
            <a:avLst/>
          </a:prstGeom>
          <a:noFill/>
        </p:spPr>
        <p:txBody>
          <a:bodyPr wrap="square" rtlCol="0">
            <a:spAutoFit/>
          </a:bodyPr>
          <a:lstStyle/>
          <a:p>
            <a:r>
              <a:rPr lang="en-US" sz="2400" b="1" dirty="0" smtClean="0"/>
              <a:t>                                                  From here, it goes to a compressor which increases pressure, resulting in raising the refrigerant’s temperature.</a:t>
            </a:r>
            <a:endParaRPr lang="en-US" sz="2400" b="1" dirty="0"/>
          </a:p>
        </p:txBody>
      </p:sp>
      <p:pic>
        <p:nvPicPr>
          <p:cNvPr id="2060" name="Picture 12" descr="C:\Users\bboyer.BFCS\AppData\Local\Microsoft\Windows\Temporary Internet Files\Content.IE5\B8HJM9FT\558px-smiley_pouc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1352" y="5601139"/>
            <a:ext cx="1477617" cy="127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4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 calcmode="lin" valueType="num">
                                      <p:cBhvr additive="base">
                                        <p:cTn id="20" dur="500" fill="hold"/>
                                        <p:tgtEl>
                                          <p:spTgt spid="2051"/>
                                        </p:tgtEl>
                                        <p:attrNameLst>
                                          <p:attrName>ppt_x</p:attrName>
                                        </p:attrNameLst>
                                      </p:cBhvr>
                                      <p:tavLst>
                                        <p:tav tm="0">
                                          <p:val>
                                            <p:strVal val="#ppt_x"/>
                                          </p:val>
                                        </p:tav>
                                        <p:tav tm="100000">
                                          <p:val>
                                            <p:strVal val="#ppt_x"/>
                                          </p:val>
                                        </p:tav>
                                      </p:tavLst>
                                    </p:anim>
                                    <p:anim calcmode="lin" valueType="num">
                                      <p:cBhvr additive="base">
                                        <p:cTn id="21"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C:\Users\bboyer.BFCS\AppData\Local\Microsoft\Windows\Temporary Internet Files\Content.IE5\WQJ12NDH\220px-Refrigerator-cycle.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17" y="762000"/>
            <a:ext cx="4400550" cy="31203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02767" y="762000"/>
            <a:ext cx="3810000" cy="3416320"/>
          </a:xfrm>
          <a:prstGeom prst="rect">
            <a:avLst/>
          </a:prstGeom>
          <a:noFill/>
        </p:spPr>
        <p:txBody>
          <a:bodyPr wrap="square" rtlCol="0">
            <a:spAutoFit/>
          </a:bodyPr>
          <a:lstStyle/>
          <a:p>
            <a:r>
              <a:rPr lang="en-US" sz="2400" b="1" dirty="0" smtClean="0"/>
              <a:t>From the compressor, the warm refrigerant flows to the coils of pipes at the back of the refrigerator – the condenser.  It will release heat into the air since it is warmer than the air around it.  </a:t>
            </a:r>
            <a:endParaRPr lang="en-US" sz="2400" b="1" dirty="0"/>
          </a:p>
        </p:txBody>
      </p:sp>
      <p:sp>
        <p:nvSpPr>
          <p:cNvPr id="5" name="TextBox 4"/>
          <p:cNvSpPr txBox="1"/>
          <p:nvPr/>
        </p:nvSpPr>
        <p:spPr>
          <a:xfrm>
            <a:off x="463658" y="4172098"/>
            <a:ext cx="8153400" cy="830997"/>
          </a:xfrm>
          <a:prstGeom prst="rect">
            <a:avLst/>
          </a:prstGeom>
          <a:noFill/>
        </p:spPr>
        <p:txBody>
          <a:bodyPr wrap="square" rtlCol="0">
            <a:spAutoFit/>
          </a:bodyPr>
          <a:lstStyle/>
          <a:p>
            <a:r>
              <a:rPr lang="en-US" sz="2400" b="1" dirty="0" smtClean="0"/>
              <a:t>This causes the refrigerant to become cooler, more condensed.</a:t>
            </a:r>
            <a:endParaRPr lang="en-US" sz="2400" b="1" dirty="0"/>
          </a:p>
        </p:txBody>
      </p:sp>
      <p:sp>
        <p:nvSpPr>
          <p:cNvPr id="6" name="TextBox 5"/>
          <p:cNvSpPr txBox="1"/>
          <p:nvPr/>
        </p:nvSpPr>
        <p:spPr>
          <a:xfrm>
            <a:off x="480448" y="4876800"/>
            <a:ext cx="7391400" cy="1200329"/>
          </a:xfrm>
          <a:prstGeom prst="rect">
            <a:avLst/>
          </a:prstGeom>
          <a:noFill/>
        </p:spPr>
        <p:txBody>
          <a:bodyPr wrap="square" rtlCol="0">
            <a:spAutoFit/>
          </a:bodyPr>
          <a:lstStyle/>
          <a:p>
            <a:r>
              <a:rPr lang="en-US" sz="2400" b="1" dirty="0" smtClean="0"/>
              <a:t>As this now passes through the expansion valve, pressure is decreased on the refrigerant, allowing the temperature to drop even more. </a:t>
            </a:r>
            <a:endParaRPr lang="en-US" sz="2400" b="1" dirty="0"/>
          </a:p>
        </p:txBody>
      </p:sp>
      <p:sp>
        <p:nvSpPr>
          <p:cNvPr id="7" name="TextBox 6"/>
          <p:cNvSpPr txBox="1"/>
          <p:nvPr/>
        </p:nvSpPr>
        <p:spPr>
          <a:xfrm>
            <a:off x="480448" y="6077129"/>
            <a:ext cx="7818894" cy="461665"/>
          </a:xfrm>
          <a:prstGeom prst="rect">
            <a:avLst/>
          </a:prstGeom>
          <a:noFill/>
        </p:spPr>
        <p:txBody>
          <a:bodyPr wrap="square" rtlCol="0">
            <a:spAutoFit/>
          </a:bodyPr>
          <a:lstStyle/>
          <a:p>
            <a:r>
              <a:rPr lang="en-US" sz="2400" b="1" dirty="0" smtClean="0"/>
              <a:t>From here, the cycle continues.</a:t>
            </a:r>
            <a:endParaRPr lang="en-US" sz="2400" b="1" dirty="0"/>
          </a:p>
        </p:txBody>
      </p:sp>
    </p:spTree>
    <p:extLst>
      <p:ext uri="{BB962C8B-B14F-4D97-AF65-F5344CB8AC3E}">
        <p14:creationId xmlns:p14="http://schemas.microsoft.com/office/powerpoint/2010/main" val="20496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strVal val="#ppt_w*0.70"/>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Effect transition="in" filter="fade">
                                      <p:cBhvr>
                                        <p:cTn id="5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bboyer.BFCS\AppData\Local\Microsoft\Windows\Temporary Internet Files\Content.IE5\B8HJM9FT\Picture%201_13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693" y="1219199"/>
            <a:ext cx="3567308" cy="39120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209800"/>
            <a:ext cx="2608881" cy="2677656"/>
          </a:xfrm>
          <a:prstGeom prst="rect">
            <a:avLst/>
          </a:prstGeom>
          <a:noFill/>
        </p:spPr>
        <p:txBody>
          <a:bodyPr wrap="square" rtlCol="0">
            <a:spAutoFit/>
          </a:bodyPr>
          <a:lstStyle/>
          <a:p>
            <a:pPr marL="457200" indent="-457200">
              <a:buAutoNum type="arabicPeriod"/>
            </a:pPr>
            <a:r>
              <a:rPr lang="en-US" sz="2400" b="1" dirty="0" smtClean="0">
                <a:solidFill>
                  <a:srgbClr val="00B0F0"/>
                </a:solidFill>
                <a:effectLst>
                  <a:outerShdw blurRad="38100" dist="38100" dir="2700000" algn="tl">
                    <a:srgbClr val="000000">
                      <a:alpha val="43137"/>
                    </a:srgbClr>
                  </a:outerShdw>
                </a:effectLst>
              </a:rPr>
              <a:t>Evaporator</a:t>
            </a:r>
          </a:p>
          <a:p>
            <a:r>
              <a:rPr lang="en-US" sz="2400" b="1" dirty="0" smtClean="0">
                <a:solidFill>
                  <a:srgbClr val="00B0F0"/>
                </a:solidFill>
                <a:effectLst>
                  <a:outerShdw blurRad="38100" dist="38100" dir="2700000" algn="tl">
                    <a:srgbClr val="000000">
                      <a:alpha val="43137"/>
                    </a:srgbClr>
                  </a:outerShdw>
                </a:effectLst>
              </a:rPr>
              <a:t>Cool, liquid refrigerant absorbs heat from the food and changes to a gas.</a:t>
            </a:r>
            <a:endParaRPr lang="en-US" sz="2400" b="1" dirty="0">
              <a:solidFill>
                <a:srgbClr val="00B0F0"/>
              </a:solidFill>
              <a:effectLst>
                <a:outerShdw blurRad="38100" dist="38100" dir="2700000" algn="tl">
                  <a:srgbClr val="000000">
                    <a:alpha val="43137"/>
                  </a:srgbClr>
                </a:outerShdw>
              </a:effectLst>
            </a:endParaRPr>
          </a:p>
        </p:txBody>
      </p:sp>
      <p:sp>
        <p:nvSpPr>
          <p:cNvPr id="4" name="TextBox 3"/>
          <p:cNvSpPr txBox="1"/>
          <p:nvPr/>
        </p:nvSpPr>
        <p:spPr>
          <a:xfrm>
            <a:off x="2281070" y="5150147"/>
            <a:ext cx="6634330" cy="1200329"/>
          </a:xfrm>
          <a:prstGeom prst="rect">
            <a:avLst/>
          </a:prstGeom>
          <a:noFill/>
        </p:spPr>
        <p:txBody>
          <a:bodyPr wrap="square" rtlCol="0">
            <a:spAutoFit/>
          </a:bodyPr>
          <a:lstStyle/>
          <a:p>
            <a:pPr marL="457200" indent="-457200">
              <a:buAutoNum type="arabicPeriod" startAt="2"/>
            </a:pPr>
            <a:r>
              <a:rPr lang="en-US" sz="2400" b="1" dirty="0" smtClean="0">
                <a:solidFill>
                  <a:srgbClr val="FF0000"/>
                </a:solidFill>
                <a:effectLst>
                  <a:outerShdw blurRad="38100" dist="38100" dir="2700000" algn="tl">
                    <a:srgbClr val="000000">
                      <a:alpha val="43137"/>
                    </a:srgbClr>
                  </a:outerShdw>
                </a:effectLst>
              </a:rPr>
              <a:t>Compressor</a:t>
            </a:r>
          </a:p>
          <a:p>
            <a:r>
              <a:rPr lang="en-US" sz="2400" b="1" dirty="0" smtClean="0">
                <a:solidFill>
                  <a:srgbClr val="FF0000"/>
                </a:solidFill>
                <a:effectLst>
                  <a:outerShdw blurRad="38100" dist="38100" dir="2700000" algn="tl">
                    <a:srgbClr val="000000">
                      <a:alpha val="43137"/>
                    </a:srgbClr>
                  </a:outerShdw>
                </a:effectLst>
              </a:rPr>
              <a:t>The gas flows to the compressor where its temperature is raised.</a:t>
            </a:r>
            <a:endParaRPr lang="en-US" sz="24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6096000" y="1892502"/>
            <a:ext cx="3048000" cy="2308324"/>
          </a:xfrm>
          <a:prstGeom prst="rect">
            <a:avLst/>
          </a:prstGeom>
          <a:noFill/>
        </p:spPr>
        <p:txBody>
          <a:bodyPr wrap="square" rtlCol="0">
            <a:spAutoFit/>
          </a:bodyPr>
          <a:lstStyle/>
          <a:p>
            <a:pPr marL="457200" indent="-457200">
              <a:buAutoNum type="arabicPeriod" startAt="3"/>
            </a:pPr>
            <a:r>
              <a:rPr lang="en-US" sz="2400" b="1" dirty="0" smtClean="0">
                <a:solidFill>
                  <a:srgbClr val="FF0000"/>
                </a:solidFill>
                <a:effectLst>
                  <a:outerShdw blurRad="38100" dist="38100" dir="2700000" algn="tl">
                    <a:srgbClr val="000000">
                      <a:alpha val="43137"/>
                    </a:srgbClr>
                  </a:outerShdw>
                </a:effectLst>
              </a:rPr>
              <a:t>Condenser</a:t>
            </a:r>
          </a:p>
          <a:p>
            <a:r>
              <a:rPr lang="en-US" sz="2400" b="1" dirty="0" smtClean="0">
                <a:solidFill>
                  <a:srgbClr val="FF0000"/>
                </a:solidFill>
                <a:effectLst>
                  <a:outerShdw blurRad="38100" dist="38100" dir="2700000" algn="tl">
                    <a:srgbClr val="000000">
                      <a:alpha val="43137"/>
                    </a:srgbClr>
                  </a:outerShdw>
                </a:effectLst>
              </a:rPr>
              <a:t>The gas refrigerant releases heat into the room and </a:t>
            </a:r>
            <a:r>
              <a:rPr lang="en-US" sz="2400" b="1" dirty="0" smtClean="0">
                <a:solidFill>
                  <a:srgbClr val="00B0F0"/>
                </a:solidFill>
                <a:effectLst>
                  <a:outerShdw blurRad="38100" dist="38100" dir="2700000" algn="tl">
                    <a:srgbClr val="000000">
                      <a:alpha val="43137"/>
                    </a:srgbClr>
                  </a:outerShdw>
                </a:effectLst>
              </a:rPr>
              <a:t>changes to a liquid.</a:t>
            </a:r>
            <a:endParaRPr lang="en-US" sz="2400" b="1" dirty="0">
              <a:solidFill>
                <a:srgbClr val="00B0F0"/>
              </a:solidFill>
              <a:effectLst>
                <a:outerShdw blurRad="38100" dist="38100" dir="2700000" algn="tl">
                  <a:srgbClr val="000000">
                    <a:alpha val="43137"/>
                  </a:srgbClr>
                </a:outerShdw>
              </a:effectLst>
            </a:endParaRPr>
          </a:p>
        </p:txBody>
      </p:sp>
      <p:sp>
        <p:nvSpPr>
          <p:cNvPr id="6" name="TextBox 5"/>
          <p:cNvSpPr txBox="1"/>
          <p:nvPr/>
        </p:nvSpPr>
        <p:spPr>
          <a:xfrm>
            <a:off x="457198" y="381000"/>
            <a:ext cx="8077199" cy="1200329"/>
          </a:xfrm>
          <a:prstGeom prst="rect">
            <a:avLst/>
          </a:prstGeom>
          <a:noFill/>
        </p:spPr>
        <p:txBody>
          <a:bodyPr wrap="square" rtlCol="0">
            <a:spAutoFit/>
          </a:bodyPr>
          <a:lstStyle/>
          <a:p>
            <a:pPr marL="457200" indent="-457200">
              <a:buAutoNum type="arabicPeriod" startAt="4"/>
            </a:pPr>
            <a:r>
              <a:rPr lang="en-US" sz="2400" b="1" dirty="0" smtClean="0">
                <a:solidFill>
                  <a:srgbClr val="00B0F0"/>
                </a:solidFill>
                <a:effectLst>
                  <a:outerShdw blurRad="38100" dist="38100" dir="2700000" algn="tl">
                    <a:srgbClr val="000000">
                      <a:alpha val="43137"/>
                    </a:srgbClr>
                  </a:outerShdw>
                </a:effectLst>
              </a:rPr>
              <a:t>Expansion Valve</a:t>
            </a:r>
          </a:p>
          <a:p>
            <a:r>
              <a:rPr lang="en-US" sz="2400" b="1" dirty="0" smtClean="0">
                <a:solidFill>
                  <a:srgbClr val="00B0F0"/>
                </a:solidFill>
                <a:effectLst>
                  <a:outerShdw blurRad="38100" dist="38100" dir="2700000" algn="tl">
                    <a:srgbClr val="000000">
                      <a:alpha val="43137"/>
                    </a:srgbClr>
                  </a:outerShdw>
                </a:effectLst>
              </a:rPr>
              <a:t>The liquid refrigerant goes through this valve which decreases the pressure, dropping temperature.</a:t>
            </a:r>
            <a:endParaRPr lang="en-US" sz="24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48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anim calcmode="lin" valueType="num">
                                      <p:cBhvr>
                                        <p:cTn id="2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162</TotalTime>
  <Words>544</Words>
  <Application>Microsoft Office PowerPoint</Application>
  <PresentationFormat>On-screen Show (4:3)</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Austin</vt:lpstr>
      <vt:lpstr>Chapter 14 Thermal Energy and Heat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Thermal Energy and Heat</dc:title>
  <dc:creator>Beverly Boyer</dc:creator>
  <cp:lastModifiedBy>Beverly Boyer</cp:lastModifiedBy>
  <cp:revision>17</cp:revision>
  <dcterms:created xsi:type="dcterms:W3CDTF">2016-03-09T01:34:05Z</dcterms:created>
  <dcterms:modified xsi:type="dcterms:W3CDTF">2017-01-24T15:25:54Z</dcterms:modified>
</cp:coreProperties>
</file>