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F69E-8B66-4E1E-9DD6-C3716D9316EC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178EBB-1844-4CB1-8672-4651CC70D67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F69E-8B66-4E1E-9DD6-C3716D9316EC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8EBB-1844-4CB1-8672-4651CC70D6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F69E-8B66-4E1E-9DD6-C3716D9316EC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8EBB-1844-4CB1-8672-4651CC70D6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371F69E-8B66-4E1E-9DD6-C3716D9316EC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44178EBB-1844-4CB1-8672-4651CC70D674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F69E-8B66-4E1E-9DD6-C3716D9316EC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8EBB-1844-4CB1-8672-4651CC70D67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F69E-8B66-4E1E-9DD6-C3716D9316EC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8EBB-1844-4CB1-8672-4651CC70D67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8EBB-1844-4CB1-8672-4651CC70D67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F69E-8B66-4E1E-9DD6-C3716D9316EC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F69E-8B66-4E1E-9DD6-C3716D9316EC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8EBB-1844-4CB1-8672-4651CC70D67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F69E-8B66-4E1E-9DD6-C3716D9316EC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78EBB-1844-4CB1-8672-4651CC70D67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371F69E-8B66-4E1E-9DD6-C3716D9316EC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4178EBB-1844-4CB1-8672-4651CC70D67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1F69E-8B66-4E1E-9DD6-C3716D9316EC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4178EBB-1844-4CB1-8672-4651CC70D67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371F69E-8B66-4E1E-9DD6-C3716D9316EC}" type="datetimeFigureOut">
              <a:rPr lang="en-US" smtClean="0"/>
              <a:t>1/28/2016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4178EBB-1844-4CB1-8672-4651CC70D674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4000" smtClean="0">
                <a:solidFill>
                  <a:schemeClr val="tx1"/>
                </a:solidFill>
              </a:rPr>
              <a:t>9.2  Speed and Velocity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Chapter 9 Motion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434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8458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If you know the </a:t>
            </a:r>
            <a:r>
              <a:rPr lang="en-US" sz="2800" b="1" dirty="0" smtClean="0">
                <a:solidFill>
                  <a:srgbClr val="FFFF00"/>
                </a:solidFill>
              </a:rPr>
              <a:t>distance</a:t>
            </a:r>
            <a:r>
              <a:rPr lang="en-US" sz="2800" b="1" dirty="0" smtClean="0"/>
              <a:t> an object travels in a certain amount of </a:t>
            </a:r>
            <a:r>
              <a:rPr lang="en-US" sz="2800" b="1" dirty="0" smtClean="0">
                <a:solidFill>
                  <a:srgbClr val="FFFF00"/>
                </a:solidFill>
              </a:rPr>
              <a:t>time</a:t>
            </a:r>
            <a:r>
              <a:rPr lang="en-US" sz="2800" b="1" dirty="0" smtClean="0"/>
              <a:t>, you can calculate the </a:t>
            </a:r>
            <a:r>
              <a:rPr lang="en-US" sz="2800" b="1" dirty="0" smtClean="0">
                <a:solidFill>
                  <a:srgbClr val="FFFF00"/>
                </a:solidFill>
              </a:rPr>
              <a:t>speed</a:t>
            </a:r>
            <a:r>
              <a:rPr lang="en-US" sz="2800" b="1" dirty="0" smtClean="0"/>
              <a:t> of the object.</a:t>
            </a:r>
            <a:endParaRPr lang="en-US" sz="28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2133600"/>
            <a:ext cx="3962400" cy="523220"/>
          </a:xfrm>
          <a:prstGeom prst="rect">
            <a:avLst/>
          </a:prstGeom>
          <a:noFill/>
          <a:ln w="571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Speed is a type of rate.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572000" y="1752600"/>
            <a:ext cx="4267200" cy="1815882"/>
          </a:xfrm>
          <a:prstGeom prst="rect">
            <a:avLst/>
          </a:prstGeom>
          <a:noFill/>
          <a:ln w="57150"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FF00"/>
                </a:solidFill>
              </a:rPr>
              <a:t>A rate tells you the amount of something that occurs or changes in one unit of time.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872025"/>
            <a:ext cx="4114800" cy="1815882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The speed of an object is the distance the object travels per unit of time.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4400" y="3779966"/>
            <a:ext cx="4114800" cy="954107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                  </a:t>
            </a:r>
            <a:r>
              <a:rPr lang="en-US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DISTANCE</a:t>
            </a:r>
          </a:p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SPEED =</a:t>
            </a:r>
            <a:r>
              <a:rPr lang="en-US" sz="2800" b="1" dirty="0" smtClean="0">
                <a:solidFill>
                  <a:srgbClr val="FFFF00"/>
                </a:solidFill>
              </a:rPr>
              <a:t>      </a:t>
            </a:r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5105400"/>
            <a:ext cx="3886200" cy="954107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2">
                    <a:lumMod val="75000"/>
                  </a:schemeClr>
                </a:solidFill>
              </a:rPr>
              <a:t>                   </a:t>
            </a:r>
            <a:r>
              <a:rPr lang="en-US" sz="2800" b="1" u="sng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kilometers</a:t>
            </a:r>
          </a:p>
          <a:p>
            <a:r>
              <a:rPr lang="en-US" sz="2800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SPEED =        hour</a:t>
            </a:r>
            <a:endParaRPr lang="en-US" sz="2800" b="1" dirty="0">
              <a:solidFill>
                <a:schemeClr val="bg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00600" y="5105400"/>
            <a:ext cx="4114800" cy="954107"/>
          </a:xfrm>
          <a:prstGeom prst="rect">
            <a:avLst/>
          </a:prstGeom>
          <a:noFill/>
          <a:ln w="571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Say:  km per hour</a:t>
            </a:r>
          </a:p>
          <a:p>
            <a:r>
              <a:rPr lang="en-US" sz="2800" b="1" dirty="0" smtClean="0"/>
              <a:t>Write: km/h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71801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  <p:bldP spid="5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 speed of most moving objects is not constant.</a:t>
            </a:r>
            <a:endParaRPr lang="en-US" sz="28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304800"/>
            <a:ext cx="3057525" cy="177172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90600" y="1191876"/>
            <a:ext cx="7391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There is an average speed, however!  </a:t>
            </a:r>
          </a:p>
          <a:p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814910"/>
            <a:ext cx="861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Average speed = total distance/ total time</a:t>
            </a: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2438400"/>
            <a:ext cx="8077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Rabbit chases Turtle for 3 hours and travels 15 km.  Then Rabbit chases Turtle for 2 more hours and travels 10 km.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3923665"/>
            <a:ext cx="4114800" cy="523220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/>
              <a:t>15 km + 10 km/ 3 h + 2 </a:t>
            </a:r>
            <a:r>
              <a:rPr lang="en-US" sz="2800" b="1" dirty="0" smtClean="0"/>
              <a:t>h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711700" y="3923665"/>
            <a:ext cx="2133600" cy="52322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25 km/ 5 </a:t>
            </a:r>
            <a:r>
              <a:rPr lang="en-US" sz="2800" b="1" dirty="0" smtClean="0">
                <a:solidFill>
                  <a:schemeClr val="bg1"/>
                </a:solidFill>
              </a:rPr>
              <a:t>h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61200" y="3936425"/>
            <a:ext cx="1403931" cy="523220"/>
          </a:xfrm>
          <a:prstGeom prst="rect">
            <a:avLst/>
          </a:prstGeom>
          <a:noFill/>
          <a:ln w="3810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 </a:t>
            </a:r>
            <a:r>
              <a:rPr lang="en-US" sz="2800" dirty="0"/>
              <a:t>km/h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975" y="4523070"/>
            <a:ext cx="3057525" cy="1771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761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" decel="10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decel="100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decel="100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85779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Thinking about </a:t>
            </a:r>
            <a:r>
              <a:rPr lang="en-US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speed = distance/time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what are two ways to increase speed?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1481" y="1554480"/>
            <a:ext cx="2865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800" b="1" dirty="0"/>
              <a:t>i</a:t>
            </a:r>
            <a:r>
              <a:rPr lang="en-US" sz="2800" b="1" dirty="0" smtClean="0"/>
              <a:t>ncrease the </a:t>
            </a:r>
            <a:endParaRPr lang="en-US" sz="28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041649" y="1554480"/>
            <a:ext cx="31042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distance traveled</a:t>
            </a:r>
            <a:endParaRPr lang="en-US" sz="28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11481" y="2159187"/>
            <a:ext cx="2865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2.  decrease the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041649" y="2159187"/>
            <a:ext cx="2514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</a:t>
            </a:r>
            <a:endParaRPr lang="en-US" sz="28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2745697"/>
            <a:ext cx="8730343" cy="954107"/>
          </a:xfrm>
          <a:prstGeom prst="rect">
            <a:avLst/>
          </a:prstGeom>
          <a:noFill/>
          <a:ln w="57150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Any object in motion has SPEED!  That is different than being QUICK.</a:t>
            </a:r>
            <a:endParaRPr lang="en-US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599" y="3862142"/>
            <a:ext cx="87303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Knowing the average speed is useful, but often it is necessary to know the                                                 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962400" y="4293029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instantaneous speed.</a:t>
            </a:r>
            <a:endParaRPr lang="en-US" sz="28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798" y="4957994"/>
            <a:ext cx="857794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the rate at which an object is moving at a given instant in time.  A                        may be used to give both average and instantaneous  speeds.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98948" y="5388881"/>
            <a:ext cx="20573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cyclometer</a:t>
            </a:r>
            <a:endParaRPr lang="en-US" sz="28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0344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 animBg="1"/>
      <p:bldP spid="9" grpId="0"/>
      <p:bldP spid="10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10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Velocity</a:t>
            </a:r>
            <a:r>
              <a:rPr lang="en-US" sz="2800" b="1" dirty="0" smtClean="0"/>
              <a:t>:  </a:t>
            </a:r>
            <a:r>
              <a:rPr lang="en-US" sz="28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speed</a:t>
            </a:r>
            <a:r>
              <a:rPr lang="en-US" sz="2800" b="1" dirty="0" smtClean="0"/>
              <a:t> in a given </a:t>
            </a:r>
            <a:r>
              <a:rPr lang="en-US" sz="2800" b="1" u="sng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" y="1143000"/>
            <a:ext cx="3200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 km/h </a:t>
            </a:r>
            <a:r>
              <a:rPr lang="en-US" sz="2800" b="1" dirty="0">
                <a:solidFill>
                  <a:schemeClr val="bg2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westward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62190" y="1132820"/>
            <a:ext cx="33482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speed?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09482" y="1111623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25 km/h</a:t>
            </a:r>
            <a:endParaRPr lang="en-US" sz="28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55144" y="1656040"/>
            <a:ext cx="38811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direction?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86400" y="1634843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westward</a:t>
            </a:r>
            <a:endParaRPr lang="en-US" sz="28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2514600"/>
            <a:ext cx="84572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Motion can be plotted on a line graph.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DISTANCE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the variable that is being measured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648222" y="3410058"/>
            <a:ext cx="1219200" cy="523220"/>
          </a:xfrm>
          <a:prstGeom prst="rect">
            <a:avLst/>
          </a:prstGeom>
          <a:noFill/>
          <a:ln w="57150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axis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0677" y="4267200"/>
            <a:ext cx="7250723" cy="521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the variable that is being changed.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69613" y="4212790"/>
            <a:ext cx="1218282" cy="523220"/>
          </a:xfrm>
          <a:prstGeom prst="rect">
            <a:avLst/>
          </a:prstGeom>
          <a:noFill/>
          <a:ln w="571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 axis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04800" y="5105400"/>
            <a:ext cx="83830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SLOPE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the steepness of a line on a graph.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1127" y="5791200"/>
            <a:ext cx="7773954" cy="954107"/>
          </a:xfrm>
          <a:prstGeom prst="rect">
            <a:avLst/>
          </a:prstGeom>
          <a:noFill/>
          <a:ln w="76200">
            <a:solidFill>
              <a:srgbClr val="FF0066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More to follow on the exciting topic of slope!</a:t>
            </a:r>
          </a:p>
          <a:p>
            <a:pPr algn="ctr"/>
            <a:r>
              <a:rPr lang="en-US" sz="2800" b="1" dirty="0" smtClean="0"/>
              <a:t>HURRY UP AND CLICK!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96239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9" grpId="0"/>
      <p:bldP spid="8" grpId="0" animBg="1"/>
      <p:bldP spid="10" grpId="0"/>
      <p:bldP spid="11" grpId="0" animBg="1"/>
      <p:bldP spid="13" grpId="0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8175" y="255564"/>
            <a:ext cx="861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SLOPE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tells you how fast one variable changes in relation with another. 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23171" y="365851"/>
            <a:ext cx="5257800" cy="1384995"/>
          </a:xfrm>
          <a:prstGeom prst="rect">
            <a:avLst/>
          </a:prstGeom>
          <a:solidFill>
            <a:schemeClr val="tx2">
              <a:lumMod val="75000"/>
            </a:schemeClr>
          </a:solidFill>
          <a:ln w="7620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tried to warn you about how exciting this was!  </a:t>
            </a:r>
          </a:p>
          <a:p>
            <a:pPr algn="ctr"/>
            <a:r>
              <a:rPr lang="en-US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HOLD ON!  THERE’S MORE!</a:t>
            </a:r>
            <a:endParaRPr lang="en-US" sz="28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43100" y="1736106"/>
            <a:ext cx="487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SLOPE is the rate of change.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3249690"/>
            <a:ext cx="7848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steeper the slope, the greater the speed.</a:t>
            </a:r>
          </a:p>
          <a:p>
            <a:endParaRPr lang="en-US" sz="2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Conversely (this has NOTHING to do with Converse tennis shoes), the more constant the slope, the more constant the speed of motion.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29482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33400"/>
            <a:ext cx="8763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Calculate:  SLOPE = RISE / RUN</a:t>
            </a:r>
          </a:p>
          <a:p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RISE = vertical difference between any 2 points</a:t>
            </a:r>
          </a:p>
          <a:p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RUN = horizontal difference between the same </a:t>
            </a: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2 points</a:t>
            </a:r>
          </a:p>
        </p:txBody>
      </p:sp>
    </p:spTree>
    <p:extLst>
      <p:ext uri="{BB962C8B-B14F-4D97-AF65-F5344CB8AC3E}">
        <p14:creationId xmlns:p14="http://schemas.microsoft.com/office/powerpoint/2010/main" val="31277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6834" y="1371600"/>
            <a:ext cx="8534400" cy="3785652"/>
          </a:xfrm>
          <a:prstGeom prst="rect">
            <a:avLst/>
          </a:prstGeom>
          <a:noFill/>
          <a:ln w="76200"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Turn to pages 314 and 315 in your book.  You and your group have 3 minutes to prepare a presentation on one of the modes of transportation. Include a positive and negative aspect of it. Go!</a:t>
            </a:r>
            <a:endParaRPr lang="en-US" sz="4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47428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151</TotalTime>
  <Words>463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Paper</vt:lpstr>
      <vt:lpstr>Chapter 9 Motion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 Motion</dc:title>
  <dc:creator>Beverly Boyer</dc:creator>
  <cp:lastModifiedBy>Beverly Boyer</cp:lastModifiedBy>
  <cp:revision>17</cp:revision>
  <dcterms:created xsi:type="dcterms:W3CDTF">2016-01-26T03:39:16Z</dcterms:created>
  <dcterms:modified xsi:type="dcterms:W3CDTF">2016-01-28T11:20:19Z</dcterms:modified>
</cp:coreProperties>
</file>