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4281" autoAdjust="0"/>
  </p:normalViewPr>
  <p:slideViewPr>
    <p:cSldViewPr>
      <p:cViewPr varScale="1">
        <p:scale>
          <a:sx n="61" d="100"/>
          <a:sy n="61" d="100"/>
        </p:scale>
        <p:origin x="-90"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097B4-1177-48E2-A2AA-637B72FAB65B}" type="datetimeFigureOut">
              <a:rPr lang="en-US" smtClean="0"/>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E418-E384-4817-BF37-AF7E60BDEE81}" type="slidenum">
              <a:rPr lang="en-US" smtClean="0"/>
              <a:t>‹#›</a:t>
            </a:fld>
            <a:endParaRPr lang="en-US"/>
          </a:p>
        </p:txBody>
      </p:sp>
    </p:spTree>
    <p:extLst>
      <p:ext uri="{BB962C8B-B14F-4D97-AF65-F5344CB8AC3E}">
        <p14:creationId xmlns:p14="http://schemas.microsoft.com/office/powerpoint/2010/main" val="125843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57E418-E384-4817-BF37-AF7E60BDEE81}" type="slidenum">
              <a:rPr lang="en-US" smtClean="0"/>
              <a:t>10</a:t>
            </a:fld>
            <a:endParaRPr lang="en-US"/>
          </a:p>
        </p:txBody>
      </p:sp>
    </p:spTree>
    <p:extLst>
      <p:ext uri="{BB962C8B-B14F-4D97-AF65-F5344CB8AC3E}">
        <p14:creationId xmlns:p14="http://schemas.microsoft.com/office/powerpoint/2010/main" val="67913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173C54-133A-4760-8A1F-3FDC08517CF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B1E6-9B52-41B8-B416-4198B5C9E3E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73C54-133A-4760-8A1F-3FDC08517CF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73C54-133A-4760-8A1F-3FDC08517CF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73C54-133A-4760-8A1F-3FDC08517CF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73C54-133A-4760-8A1F-3FDC08517CF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FB1E6-9B52-41B8-B416-4198B5C9E3E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173C54-133A-4760-8A1F-3FDC08517CF2}"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173C54-133A-4760-8A1F-3FDC08517CF2}" type="datetimeFigureOut">
              <a:rPr lang="en-US" smtClean="0"/>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FB1E6-9B52-41B8-B416-4198B5C9E3E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173C54-133A-4760-8A1F-3FDC08517CF2}" type="datetimeFigureOut">
              <a:rPr lang="en-US" smtClean="0"/>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73C54-133A-4760-8A1F-3FDC08517CF2}" type="datetimeFigureOut">
              <a:rPr lang="en-US" smtClean="0"/>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73C54-133A-4760-8A1F-3FDC08517CF2}"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B1E6-9B52-41B8-B416-4198B5C9E3E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73C54-133A-4760-8A1F-3FDC08517CF2}"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FB1E6-9B52-41B8-B416-4198B5C9E3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173C54-133A-4760-8A1F-3FDC08517CF2}" type="datetimeFigureOut">
              <a:rPr lang="en-US" smtClean="0"/>
              <a:t>5/9/2016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58FB1E6-9B52-41B8-B416-4198B5C9E3E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543800" cy="1524000"/>
          </a:xfrm>
        </p:spPr>
        <p:txBody>
          <a:bodyPr/>
          <a:lstStyle/>
          <a:p>
            <a:r>
              <a:rPr lang="en-US" sz="6600" dirty="0" smtClean="0"/>
              <a:t>NOTES for 20.1  Electric Charge and Static Electricity</a:t>
            </a:r>
            <a:endParaRPr lang="en-US" sz="6600" dirty="0"/>
          </a:p>
        </p:txBody>
      </p:sp>
      <p:sp>
        <p:nvSpPr>
          <p:cNvPr id="3" name="Subtitle 2"/>
          <p:cNvSpPr>
            <a:spLocks noGrp="1"/>
          </p:cNvSpPr>
          <p:nvPr>
            <p:ph type="subTitle" idx="1"/>
          </p:nvPr>
        </p:nvSpPr>
        <p:spPr/>
        <p:txBody>
          <a:bodyPr/>
          <a:lstStyle/>
          <a:p>
            <a:r>
              <a:rPr lang="en-US" dirty="0" smtClean="0"/>
              <a:t>PS Chapter 20 Electricity</a:t>
            </a:r>
            <a:endParaRPr lang="en-US" dirty="0"/>
          </a:p>
        </p:txBody>
      </p:sp>
    </p:spTree>
    <p:extLst>
      <p:ext uri="{BB962C8B-B14F-4D97-AF65-F5344CB8AC3E}">
        <p14:creationId xmlns:p14="http://schemas.microsoft.com/office/powerpoint/2010/main" val="149185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89071"/>
            <a:ext cx="2514600"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Detecting Charge</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228600" y="1447800"/>
            <a:ext cx="8686800" cy="830997"/>
          </a:xfrm>
          <a:prstGeom prst="rect">
            <a:avLst/>
          </a:prstGeom>
          <a:noFill/>
        </p:spPr>
        <p:txBody>
          <a:bodyPr wrap="square" rtlCol="0">
            <a:spAutoFit/>
          </a:bodyPr>
          <a:lstStyle/>
          <a:p>
            <a:r>
              <a:rPr lang="en-US" sz="2400" b="1" dirty="0" smtClean="0"/>
              <a:t>Electricity is                            , but it can be detected by an instrument called an                       . </a:t>
            </a:r>
            <a:endParaRPr lang="en-US" sz="2400" b="1" dirty="0"/>
          </a:p>
        </p:txBody>
      </p:sp>
      <p:sp>
        <p:nvSpPr>
          <p:cNvPr id="4" name="TextBox 3"/>
          <p:cNvSpPr txBox="1"/>
          <p:nvPr/>
        </p:nvSpPr>
        <p:spPr>
          <a:xfrm>
            <a:off x="2971800" y="1816771"/>
            <a:ext cx="182880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electroscope</a:t>
            </a:r>
            <a:endParaRPr lang="en-US" sz="2400" b="1" dirty="0">
              <a:solidFill>
                <a:srgbClr val="FF0000"/>
              </a:solidFill>
              <a:effectLst>
                <a:outerShdw blurRad="38100" dist="38100" dir="2700000" algn="tl">
                  <a:srgbClr val="000000">
                    <a:alpha val="43137"/>
                  </a:srgbClr>
                </a:outerShdw>
              </a:effectLst>
            </a:endParaRPr>
          </a:p>
        </p:txBody>
      </p:sp>
      <p:sp>
        <p:nvSpPr>
          <p:cNvPr id="5" name="Rectangle 4"/>
          <p:cNvSpPr/>
          <p:nvPr/>
        </p:nvSpPr>
        <p:spPr>
          <a:xfrm>
            <a:off x="2013794" y="1447800"/>
            <a:ext cx="2097048" cy="523220"/>
          </a:xfrm>
          <a:prstGeom prst="rect">
            <a:avLst/>
          </a:prstGeom>
          <a:noFill/>
        </p:spPr>
        <p:txBody>
          <a:bodyPr wrap="none" lIns="91440" tIns="45720" rIns="91440" bIns="45720">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INVISIBLE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TextBox 7"/>
          <p:cNvSpPr txBox="1"/>
          <p:nvPr/>
        </p:nvSpPr>
        <p:spPr>
          <a:xfrm>
            <a:off x="4110842" y="2266821"/>
            <a:ext cx="4956958" cy="1569660"/>
          </a:xfrm>
          <a:prstGeom prst="rect">
            <a:avLst/>
          </a:prstGeom>
          <a:noFill/>
        </p:spPr>
        <p:txBody>
          <a:bodyPr wrap="square" rtlCol="0">
            <a:spAutoFit/>
          </a:bodyPr>
          <a:lstStyle/>
          <a:p>
            <a:r>
              <a:rPr lang="en-US" sz="2400" b="1" dirty="0" smtClean="0"/>
              <a:t>An electroscope can be used to detect the presence of a charge, but it does not tell you whether the charge is positive or negative.</a:t>
            </a:r>
            <a:endParaRPr lang="en-US" sz="2400" b="1" dirty="0"/>
          </a:p>
        </p:txBody>
      </p:sp>
      <p:sp>
        <p:nvSpPr>
          <p:cNvPr id="9" name="TextBox 8"/>
          <p:cNvSpPr txBox="1"/>
          <p:nvPr/>
        </p:nvSpPr>
        <p:spPr>
          <a:xfrm>
            <a:off x="4110842" y="3971835"/>
            <a:ext cx="4728358" cy="1200329"/>
          </a:xfrm>
          <a:prstGeom prst="rect">
            <a:avLst/>
          </a:prstGeom>
          <a:noFill/>
        </p:spPr>
        <p:txBody>
          <a:bodyPr wrap="square" rtlCol="0">
            <a:spAutoFit/>
          </a:bodyPr>
          <a:lstStyle/>
          <a:p>
            <a:r>
              <a:rPr lang="en-US" sz="2400" b="1" dirty="0" smtClean="0"/>
              <a:t>Since the charge is the same on both leaves, the leaves repel each other and spread apart.</a:t>
            </a:r>
            <a:endParaRPr lang="en-US" sz="2400" b="1" dirty="0"/>
          </a:p>
        </p:txBody>
      </p:sp>
      <p:sp>
        <p:nvSpPr>
          <p:cNvPr id="10" name="TextBox 9"/>
          <p:cNvSpPr txBox="1"/>
          <p:nvPr/>
        </p:nvSpPr>
        <p:spPr>
          <a:xfrm>
            <a:off x="1312394" y="5336583"/>
            <a:ext cx="5943600" cy="830997"/>
          </a:xfrm>
          <a:prstGeom prst="rect">
            <a:avLst/>
          </a:prstGeom>
          <a:noFill/>
        </p:spPr>
        <p:txBody>
          <a:bodyPr wrap="square" rtlCol="0">
            <a:spAutoFit/>
          </a:bodyPr>
          <a:lstStyle/>
          <a:p>
            <a:r>
              <a:rPr lang="en-US" sz="2400" b="1" dirty="0" smtClean="0"/>
              <a:t>Therefore, you cannot use an electroscope to determine the type of charge.</a:t>
            </a:r>
            <a:endParaRPr lang="en-US" sz="2400" b="1" dirty="0"/>
          </a:p>
        </p:txBody>
      </p:sp>
      <p:pic>
        <p:nvPicPr>
          <p:cNvPr id="1041" name="Picture 17" descr="C:\Users\bboyer.BFCS\AppData\Local\Microsoft\Windows\Temporary Internet Files\Content.IE5\5TF6QX5L\495px-Gold-leaf_electroscop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9" y="2481853"/>
            <a:ext cx="2245078" cy="27213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bboyer.BFCS\AppData\Local\Microsoft\Windows\Temporary Internet Files\Content.IE5\Y3NAG44D\electroscop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7424" y="2906921"/>
            <a:ext cx="1628775" cy="2252133"/>
          </a:xfrm>
          <a:prstGeom prst="rect">
            <a:avLst/>
          </a:prstGeom>
          <a:solidFill>
            <a:schemeClr val="bg1"/>
          </a:solidFill>
          <a:ln>
            <a:solidFill>
              <a:srgbClr val="002060"/>
            </a:solidFill>
          </a:ln>
        </p:spPr>
      </p:pic>
    </p:spTree>
    <p:extLst>
      <p:ext uri="{BB962C8B-B14F-4D97-AF65-F5344CB8AC3E}">
        <p14:creationId xmlns:p14="http://schemas.microsoft.com/office/powerpoint/2010/main" val="253233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041"/>
                                        </p:tgtEl>
                                        <p:attrNameLst>
                                          <p:attrName>style.visibility</p:attrName>
                                        </p:attrNameLst>
                                      </p:cBhvr>
                                      <p:to>
                                        <p:strVal val="visible"/>
                                      </p:to>
                                    </p:set>
                                    <p:anim calcmode="lin" valueType="num">
                                      <p:cBhvr>
                                        <p:cTn id="41" dur="500" fill="hold"/>
                                        <p:tgtEl>
                                          <p:spTgt spid="1041"/>
                                        </p:tgtEl>
                                        <p:attrNameLst>
                                          <p:attrName>ppt_w</p:attrName>
                                        </p:attrNameLst>
                                      </p:cBhvr>
                                      <p:tavLst>
                                        <p:tav tm="0">
                                          <p:val>
                                            <p:fltVal val="0"/>
                                          </p:val>
                                        </p:tav>
                                        <p:tav tm="100000">
                                          <p:val>
                                            <p:strVal val="#ppt_w"/>
                                          </p:val>
                                        </p:tav>
                                      </p:tavLst>
                                    </p:anim>
                                    <p:anim calcmode="lin" valueType="num">
                                      <p:cBhvr>
                                        <p:cTn id="42" dur="500" fill="hold"/>
                                        <p:tgtEl>
                                          <p:spTgt spid="1041"/>
                                        </p:tgtEl>
                                        <p:attrNameLst>
                                          <p:attrName>ppt_h</p:attrName>
                                        </p:attrNameLst>
                                      </p:cBhvr>
                                      <p:tavLst>
                                        <p:tav tm="0">
                                          <p:val>
                                            <p:fltVal val="0"/>
                                          </p:val>
                                        </p:tav>
                                        <p:tav tm="100000">
                                          <p:val>
                                            <p:strVal val="#ppt_h"/>
                                          </p:val>
                                        </p:tav>
                                      </p:tavLst>
                                    </p:anim>
                                    <p:animEffect transition="in" filter="fade">
                                      <p:cBhvr>
                                        <p:cTn id="43" dur="500"/>
                                        <p:tgtEl>
                                          <p:spTgt spid="104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042"/>
                                        </p:tgtEl>
                                        <p:attrNameLst>
                                          <p:attrName>style.visibility</p:attrName>
                                        </p:attrNameLst>
                                      </p:cBhvr>
                                      <p:to>
                                        <p:strVal val="visible"/>
                                      </p:to>
                                    </p:set>
                                    <p:anim calcmode="lin" valueType="num">
                                      <p:cBhvr>
                                        <p:cTn id="48" dur="500" fill="hold"/>
                                        <p:tgtEl>
                                          <p:spTgt spid="1042"/>
                                        </p:tgtEl>
                                        <p:attrNameLst>
                                          <p:attrName>ppt_w</p:attrName>
                                        </p:attrNameLst>
                                      </p:cBhvr>
                                      <p:tavLst>
                                        <p:tav tm="0">
                                          <p:val>
                                            <p:fltVal val="0"/>
                                          </p:val>
                                        </p:tav>
                                        <p:tav tm="100000">
                                          <p:val>
                                            <p:strVal val="#ppt_w"/>
                                          </p:val>
                                        </p:tav>
                                      </p:tavLst>
                                    </p:anim>
                                    <p:anim calcmode="lin" valueType="num">
                                      <p:cBhvr>
                                        <p:cTn id="49" dur="500" fill="hold"/>
                                        <p:tgtEl>
                                          <p:spTgt spid="1042"/>
                                        </p:tgtEl>
                                        <p:attrNameLst>
                                          <p:attrName>ppt_h</p:attrName>
                                        </p:attrNameLst>
                                      </p:cBhvr>
                                      <p:tavLst>
                                        <p:tav tm="0">
                                          <p:val>
                                            <p:fltVal val="0"/>
                                          </p:val>
                                        </p:tav>
                                        <p:tav tm="100000">
                                          <p:val>
                                            <p:strVal val="#ppt_h"/>
                                          </p:val>
                                        </p:tav>
                                      </p:tavLst>
                                    </p:anim>
                                    <p:animEffect transition="in" filter="fade">
                                      <p:cBhvr>
                                        <p:cTn id="50" dur="500"/>
                                        <p:tgtEl>
                                          <p:spTgt spid="104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610600" cy="830997"/>
          </a:xfrm>
          <a:prstGeom prst="rect">
            <a:avLst/>
          </a:prstGeom>
          <a:noFill/>
        </p:spPr>
        <p:txBody>
          <a:bodyPr wrap="square" rtlCol="0">
            <a:spAutoFit/>
          </a:bodyPr>
          <a:lstStyle/>
          <a:p>
            <a:r>
              <a:rPr lang="en-US" sz="2400" b="1" dirty="0" smtClean="0"/>
              <a:t>When two objects with opposite charges touch each other, electrons transfer until both objects have the same charge.</a:t>
            </a:r>
            <a:endParaRPr lang="en-US" sz="2400" b="1" dirty="0"/>
          </a:p>
        </p:txBody>
      </p:sp>
      <p:sp>
        <p:nvSpPr>
          <p:cNvPr id="3" name="TextBox 2"/>
          <p:cNvSpPr txBox="1"/>
          <p:nvPr/>
        </p:nvSpPr>
        <p:spPr>
          <a:xfrm>
            <a:off x="304800" y="1687060"/>
            <a:ext cx="8353586"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b="1" dirty="0" smtClean="0"/>
              <a:t>The loss of static electricity as electric charges transfer from one object to another is called </a:t>
            </a:r>
            <a:r>
              <a:rPr lang="en-US" sz="3200" b="1" dirty="0" smtClean="0">
                <a:solidFill>
                  <a:srgbClr val="FFC000"/>
                </a:solidFill>
                <a:effectLst>
                  <a:outerShdw blurRad="38100" dist="38100" dir="2700000" algn="tl">
                    <a:srgbClr val="000000">
                      <a:alpha val="43137"/>
                    </a:srgbClr>
                  </a:outerShdw>
                </a:effectLst>
              </a:rPr>
              <a:t>STATIC DISCHARGE</a:t>
            </a:r>
            <a:r>
              <a:rPr lang="en-US" sz="2400" b="1" dirty="0" smtClean="0"/>
              <a:t>.</a:t>
            </a:r>
            <a:endParaRPr lang="en-US" sz="2400" b="1" dirty="0"/>
          </a:p>
        </p:txBody>
      </p:sp>
      <p:sp>
        <p:nvSpPr>
          <p:cNvPr id="4" name="TextBox 3"/>
          <p:cNvSpPr txBox="1"/>
          <p:nvPr/>
        </p:nvSpPr>
        <p:spPr>
          <a:xfrm flipH="1">
            <a:off x="288010" y="2854928"/>
            <a:ext cx="5884190" cy="461665"/>
          </a:xfrm>
          <a:prstGeom prst="rect">
            <a:avLst/>
          </a:prstGeom>
          <a:noFill/>
        </p:spPr>
        <p:txBody>
          <a:bodyPr wrap="square" rtlCol="0">
            <a:spAutoFit/>
          </a:bodyPr>
          <a:lstStyle/>
          <a:p>
            <a:r>
              <a:rPr lang="en-US" sz="2400" b="1" dirty="0" smtClean="0"/>
              <a:t>Often, a static discharge produces a spark.  </a:t>
            </a:r>
            <a:endParaRPr lang="en-US" sz="2400" b="1" dirty="0"/>
          </a:p>
        </p:txBody>
      </p:sp>
      <p:pic>
        <p:nvPicPr>
          <p:cNvPr id="3076" name="Picture 4" descr="C:\Users\bboyer.BFCS\AppData\Local\Microsoft\Windows\Temporary Internet Files\Content.IE5\5TF6QX5L\spark_b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12018"/>
            <a:ext cx="3209246" cy="242476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boyer.BFCS\AppData\Local\Microsoft\Windows\Temporary Internet Files\Content.IE5\EFP1Z39I\spark_004_by_isosto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316593"/>
            <a:ext cx="2161875" cy="32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3085760"/>
            <a:ext cx="2743200" cy="3046988"/>
          </a:xfrm>
          <a:prstGeom prst="rect">
            <a:avLst/>
          </a:prstGeom>
          <a:ln w="57150">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smtClean="0"/>
              <a:t>As electrons transfer between objects, they heat the air around the path they travel until it glows.  That glowing air is the spark you see.</a:t>
            </a:r>
            <a:endParaRPr lang="en-US" sz="2400" b="1" dirty="0"/>
          </a:p>
        </p:txBody>
      </p:sp>
    </p:spTree>
    <p:extLst>
      <p:ext uri="{BB962C8B-B14F-4D97-AF65-F5344CB8AC3E}">
        <p14:creationId xmlns:p14="http://schemas.microsoft.com/office/powerpoint/2010/main" val="25857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p:cTn id="26" dur="500" fill="hold"/>
                                        <p:tgtEl>
                                          <p:spTgt spid="3076"/>
                                        </p:tgtEl>
                                        <p:attrNameLst>
                                          <p:attrName>ppt_w</p:attrName>
                                        </p:attrNameLst>
                                      </p:cBhvr>
                                      <p:tavLst>
                                        <p:tav tm="0">
                                          <p:val>
                                            <p:fltVal val="0"/>
                                          </p:val>
                                        </p:tav>
                                        <p:tav tm="100000">
                                          <p:val>
                                            <p:strVal val="#ppt_w"/>
                                          </p:val>
                                        </p:tav>
                                      </p:tavLst>
                                    </p:anim>
                                    <p:anim calcmode="lin" valueType="num">
                                      <p:cBhvr>
                                        <p:cTn id="27" dur="500" fill="hold"/>
                                        <p:tgtEl>
                                          <p:spTgt spid="3076"/>
                                        </p:tgtEl>
                                        <p:attrNameLst>
                                          <p:attrName>ppt_h</p:attrName>
                                        </p:attrNameLst>
                                      </p:cBhvr>
                                      <p:tavLst>
                                        <p:tav tm="0">
                                          <p:val>
                                            <p:fltVal val="0"/>
                                          </p:val>
                                        </p:tav>
                                        <p:tav tm="100000">
                                          <p:val>
                                            <p:strVal val="#ppt_h"/>
                                          </p:val>
                                        </p:tav>
                                      </p:tavLst>
                                    </p:anim>
                                    <p:animEffect transition="in" filter="fade">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077"/>
                                        </p:tgtEl>
                                        <p:attrNameLst>
                                          <p:attrName>style.visibility</p:attrName>
                                        </p:attrNameLst>
                                      </p:cBhvr>
                                      <p:to>
                                        <p:strVal val="visible"/>
                                      </p:to>
                                    </p:set>
                                    <p:anim calcmode="lin" valueType="num">
                                      <p:cBhvr>
                                        <p:cTn id="33" dur="500" fill="hold"/>
                                        <p:tgtEl>
                                          <p:spTgt spid="3077"/>
                                        </p:tgtEl>
                                        <p:attrNameLst>
                                          <p:attrName>ppt_w</p:attrName>
                                        </p:attrNameLst>
                                      </p:cBhvr>
                                      <p:tavLst>
                                        <p:tav tm="0">
                                          <p:val>
                                            <p:fltVal val="0"/>
                                          </p:val>
                                        </p:tav>
                                        <p:tav tm="100000">
                                          <p:val>
                                            <p:strVal val="#ppt_w"/>
                                          </p:val>
                                        </p:tav>
                                      </p:tavLst>
                                    </p:anim>
                                    <p:anim calcmode="lin" valueType="num">
                                      <p:cBhvr>
                                        <p:cTn id="34" dur="500" fill="hold"/>
                                        <p:tgtEl>
                                          <p:spTgt spid="3077"/>
                                        </p:tgtEl>
                                        <p:attrNameLst>
                                          <p:attrName>ppt_h</p:attrName>
                                        </p:attrNameLst>
                                      </p:cBhvr>
                                      <p:tavLst>
                                        <p:tav tm="0">
                                          <p:val>
                                            <p:fltVal val="0"/>
                                          </p:val>
                                        </p:tav>
                                        <p:tav tm="100000">
                                          <p:val>
                                            <p:strVal val="#ppt_h"/>
                                          </p:val>
                                        </p:tav>
                                      </p:tavLst>
                                    </p:anim>
                                    <p:animEffect transition="in" filter="fade">
                                      <p:cBhvr>
                                        <p:cTn id="35" dur="500"/>
                                        <p:tgtEl>
                                          <p:spTgt spid="3077"/>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42194"/>
            <a:ext cx="6934200" cy="461665"/>
          </a:xfrm>
          <a:prstGeom prst="rect">
            <a:avLst/>
          </a:prstGeom>
          <a:noFill/>
        </p:spPr>
        <p:txBody>
          <a:bodyPr wrap="square" rtlCol="0">
            <a:spAutoFit/>
          </a:bodyPr>
          <a:lstStyle/>
          <a:p>
            <a:r>
              <a:rPr lang="en-US" sz="2400" b="1" dirty="0" smtClean="0"/>
              <a:t>Lightning is a dramatic example of static discharge.  </a:t>
            </a:r>
            <a:endParaRPr lang="en-US" sz="2400" b="1" dirty="0"/>
          </a:p>
        </p:txBody>
      </p:sp>
      <p:pic>
        <p:nvPicPr>
          <p:cNvPr id="4098" name="Picture 2" descr="C:\Users\bboyer.BFCS\AppData\Local\Microsoft\Windows\Temporary Internet Files\Content.IE5\5N068EZU\Lightning1_1600x1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84704"/>
            <a:ext cx="5082976" cy="38122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boyer.BFCS\AppData\Local\Microsoft\Windows\Temporary Internet Files\Content.IE5\5TF6QX5L\200px-Sundevil_EHS_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62800" y="873026"/>
            <a:ext cx="1338238" cy="1557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103859"/>
            <a:ext cx="5410200" cy="461665"/>
          </a:xfrm>
          <a:prstGeom prst="rect">
            <a:avLst/>
          </a:prstGeom>
          <a:noFill/>
        </p:spPr>
        <p:txBody>
          <a:bodyPr wrap="square" rtlCol="0">
            <a:spAutoFit/>
          </a:bodyPr>
          <a:lstStyle/>
          <a:p>
            <a:r>
              <a:rPr lang="en-US" sz="2400" b="1" dirty="0" smtClean="0"/>
              <a:t>Think of lightning as a really big spark!</a:t>
            </a:r>
            <a:endParaRPr lang="en-US" sz="2400" b="1" dirty="0"/>
          </a:p>
        </p:txBody>
      </p:sp>
      <p:sp>
        <p:nvSpPr>
          <p:cNvPr id="5" name="TextBox 4"/>
          <p:cNvSpPr txBox="1"/>
          <p:nvPr/>
        </p:nvSpPr>
        <p:spPr>
          <a:xfrm rot="1190225">
            <a:off x="7581900" y="637673"/>
            <a:ext cx="1452574" cy="461665"/>
          </a:xfrm>
          <a:prstGeom prst="rect">
            <a:avLst/>
          </a:prstGeom>
          <a:noFill/>
        </p:spPr>
        <p:txBody>
          <a:bodyPr wrap="square" rtlCol="0">
            <a:spAutoFit/>
          </a:bodyPr>
          <a:lstStyle/>
          <a:p>
            <a:r>
              <a:rPr lang="en-US" sz="2400" b="1" dirty="0" smtClean="0"/>
              <a:t>Like me?</a:t>
            </a:r>
            <a:endParaRPr lang="en-US" sz="2400" b="1" dirty="0"/>
          </a:p>
        </p:txBody>
      </p:sp>
      <p:sp>
        <p:nvSpPr>
          <p:cNvPr id="6" name="TextBox 5"/>
          <p:cNvSpPr txBox="1"/>
          <p:nvPr/>
        </p:nvSpPr>
        <p:spPr>
          <a:xfrm rot="20740810">
            <a:off x="130773" y="1837082"/>
            <a:ext cx="25908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smtClean="0"/>
              <a:t>No, more like me!</a:t>
            </a:r>
            <a:endParaRPr lang="en-US" sz="2400" b="1" dirty="0"/>
          </a:p>
        </p:txBody>
      </p:sp>
      <p:sp>
        <p:nvSpPr>
          <p:cNvPr id="7" name="TextBox 6"/>
          <p:cNvSpPr txBox="1"/>
          <p:nvPr/>
        </p:nvSpPr>
        <p:spPr>
          <a:xfrm>
            <a:off x="5451679" y="2336267"/>
            <a:ext cx="3618031" cy="4524315"/>
          </a:xfrm>
          <a:prstGeom prst="rect">
            <a:avLst/>
          </a:prstGeom>
          <a:noFill/>
        </p:spPr>
        <p:txBody>
          <a:bodyPr wrap="square" rtlCol="0">
            <a:spAutoFit/>
          </a:bodyPr>
          <a:lstStyle/>
          <a:p>
            <a:r>
              <a:rPr lang="en-US" sz="2400" b="1" dirty="0" smtClean="0"/>
              <a:t>During a thunderstorm, the wind swirls furiously.       The water droplets in the cloud become electrically charged. To restore its neutral state in the clouds, electrons move from areas of negative charge to areas of positive charge Ta da!               </a:t>
            </a:r>
            <a:r>
              <a:rPr lang="en-US" sz="4800" b="1" dirty="0" smtClean="0"/>
              <a:t>Lightning!</a:t>
            </a:r>
            <a:endParaRPr lang="en-US" sz="4800" b="1" dirty="0"/>
          </a:p>
        </p:txBody>
      </p:sp>
    </p:spTree>
    <p:extLst>
      <p:ext uri="{BB962C8B-B14F-4D97-AF65-F5344CB8AC3E}">
        <p14:creationId xmlns:p14="http://schemas.microsoft.com/office/powerpoint/2010/main" val="17712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99"/>
                                        </p:tgtEl>
                                        <p:attrNameLst>
                                          <p:attrName>style.visibility</p:attrName>
                                        </p:attrNameLst>
                                      </p:cBhvr>
                                      <p:to>
                                        <p:strVal val="visible"/>
                                      </p:to>
                                    </p:set>
                                    <p:anim calcmode="lin" valueType="num">
                                      <p:cBhvr>
                                        <p:cTn id="51" dur="500" fill="hold"/>
                                        <p:tgtEl>
                                          <p:spTgt spid="4099"/>
                                        </p:tgtEl>
                                        <p:attrNameLst>
                                          <p:attrName>ppt_w</p:attrName>
                                        </p:attrNameLst>
                                      </p:cBhvr>
                                      <p:tavLst>
                                        <p:tav tm="0">
                                          <p:val>
                                            <p:fltVal val="0"/>
                                          </p:val>
                                        </p:tav>
                                        <p:tav tm="100000">
                                          <p:val>
                                            <p:strVal val="#ppt_w"/>
                                          </p:val>
                                        </p:tav>
                                      </p:tavLst>
                                    </p:anim>
                                    <p:anim calcmode="lin" valueType="num">
                                      <p:cBhvr>
                                        <p:cTn id="52" dur="500" fill="hold"/>
                                        <p:tgtEl>
                                          <p:spTgt spid="4099"/>
                                        </p:tgtEl>
                                        <p:attrNameLst>
                                          <p:attrName>ppt_h</p:attrName>
                                        </p:attrNameLst>
                                      </p:cBhvr>
                                      <p:tavLst>
                                        <p:tav tm="0">
                                          <p:val>
                                            <p:fltVal val="0"/>
                                          </p:val>
                                        </p:tav>
                                        <p:tav tm="100000">
                                          <p:val>
                                            <p:strVal val="#ppt_h"/>
                                          </p:val>
                                        </p:tav>
                                      </p:tavLst>
                                    </p:anim>
                                    <p:animEffect transition="in" filter="fade">
                                      <p:cBhvr>
                                        <p:cTn id="53" dur="500"/>
                                        <p:tgtEl>
                                          <p:spTgt spid="409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inVertic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098"/>
                                        </p:tgtEl>
                                        <p:attrNameLst>
                                          <p:attrName>style.visibility</p:attrName>
                                        </p:attrNameLst>
                                      </p:cBhvr>
                                      <p:to>
                                        <p:strVal val="visible"/>
                                      </p:to>
                                    </p:set>
                                    <p:anim calcmode="lin" valueType="num">
                                      <p:cBhvr>
                                        <p:cTn id="63" dur="1000" fill="hold"/>
                                        <p:tgtEl>
                                          <p:spTgt spid="4098"/>
                                        </p:tgtEl>
                                        <p:attrNameLst>
                                          <p:attrName>ppt_w</p:attrName>
                                        </p:attrNameLst>
                                      </p:cBhvr>
                                      <p:tavLst>
                                        <p:tav tm="0">
                                          <p:val>
                                            <p:fltVal val="0"/>
                                          </p:val>
                                        </p:tav>
                                        <p:tav tm="100000">
                                          <p:val>
                                            <p:strVal val="#ppt_w"/>
                                          </p:val>
                                        </p:tav>
                                      </p:tavLst>
                                    </p:anim>
                                    <p:anim calcmode="lin" valueType="num">
                                      <p:cBhvr>
                                        <p:cTn id="64" dur="1000" fill="hold"/>
                                        <p:tgtEl>
                                          <p:spTgt spid="4098"/>
                                        </p:tgtEl>
                                        <p:attrNameLst>
                                          <p:attrName>ppt_h</p:attrName>
                                        </p:attrNameLst>
                                      </p:cBhvr>
                                      <p:tavLst>
                                        <p:tav tm="0">
                                          <p:val>
                                            <p:fltVal val="0"/>
                                          </p:val>
                                        </p:tav>
                                        <p:tav tm="100000">
                                          <p:val>
                                            <p:strVal val="#ppt_h"/>
                                          </p:val>
                                        </p:tav>
                                      </p:tavLst>
                                    </p:anim>
                                    <p:anim calcmode="lin" valueType="num">
                                      <p:cBhvr>
                                        <p:cTn id="65" dur="1000" fill="hold"/>
                                        <p:tgtEl>
                                          <p:spTgt spid="4098"/>
                                        </p:tgtEl>
                                        <p:attrNameLst>
                                          <p:attrName>style.rotation</p:attrName>
                                        </p:attrNameLst>
                                      </p:cBhvr>
                                      <p:tavLst>
                                        <p:tav tm="0">
                                          <p:val>
                                            <p:fltVal val="90"/>
                                          </p:val>
                                        </p:tav>
                                        <p:tav tm="100000">
                                          <p:val>
                                            <p:fltVal val="0"/>
                                          </p:val>
                                        </p:tav>
                                      </p:tavLst>
                                    </p:anim>
                                    <p:animEffect transition="in" filter="fade">
                                      <p:cBhvr>
                                        <p:cTn id="66" dur="1000"/>
                                        <p:tgtEl>
                                          <p:spTgt spid="4098"/>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V="1">
            <a:off x="381000" y="1512331"/>
            <a:ext cx="7543800" cy="45719"/>
          </a:xfrm>
          <a:prstGeom prst="rect">
            <a:avLst/>
          </a:prstGeom>
          <a:noFill/>
        </p:spPr>
        <p:txBody>
          <a:bodyPr wrap="square" rtlCol="0">
            <a:spAutoFit/>
          </a:bodyPr>
          <a:lstStyle/>
          <a:p>
            <a:endParaRPr lang="en-US" dirty="0"/>
          </a:p>
        </p:txBody>
      </p:sp>
      <p:sp>
        <p:nvSpPr>
          <p:cNvPr id="4" name="TextBox 3"/>
          <p:cNvSpPr txBox="1"/>
          <p:nvPr/>
        </p:nvSpPr>
        <p:spPr>
          <a:xfrm>
            <a:off x="685800" y="609598"/>
            <a:ext cx="8458200" cy="2677656"/>
          </a:xfrm>
          <a:prstGeom prst="rect">
            <a:avLst/>
          </a:prstGeom>
          <a:noFill/>
        </p:spPr>
        <p:txBody>
          <a:bodyPr wrap="square" rtlCol="0">
            <a:spAutoFit/>
          </a:bodyPr>
          <a:lstStyle/>
          <a:p>
            <a:r>
              <a:rPr lang="en-US" sz="2400" dirty="0" smtClean="0"/>
              <a:t>Some lightning reaches Earth because negative charges at the bottom of storm clouds may cause the surface of Earth to become positively charged by </a:t>
            </a:r>
            <a:r>
              <a:rPr lang="en-US" sz="2400" b="1" u="sng" dirty="0" smtClean="0">
                <a:effectLst>
                  <a:outerShdw blurRad="38100" dist="38100" dir="2700000" algn="tl">
                    <a:srgbClr val="000000">
                      <a:alpha val="43137"/>
                    </a:srgbClr>
                  </a:outerShdw>
                </a:effectLst>
              </a:rPr>
              <a:t>induction</a:t>
            </a:r>
            <a:r>
              <a:rPr lang="en-US" sz="2400" dirty="0" smtClean="0"/>
              <a:t>.</a:t>
            </a:r>
          </a:p>
          <a:p>
            <a:endParaRPr lang="en-US" sz="2400" dirty="0" smtClean="0"/>
          </a:p>
          <a:p>
            <a:r>
              <a:rPr lang="en-US" sz="2400" dirty="0" smtClean="0"/>
              <a:t>Electrons jump between the cloud and Earth’s surface, producing a giant spark as they travel through the air.  This is possible because of charging by </a:t>
            </a:r>
            <a:r>
              <a:rPr lang="en-US" sz="2400" b="1" u="sng" dirty="0" smtClean="0">
                <a:effectLst>
                  <a:outerShdw blurRad="38100" dist="38100" dir="2700000" algn="tl">
                    <a:srgbClr val="000000">
                      <a:alpha val="43137"/>
                    </a:srgbClr>
                  </a:outerShdw>
                </a:effectLst>
              </a:rPr>
              <a:t>conduction</a:t>
            </a:r>
            <a:r>
              <a:rPr lang="en-US" sz="2400" dirty="0" smtClean="0"/>
              <a:t>.</a:t>
            </a:r>
            <a:endParaRPr lang="en-US" sz="2400" dirty="0"/>
          </a:p>
        </p:txBody>
      </p:sp>
      <p:pic>
        <p:nvPicPr>
          <p:cNvPr id="1028" name="Picture 4" descr="C:\Users\bboyer.BFCS\AppData\Local\Microsoft\Windows\Temporary Internet Files\Content.IE5\Y3NAG44D\4400182-3x2-940x627-625x4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7254"/>
            <a:ext cx="2667000" cy="17751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boyer.BFCS\AppData\Local\Microsoft\Windows\Temporary Internet Files\Content.IE5\5N068EZU\Lightning_hits_tre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752" y="3239846"/>
            <a:ext cx="2434403" cy="31779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boyer.BFCS\AppData\Local\Microsoft\Windows\Temporary Internet Files\Content.IE5\5TF6QX5L\lightn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989" y="3581400"/>
            <a:ext cx="2998841" cy="184308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boyer.BFCS\AppData\Local\Microsoft\Windows\Temporary Internet Files\Content.IE5\EFP1Z39I\Lightning_strike_jan_200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339" y="5102570"/>
            <a:ext cx="2963413" cy="197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80">
                                          <p:stCondLst>
                                            <p:cond delay="0"/>
                                          </p:stCondLst>
                                        </p:cTn>
                                        <p:tgtEl>
                                          <p:spTgt spid="1028"/>
                                        </p:tgtEl>
                                      </p:cBhvr>
                                    </p:animEffect>
                                    <p:anim calcmode="lin" valueType="num">
                                      <p:cBhvr>
                                        <p:cTn id="15"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8"/>
                                        </p:tgtEl>
                                      </p:cBhvr>
                                      <p:to x="100000" y="60000"/>
                                    </p:animScale>
                                    <p:animScale>
                                      <p:cBhvr>
                                        <p:cTn id="21" dur="166" decel="50000">
                                          <p:stCondLst>
                                            <p:cond delay="676"/>
                                          </p:stCondLst>
                                        </p:cTn>
                                        <p:tgtEl>
                                          <p:spTgt spid="1028"/>
                                        </p:tgtEl>
                                      </p:cBhvr>
                                      <p:to x="100000" y="100000"/>
                                    </p:animScale>
                                    <p:animScale>
                                      <p:cBhvr>
                                        <p:cTn id="22" dur="26">
                                          <p:stCondLst>
                                            <p:cond delay="1312"/>
                                          </p:stCondLst>
                                        </p:cTn>
                                        <p:tgtEl>
                                          <p:spTgt spid="1028"/>
                                        </p:tgtEl>
                                      </p:cBhvr>
                                      <p:to x="100000" y="80000"/>
                                    </p:animScale>
                                    <p:animScale>
                                      <p:cBhvr>
                                        <p:cTn id="23" dur="166" decel="50000">
                                          <p:stCondLst>
                                            <p:cond delay="1338"/>
                                          </p:stCondLst>
                                        </p:cTn>
                                        <p:tgtEl>
                                          <p:spTgt spid="1028"/>
                                        </p:tgtEl>
                                      </p:cBhvr>
                                      <p:to x="100000" y="100000"/>
                                    </p:animScale>
                                    <p:animScale>
                                      <p:cBhvr>
                                        <p:cTn id="24" dur="26">
                                          <p:stCondLst>
                                            <p:cond delay="1642"/>
                                          </p:stCondLst>
                                        </p:cTn>
                                        <p:tgtEl>
                                          <p:spTgt spid="1028"/>
                                        </p:tgtEl>
                                      </p:cBhvr>
                                      <p:to x="100000" y="90000"/>
                                    </p:animScale>
                                    <p:animScale>
                                      <p:cBhvr>
                                        <p:cTn id="25" dur="166" decel="50000">
                                          <p:stCondLst>
                                            <p:cond delay="1668"/>
                                          </p:stCondLst>
                                        </p:cTn>
                                        <p:tgtEl>
                                          <p:spTgt spid="1028"/>
                                        </p:tgtEl>
                                      </p:cBhvr>
                                      <p:to x="100000" y="100000"/>
                                    </p:animScale>
                                    <p:animScale>
                                      <p:cBhvr>
                                        <p:cTn id="26" dur="26">
                                          <p:stCondLst>
                                            <p:cond delay="1808"/>
                                          </p:stCondLst>
                                        </p:cTn>
                                        <p:tgtEl>
                                          <p:spTgt spid="1028"/>
                                        </p:tgtEl>
                                      </p:cBhvr>
                                      <p:to x="100000" y="95000"/>
                                    </p:animScale>
                                    <p:animScale>
                                      <p:cBhvr>
                                        <p:cTn id="27" dur="166" decel="50000">
                                          <p:stCondLst>
                                            <p:cond delay="1834"/>
                                          </p:stCondLst>
                                        </p:cTn>
                                        <p:tgtEl>
                                          <p:spTgt spid="102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p:cTn id="32" dur="500" fill="hold"/>
                                        <p:tgtEl>
                                          <p:spTgt spid="1029"/>
                                        </p:tgtEl>
                                        <p:attrNameLst>
                                          <p:attrName>ppt_w</p:attrName>
                                        </p:attrNameLst>
                                      </p:cBhvr>
                                      <p:tavLst>
                                        <p:tav tm="0">
                                          <p:val>
                                            <p:fltVal val="0"/>
                                          </p:val>
                                        </p:tav>
                                        <p:tav tm="100000">
                                          <p:val>
                                            <p:strVal val="#ppt_w"/>
                                          </p:val>
                                        </p:tav>
                                      </p:tavLst>
                                    </p:anim>
                                    <p:anim calcmode="lin" valueType="num">
                                      <p:cBhvr>
                                        <p:cTn id="33" dur="500" fill="hold"/>
                                        <p:tgtEl>
                                          <p:spTgt spid="1029"/>
                                        </p:tgtEl>
                                        <p:attrNameLst>
                                          <p:attrName>ppt_h</p:attrName>
                                        </p:attrNameLst>
                                      </p:cBhvr>
                                      <p:tavLst>
                                        <p:tav tm="0">
                                          <p:val>
                                            <p:fltVal val="0"/>
                                          </p:val>
                                        </p:tav>
                                        <p:tav tm="100000">
                                          <p:val>
                                            <p:strVal val="#ppt_h"/>
                                          </p:val>
                                        </p:tav>
                                      </p:tavLst>
                                    </p:anim>
                                    <p:animEffect transition="in" filter="fade">
                                      <p:cBhvr>
                                        <p:cTn id="34" dur="500"/>
                                        <p:tgtEl>
                                          <p:spTgt spid="102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circle(in)">
                                      <p:cBhvr>
                                        <p:cTn id="39" dur="20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31"/>
                                        </p:tgtEl>
                                        <p:attrNameLst>
                                          <p:attrName>style.visibility</p:attrName>
                                        </p:attrNameLst>
                                      </p:cBhvr>
                                      <p:to>
                                        <p:strVal val="visible"/>
                                      </p:to>
                                    </p:set>
                                    <p:anim calcmode="lin" valueType="num">
                                      <p:cBhvr>
                                        <p:cTn id="44" dur="1000" fill="hold"/>
                                        <p:tgtEl>
                                          <p:spTgt spid="1031"/>
                                        </p:tgtEl>
                                        <p:attrNameLst>
                                          <p:attrName>ppt_w</p:attrName>
                                        </p:attrNameLst>
                                      </p:cBhvr>
                                      <p:tavLst>
                                        <p:tav tm="0">
                                          <p:val>
                                            <p:fltVal val="0"/>
                                          </p:val>
                                        </p:tav>
                                        <p:tav tm="100000">
                                          <p:val>
                                            <p:strVal val="#ppt_w"/>
                                          </p:val>
                                        </p:tav>
                                      </p:tavLst>
                                    </p:anim>
                                    <p:anim calcmode="lin" valueType="num">
                                      <p:cBhvr>
                                        <p:cTn id="45" dur="1000" fill="hold"/>
                                        <p:tgtEl>
                                          <p:spTgt spid="1031"/>
                                        </p:tgtEl>
                                        <p:attrNameLst>
                                          <p:attrName>ppt_h</p:attrName>
                                        </p:attrNameLst>
                                      </p:cBhvr>
                                      <p:tavLst>
                                        <p:tav tm="0">
                                          <p:val>
                                            <p:fltVal val="0"/>
                                          </p:val>
                                        </p:tav>
                                        <p:tav tm="100000">
                                          <p:val>
                                            <p:strVal val="#ppt_h"/>
                                          </p:val>
                                        </p:tav>
                                      </p:tavLst>
                                    </p:anim>
                                    <p:anim calcmode="lin" valueType="num">
                                      <p:cBhvr>
                                        <p:cTn id="46" dur="1000" fill="hold"/>
                                        <p:tgtEl>
                                          <p:spTgt spid="1031"/>
                                        </p:tgtEl>
                                        <p:attrNameLst>
                                          <p:attrName>style.rotation</p:attrName>
                                        </p:attrNameLst>
                                      </p:cBhvr>
                                      <p:tavLst>
                                        <p:tav tm="0">
                                          <p:val>
                                            <p:fltVal val="90"/>
                                          </p:val>
                                        </p:tav>
                                        <p:tav tm="100000">
                                          <p:val>
                                            <p:fltVal val="0"/>
                                          </p:val>
                                        </p:tav>
                                      </p:tavLst>
                                    </p:anim>
                                    <p:animEffect transition="in" filter="fade">
                                      <p:cBhvr>
                                        <p:cTn id="47" dur="1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648159" y="381000"/>
            <a:ext cx="8001000" cy="1200329"/>
          </a:xfrm>
          <a:prstGeom prst="rect">
            <a:avLst/>
          </a:prstGeom>
          <a:noFill/>
        </p:spPr>
        <p:txBody>
          <a:bodyPr wrap="square" rtlCol="0">
            <a:spAutoFit/>
          </a:bodyPr>
          <a:lstStyle/>
          <a:p>
            <a:r>
              <a:rPr lang="en-US" sz="2400" b="1" dirty="0" smtClean="0"/>
              <a:t>In the 1700’s, Benjamin Franklin gave the terms “positive” and “negative” to the charges on the proton and the electron, respectively.  </a:t>
            </a:r>
            <a:endParaRPr lang="en-US" sz="2400" b="1" dirty="0"/>
          </a:p>
        </p:txBody>
      </p:sp>
      <p:pic>
        <p:nvPicPr>
          <p:cNvPr id="1026" name="Picture 2" descr="C:\Users\bboyer.BFCS\AppData\Local\Microsoft\Windows\Temporary Internet Files\Content.IE5\Y3NAG44D\ben_stan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1" y="380999"/>
            <a:ext cx="669492" cy="10600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1" y="1581330"/>
            <a:ext cx="8763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t>Opposites attract ( + and - ) while same charges repel (++, --)</a:t>
            </a:r>
            <a:endParaRPr lang="en-US" sz="2400" b="1" dirty="0"/>
          </a:p>
        </p:txBody>
      </p:sp>
      <p:sp>
        <p:nvSpPr>
          <p:cNvPr id="4" name="TextBox 3"/>
          <p:cNvSpPr txBox="1"/>
          <p:nvPr/>
        </p:nvSpPr>
        <p:spPr>
          <a:xfrm>
            <a:off x="139089" y="2056923"/>
            <a:ext cx="8789624" cy="461665"/>
          </a:xfrm>
          <a:prstGeom prst="rect">
            <a:avLst/>
          </a:prstGeom>
          <a:noFill/>
        </p:spPr>
        <p:txBody>
          <a:bodyPr wrap="square" rtlCol="0">
            <a:spAutoFit/>
          </a:bodyPr>
          <a:lstStyle/>
          <a:p>
            <a:r>
              <a:rPr lang="en-US" sz="2400" b="1" dirty="0" smtClean="0"/>
              <a:t>Sounds just like magnetic poles, right?</a:t>
            </a:r>
            <a:endParaRPr lang="en-US" sz="2400" b="1" dirty="0"/>
          </a:p>
        </p:txBody>
      </p:sp>
      <p:pic>
        <p:nvPicPr>
          <p:cNvPr id="1027" name="Picture 3" descr="C:\Users\bboyer.BFCS\AppData\Local\Microsoft\Windows\Temporary Internet Files\Content.IE5\EFP1Z39I\magnet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75451"/>
            <a:ext cx="2118672" cy="1471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293" y="4495925"/>
            <a:ext cx="8752416" cy="830997"/>
          </a:xfrm>
          <a:prstGeom prst="rect">
            <a:avLst/>
          </a:prstGeom>
          <a:noFill/>
        </p:spPr>
        <p:txBody>
          <a:bodyPr wrap="square" rtlCol="0">
            <a:spAutoFit/>
          </a:bodyPr>
          <a:lstStyle/>
          <a:p>
            <a:r>
              <a:rPr lang="en-US" sz="2400" b="1" dirty="0" smtClean="0"/>
              <a:t>There’s one major difference, however.  With magnets, </a:t>
            </a:r>
            <a:r>
              <a:rPr lang="en-US" sz="2400" b="1" dirty="0" smtClean="0">
                <a:solidFill>
                  <a:srgbClr val="FF0000"/>
                </a:solidFill>
                <a:effectLst>
                  <a:outerShdw blurRad="38100" dist="38100" dir="2700000" algn="tl">
                    <a:srgbClr val="000000">
                      <a:alpha val="43137"/>
                    </a:srgbClr>
                  </a:outerShdw>
                </a:effectLst>
              </a:rPr>
              <a:t>IF</a:t>
            </a:r>
            <a:r>
              <a:rPr lang="en-US" sz="2400" b="1" dirty="0" smtClean="0"/>
              <a:t> you have a north pole, you will </a:t>
            </a:r>
            <a:r>
              <a:rPr lang="en-US" sz="2400" b="1" dirty="0" smtClean="0">
                <a:solidFill>
                  <a:srgbClr val="FF0000"/>
                </a:solidFill>
                <a:effectLst>
                  <a:outerShdw blurRad="38100" dist="38100" dir="2700000" algn="tl">
                    <a:srgbClr val="000000">
                      <a:alpha val="43137"/>
                    </a:srgbClr>
                  </a:outerShdw>
                </a:effectLst>
              </a:rPr>
              <a:t>ALWAYS</a:t>
            </a:r>
            <a:r>
              <a:rPr lang="en-US" sz="2400" b="1" dirty="0" smtClean="0"/>
              <a:t> have a south pole.</a:t>
            </a:r>
            <a:endParaRPr lang="en-US" sz="2400" b="1" dirty="0"/>
          </a:p>
        </p:txBody>
      </p:sp>
      <p:sp>
        <p:nvSpPr>
          <p:cNvPr id="7" name="TextBox 6"/>
          <p:cNvSpPr txBox="1"/>
          <p:nvPr/>
        </p:nvSpPr>
        <p:spPr>
          <a:xfrm>
            <a:off x="152401" y="2655659"/>
            <a:ext cx="6290571" cy="830997"/>
          </a:xfrm>
          <a:prstGeom prst="rect">
            <a:avLst/>
          </a:prstGeom>
          <a:noFill/>
        </p:spPr>
        <p:txBody>
          <a:bodyPr wrap="square" rtlCol="0">
            <a:spAutoFit/>
          </a:bodyPr>
          <a:lstStyle/>
          <a:p>
            <a:r>
              <a:rPr lang="en-US" sz="2400" b="1" dirty="0" smtClean="0"/>
              <a:t>This interaction between magnetic poles is called                             .</a:t>
            </a:r>
            <a:endParaRPr lang="en-US" sz="2400" b="1" dirty="0"/>
          </a:p>
        </p:txBody>
      </p:sp>
      <p:sp>
        <p:nvSpPr>
          <p:cNvPr id="9" name="TextBox 8"/>
          <p:cNvSpPr txBox="1"/>
          <p:nvPr/>
        </p:nvSpPr>
        <p:spPr>
          <a:xfrm>
            <a:off x="152401" y="3657600"/>
            <a:ext cx="8776312" cy="461665"/>
          </a:xfrm>
          <a:prstGeom prst="rect">
            <a:avLst/>
          </a:prstGeom>
          <a:noFill/>
        </p:spPr>
        <p:txBody>
          <a:bodyPr wrap="square" rtlCol="0">
            <a:spAutoFit/>
          </a:bodyPr>
          <a:lstStyle/>
          <a:p>
            <a:r>
              <a:rPr lang="en-US" sz="2400" b="1" dirty="0" smtClean="0"/>
              <a:t>The interaction between electric charges is called                            .</a:t>
            </a:r>
            <a:endParaRPr lang="en-US" sz="2400" b="1" dirty="0"/>
          </a:p>
        </p:txBody>
      </p:sp>
      <p:sp>
        <p:nvSpPr>
          <p:cNvPr id="10" name="TextBox 9"/>
          <p:cNvSpPr txBox="1"/>
          <p:nvPr/>
        </p:nvSpPr>
        <p:spPr>
          <a:xfrm>
            <a:off x="2514600" y="5791200"/>
            <a:ext cx="3429000" cy="369332"/>
          </a:xfrm>
          <a:prstGeom prst="rect">
            <a:avLst/>
          </a:prstGeom>
          <a:noFill/>
        </p:spPr>
        <p:txBody>
          <a:bodyPr wrap="square" rtlCol="0">
            <a:spAutoFit/>
          </a:bodyPr>
          <a:lstStyle/>
          <a:p>
            <a:endParaRPr lang="en-US" dirty="0"/>
          </a:p>
        </p:txBody>
      </p:sp>
      <p:sp>
        <p:nvSpPr>
          <p:cNvPr id="11" name="TextBox 10"/>
          <p:cNvSpPr txBox="1"/>
          <p:nvPr/>
        </p:nvSpPr>
        <p:spPr>
          <a:xfrm>
            <a:off x="6543102" y="3647370"/>
            <a:ext cx="2400300" cy="461665"/>
          </a:xfrm>
          <a:prstGeom prst="rect">
            <a:avLst/>
          </a:prstGeom>
          <a:noFill/>
        </p:spPr>
        <p:txBody>
          <a:bodyPr wrap="square" rtlCol="0">
            <a:spAutoFit/>
          </a:bodyPr>
          <a:lstStyle/>
          <a:p>
            <a:r>
              <a:rPr lang="en-US" sz="2400" b="1" dirty="0" smtClean="0">
                <a:solidFill>
                  <a:srgbClr val="00B0F0"/>
                </a:solidFill>
                <a:effectLst>
                  <a:outerShdw blurRad="38100" dist="38100" dir="2700000" algn="tl">
                    <a:srgbClr val="000000">
                      <a:alpha val="43137"/>
                    </a:srgbClr>
                  </a:outerShdw>
                </a:effectLst>
              </a:rPr>
              <a:t>ELECTRICITY</a:t>
            </a:r>
            <a:endParaRPr lang="en-US" sz="2400" b="1" dirty="0">
              <a:solidFill>
                <a:srgbClr val="00B0F0"/>
              </a:solidFill>
              <a:effectLst>
                <a:outerShdw blurRad="38100" dist="38100" dir="2700000" algn="tl">
                  <a:srgbClr val="000000">
                    <a:alpha val="43137"/>
                  </a:srgbClr>
                </a:outerShdw>
              </a:effectLst>
            </a:endParaRPr>
          </a:p>
        </p:txBody>
      </p:sp>
      <p:sp>
        <p:nvSpPr>
          <p:cNvPr id="12" name="TextBox 11"/>
          <p:cNvSpPr txBox="1"/>
          <p:nvPr/>
        </p:nvSpPr>
        <p:spPr>
          <a:xfrm>
            <a:off x="990600" y="3024991"/>
            <a:ext cx="2224381"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MAGNETISM</a:t>
            </a:r>
            <a:endParaRPr lang="en-US" sz="24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109237" y="5326922"/>
            <a:ext cx="8791001" cy="830997"/>
          </a:xfrm>
          <a:prstGeom prst="rect">
            <a:avLst/>
          </a:prstGeom>
          <a:noFill/>
        </p:spPr>
        <p:txBody>
          <a:bodyPr wrap="square" rtlCol="0">
            <a:spAutoFit/>
          </a:bodyPr>
          <a:lstStyle/>
          <a:p>
            <a:r>
              <a:rPr lang="en-US" sz="2400" b="1" dirty="0" smtClean="0"/>
              <a:t>Electric charges can exist alone.  A negative charge can exist without a positive, and vice versa. </a:t>
            </a:r>
            <a:endParaRPr lang="en-US" sz="2400" b="1" dirty="0"/>
          </a:p>
        </p:txBody>
      </p:sp>
    </p:spTree>
    <p:extLst>
      <p:ext uri="{BB962C8B-B14F-4D97-AF65-F5344CB8AC3E}">
        <p14:creationId xmlns:p14="http://schemas.microsoft.com/office/powerpoint/2010/main" val="8500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500" fill="hold"/>
                                        <p:tgtEl>
                                          <p:spTgt spid="1027"/>
                                        </p:tgtEl>
                                        <p:attrNameLst>
                                          <p:attrName>ppt_w</p:attrName>
                                        </p:attrNameLst>
                                      </p:cBhvr>
                                      <p:tavLst>
                                        <p:tav tm="0">
                                          <p:val>
                                            <p:fltVal val="0"/>
                                          </p:val>
                                        </p:tav>
                                        <p:tav tm="100000">
                                          <p:val>
                                            <p:strVal val="#ppt_w"/>
                                          </p:val>
                                        </p:tav>
                                      </p:tavLst>
                                    </p:anim>
                                    <p:anim calcmode="lin" valueType="num">
                                      <p:cBhvr>
                                        <p:cTn id="32" dur="500" fill="hold"/>
                                        <p:tgtEl>
                                          <p:spTgt spid="1027"/>
                                        </p:tgtEl>
                                        <p:attrNameLst>
                                          <p:attrName>ppt_h</p:attrName>
                                        </p:attrNameLst>
                                      </p:cBhvr>
                                      <p:tavLst>
                                        <p:tav tm="0">
                                          <p:val>
                                            <p:fltVal val="0"/>
                                          </p:val>
                                        </p:tav>
                                        <p:tav tm="100000">
                                          <p:val>
                                            <p:strVal val="#ppt_h"/>
                                          </p:val>
                                        </p:tav>
                                      </p:tavLst>
                                    </p:anim>
                                    <p:animEffect transition="in" filter="fade">
                                      <p:cBhvr>
                                        <p:cTn id="33" dur="5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strVal val="#ppt_w*0.70"/>
                                          </p:val>
                                        </p:tav>
                                        <p:tav tm="100000">
                                          <p:val>
                                            <p:strVal val="#ppt_w"/>
                                          </p:val>
                                        </p:tav>
                                      </p:tavLst>
                                    </p:anim>
                                    <p:anim calcmode="lin" valueType="num">
                                      <p:cBhvr>
                                        <p:cTn id="63" dur="1000" fill="hold"/>
                                        <p:tgtEl>
                                          <p:spTgt spid="9"/>
                                        </p:tgtEl>
                                        <p:attrNameLst>
                                          <p:attrName>ppt_h</p:attrName>
                                        </p:attrNameLst>
                                      </p:cBhvr>
                                      <p:tavLst>
                                        <p:tav tm="0">
                                          <p:val>
                                            <p:strVal val="#ppt_h"/>
                                          </p:val>
                                        </p:tav>
                                        <p:tav tm="100000">
                                          <p:val>
                                            <p:strVal val="#ppt_h"/>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1000"/>
                                        <p:tgtEl>
                                          <p:spTgt spid="13"/>
                                        </p:tgtEl>
                                      </p:cBhvr>
                                    </p:animEffect>
                                    <p:anim calcmode="lin" valueType="num">
                                      <p:cBhvr>
                                        <p:cTn id="95" dur="1000" fill="hold"/>
                                        <p:tgtEl>
                                          <p:spTgt spid="13"/>
                                        </p:tgtEl>
                                        <p:attrNameLst>
                                          <p:attrName>ppt_x</p:attrName>
                                        </p:attrNameLst>
                                      </p:cBhvr>
                                      <p:tavLst>
                                        <p:tav tm="0">
                                          <p:val>
                                            <p:strVal val="#ppt_x"/>
                                          </p:val>
                                        </p:tav>
                                        <p:tav tm="100000">
                                          <p:val>
                                            <p:strVal val="#ppt_x"/>
                                          </p:val>
                                        </p:tav>
                                      </p:tavLst>
                                    </p:anim>
                                    <p:anim calcmode="lin" valueType="num">
                                      <p:cBhvr>
                                        <p:cTn id="9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7" grpId="0"/>
      <p:bldP spid="9"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9803"/>
            <a:ext cx="8229600" cy="1569660"/>
          </a:xfrm>
          <a:prstGeom prst="rect">
            <a:avLst/>
          </a:prstGeom>
          <a:noFill/>
        </p:spPr>
        <p:txBody>
          <a:bodyPr wrap="square" rtlCol="0">
            <a:spAutoFit/>
          </a:bodyPr>
          <a:lstStyle/>
          <a:p>
            <a:r>
              <a:rPr lang="en-US" sz="2400" b="1" dirty="0" smtClean="0"/>
              <a:t>A force is a push or pull on an object.  Magnetic force is the attraction or repulsion between magnetic poles.  In electricity, </a:t>
            </a:r>
            <a:r>
              <a:rPr lang="en-US" sz="2400" b="1" u="sng" dirty="0" smtClean="0">
                <a:solidFill>
                  <a:srgbClr val="00B0F0"/>
                </a:solidFill>
                <a:effectLst>
                  <a:outerShdw blurRad="38100" dist="38100" dir="2700000" algn="tl">
                    <a:srgbClr val="000000">
                      <a:alpha val="43137"/>
                    </a:srgbClr>
                  </a:outerShdw>
                </a:effectLst>
              </a:rPr>
              <a:t>electric force </a:t>
            </a:r>
            <a:r>
              <a:rPr lang="en-US" sz="2400" b="1" dirty="0" smtClean="0"/>
              <a:t>is the attraction or repulsion between electric charges.</a:t>
            </a:r>
            <a:endParaRPr lang="en-US" sz="2400" b="1" dirty="0"/>
          </a:p>
        </p:txBody>
      </p:sp>
      <p:sp>
        <p:nvSpPr>
          <p:cNvPr id="3" name="TextBox 2"/>
          <p:cNvSpPr txBox="1"/>
          <p:nvPr/>
        </p:nvSpPr>
        <p:spPr>
          <a:xfrm>
            <a:off x="381000" y="2135070"/>
            <a:ext cx="8229600" cy="830997"/>
          </a:xfrm>
          <a:prstGeom prst="rect">
            <a:avLst/>
          </a:prstGeom>
          <a:noFill/>
        </p:spPr>
        <p:txBody>
          <a:bodyPr wrap="square" rtlCol="0">
            <a:spAutoFit/>
          </a:bodyPr>
          <a:lstStyle/>
          <a:p>
            <a:r>
              <a:rPr lang="en-US" sz="2400" b="1" dirty="0" smtClean="0"/>
              <a:t>An electric field is a region around a charged object where the object’s electric force is exerted on other charged objects.</a:t>
            </a:r>
            <a:endParaRPr lang="en-US" sz="2400" b="1" dirty="0"/>
          </a:p>
        </p:txBody>
      </p:sp>
      <p:pic>
        <p:nvPicPr>
          <p:cNvPr id="2057" name="Picture 9" descr="C:\Users\bboyer.BFCS\AppData\Local\Microsoft\Windows\Temporary Internet Files\Content.IE5\EFP1Z39I\electric_fiel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062" y="2966067"/>
            <a:ext cx="3645665" cy="1769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609" y="2977084"/>
            <a:ext cx="4826192" cy="1200329"/>
          </a:xfrm>
          <a:prstGeom prst="rect">
            <a:avLst/>
          </a:prstGeom>
          <a:noFill/>
        </p:spPr>
        <p:txBody>
          <a:bodyPr wrap="square" rtlCol="0">
            <a:spAutoFit/>
          </a:bodyPr>
          <a:lstStyle/>
          <a:p>
            <a:r>
              <a:rPr lang="en-US" sz="2400" b="1" dirty="0" smtClean="0"/>
              <a:t>The electric force ALWAYS points away FROM positive charges and TOWARDS negative charges.</a:t>
            </a:r>
            <a:endParaRPr lang="en-US" sz="2400" b="1" dirty="0"/>
          </a:p>
        </p:txBody>
      </p:sp>
      <p:sp>
        <p:nvSpPr>
          <p:cNvPr id="5" name="TextBox 4"/>
          <p:cNvSpPr txBox="1"/>
          <p:nvPr/>
        </p:nvSpPr>
        <p:spPr>
          <a:xfrm>
            <a:off x="104660" y="4267200"/>
            <a:ext cx="9067800" cy="1200329"/>
          </a:xfrm>
          <a:prstGeom prst="rect">
            <a:avLst/>
          </a:prstGeom>
          <a:noFill/>
        </p:spPr>
        <p:txBody>
          <a:bodyPr wrap="square" rtlCol="0">
            <a:spAutoFit/>
          </a:bodyPr>
          <a:lstStyle/>
          <a:p>
            <a:r>
              <a:rPr lang="en-US" sz="2400" b="1" dirty="0" smtClean="0"/>
              <a:t>The strength of an electric field is </a:t>
            </a:r>
          </a:p>
          <a:p>
            <a:r>
              <a:rPr lang="en-US" sz="2400" b="1" dirty="0" smtClean="0"/>
              <a:t>related to the distance from the charged object.  The greater the distance, the weaker the electric field.</a:t>
            </a:r>
            <a:endParaRPr lang="en-US" sz="2400" b="1" dirty="0"/>
          </a:p>
        </p:txBody>
      </p:sp>
      <p:sp>
        <p:nvSpPr>
          <p:cNvPr id="6" name="TextBox 5"/>
          <p:cNvSpPr txBox="1"/>
          <p:nvPr/>
        </p:nvSpPr>
        <p:spPr>
          <a:xfrm>
            <a:off x="228599" y="5590551"/>
            <a:ext cx="8700455" cy="461665"/>
          </a:xfrm>
          <a:prstGeom prst="rect">
            <a:avLst/>
          </a:prstGeom>
          <a:noFill/>
        </p:spPr>
        <p:txBody>
          <a:bodyPr wrap="square" rtlCol="0">
            <a:spAutoFit/>
          </a:bodyPr>
          <a:lstStyle/>
          <a:p>
            <a:r>
              <a:rPr lang="en-US" sz="2400" b="1" dirty="0" smtClean="0"/>
              <a:t>The closer the lines, the stronger the field that the lines represent.</a:t>
            </a:r>
            <a:endParaRPr lang="en-US" sz="2400" b="1" dirty="0"/>
          </a:p>
        </p:txBody>
      </p:sp>
    </p:spTree>
    <p:extLst>
      <p:ext uri="{BB962C8B-B14F-4D97-AF65-F5344CB8AC3E}">
        <p14:creationId xmlns:p14="http://schemas.microsoft.com/office/powerpoint/2010/main" val="18400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7"/>
                                        </p:tgtEl>
                                        <p:attrNameLst>
                                          <p:attrName>style.visibility</p:attrName>
                                        </p:attrNameLst>
                                      </p:cBhvr>
                                      <p:to>
                                        <p:strVal val="visible"/>
                                      </p:to>
                                    </p:set>
                                    <p:anim calcmode="lin" valueType="num">
                                      <p:cBhvr>
                                        <p:cTn id="28" dur="500" fill="hold"/>
                                        <p:tgtEl>
                                          <p:spTgt spid="2057"/>
                                        </p:tgtEl>
                                        <p:attrNameLst>
                                          <p:attrName>ppt_w</p:attrName>
                                        </p:attrNameLst>
                                      </p:cBhvr>
                                      <p:tavLst>
                                        <p:tav tm="0">
                                          <p:val>
                                            <p:fltVal val="0"/>
                                          </p:val>
                                        </p:tav>
                                        <p:tav tm="100000">
                                          <p:val>
                                            <p:strVal val="#ppt_w"/>
                                          </p:val>
                                        </p:tav>
                                      </p:tavLst>
                                    </p:anim>
                                    <p:anim calcmode="lin" valueType="num">
                                      <p:cBhvr>
                                        <p:cTn id="29" dur="500" fill="hold"/>
                                        <p:tgtEl>
                                          <p:spTgt spid="2057"/>
                                        </p:tgtEl>
                                        <p:attrNameLst>
                                          <p:attrName>ppt_h</p:attrName>
                                        </p:attrNameLst>
                                      </p:cBhvr>
                                      <p:tavLst>
                                        <p:tav tm="0">
                                          <p:val>
                                            <p:fltVal val="0"/>
                                          </p:val>
                                        </p:tav>
                                        <p:tav tm="100000">
                                          <p:val>
                                            <p:strVal val="#ppt_h"/>
                                          </p:val>
                                        </p:tav>
                                      </p:tavLst>
                                    </p:anim>
                                    <p:animEffect transition="in" filter="fade">
                                      <p:cBhvr>
                                        <p:cTn id="30" dur="500"/>
                                        <p:tgtEl>
                                          <p:spTgt spid="205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bboyer.BFCS\AppData\Local\Microsoft\Windows\Temporary Internet Files\Content.IE5\Y3NAG44D\Figure_19_05_06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572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457200"/>
            <a:ext cx="8229600" cy="1200329"/>
          </a:xfrm>
          <a:prstGeom prst="rect">
            <a:avLst/>
          </a:prstGeom>
          <a:noFill/>
        </p:spPr>
        <p:txBody>
          <a:bodyPr wrap="square" rtlCol="0">
            <a:spAutoFit/>
          </a:bodyPr>
          <a:lstStyle/>
          <a:p>
            <a:r>
              <a:rPr lang="en-US" sz="2400" b="1" dirty="0" smtClean="0"/>
              <a:t>When there are two or more charges, the shape of the electric field of each charge is altered.  The electric fields of each individual charge combine by repelling or attracting.</a:t>
            </a:r>
            <a:endParaRPr lang="en-US" sz="2400" b="1" dirty="0"/>
          </a:p>
        </p:txBody>
      </p:sp>
    </p:spTree>
    <p:extLst>
      <p:ext uri="{BB962C8B-B14F-4D97-AF65-F5344CB8AC3E}">
        <p14:creationId xmlns:p14="http://schemas.microsoft.com/office/powerpoint/2010/main" val="36321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830997"/>
          </a:xfrm>
          <a:prstGeom prst="rect">
            <a:avLst/>
          </a:prstGeom>
          <a:noFill/>
        </p:spPr>
        <p:txBody>
          <a:bodyPr wrap="square" rtlCol="0">
            <a:spAutoFit/>
          </a:bodyPr>
          <a:lstStyle/>
          <a:p>
            <a:r>
              <a:rPr lang="en-US" sz="2400" b="1" dirty="0" smtClean="0"/>
              <a:t>Most objects have no overall charge.  The number of protons equals the number of electrons.</a:t>
            </a:r>
            <a:endParaRPr lang="en-US" sz="2400" b="1" dirty="0"/>
          </a:p>
        </p:txBody>
      </p:sp>
      <p:sp>
        <p:nvSpPr>
          <p:cNvPr id="3" name="TextBox 2"/>
          <p:cNvSpPr txBox="1"/>
          <p:nvPr/>
        </p:nvSpPr>
        <p:spPr>
          <a:xfrm>
            <a:off x="228600" y="1524000"/>
            <a:ext cx="8686800" cy="830997"/>
          </a:xfrm>
          <a:prstGeom prst="rect">
            <a:avLst/>
          </a:prstGeom>
          <a:noFill/>
        </p:spPr>
        <p:txBody>
          <a:bodyPr wrap="square" rtlCol="0">
            <a:spAutoFit/>
          </a:bodyPr>
          <a:lstStyle/>
          <a:p>
            <a:r>
              <a:rPr lang="en-US" sz="2400" b="1" dirty="0" smtClean="0"/>
              <a:t>In materials such as silver, copper, gold, and aluminum, some electrons are held loosely by the atoms.</a:t>
            </a:r>
            <a:endParaRPr lang="en-US" sz="2400" b="1" dirty="0"/>
          </a:p>
        </p:txBody>
      </p:sp>
      <p:sp>
        <p:nvSpPr>
          <p:cNvPr id="4" name="TextBox 3"/>
          <p:cNvSpPr txBox="1"/>
          <p:nvPr/>
        </p:nvSpPr>
        <p:spPr>
          <a:xfrm>
            <a:off x="228600" y="2514600"/>
            <a:ext cx="8686800" cy="1200329"/>
          </a:xfrm>
          <a:prstGeom prst="rect">
            <a:avLst/>
          </a:prstGeom>
          <a:noFill/>
        </p:spPr>
        <p:txBody>
          <a:bodyPr wrap="square" rtlCol="0">
            <a:spAutoFit/>
          </a:bodyPr>
          <a:lstStyle/>
          <a:p>
            <a:r>
              <a:rPr lang="en-US" sz="2400" b="1" dirty="0" smtClean="0"/>
              <a:t>These electrons can move to other atoms.  If electrons leave an atom, that atom now has more protons than electrons so it has a</a:t>
            </a:r>
          </a:p>
          <a:p>
            <a:r>
              <a:rPr lang="en-US" sz="2400" b="1" dirty="0"/>
              <a:t> </a:t>
            </a:r>
            <a:r>
              <a:rPr lang="en-US" sz="2400" b="1" dirty="0" smtClean="0"/>
              <a:t>              charge</a:t>
            </a:r>
            <a:r>
              <a:rPr lang="en-US" sz="2400" b="1" dirty="0"/>
              <a:t>.</a:t>
            </a:r>
          </a:p>
        </p:txBody>
      </p:sp>
      <p:sp>
        <p:nvSpPr>
          <p:cNvPr id="5" name="TextBox 4"/>
          <p:cNvSpPr txBox="1"/>
          <p:nvPr/>
        </p:nvSpPr>
        <p:spPr>
          <a:xfrm>
            <a:off x="228600" y="3242522"/>
            <a:ext cx="1295400" cy="461665"/>
          </a:xfrm>
          <a:prstGeom prst="rect">
            <a:avLst/>
          </a:prstGeom>
          <a:noFill/>
        </p:spPr>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positive</a:t>
            </a:r>
            <a:endParaRPr lang="en-US" sz="2400" b="1" dirty="0">
              <a:solidFill>
                <a:srgbClr val="7030A0"/>
              </a:solidFill>
              <a:effectLst>
                <a:outerShdw blurRad="38100" dist="38100" dir="2700000" algn="tl">
                  <a:srgbClr val="000000">
                    <a:alpha val="43137"/>
                  </a:srgbClr>
                </a:outerShdw>
              </a:effectLst>
            </a:endParaRPr>
          </a:p>
        </p:txBody>
      </p:sp>
      <p:sp>
        <p:nvSpPr>
          <p:cNvPr id="6" name="TextBox 5"/>
          <p:cNvSpPr txBox="1"/>
          <p:nvPr/>
        </p:nvSpPr>
        <p:spPr>
          <a:xfrm>
            <a:off x="73446" y="4681678"/>
            <a:ext cx="8686800" cy="830997"/>
          </a:xfrm>
          <a:prstGeom prst="rect">
            <a:avLst/>
          </a:prstGeom>
          <a:noFill/>
        </p:spPr>
        <p:txBody>
          <a:bodyPr wrap="square" rtlCol="0">
            <a:spAutoFit/>
          </a:bodyPr>
          <a:lstStyle/>
          <a:p>
            <a:r>
              <a:rPr lang="en-US" sz="2400" b="1" dirty="0" smtClean="0"/>
              <a:t>If those electrons move to another atom, that atom will now have more electrons, resulting in a                   overall charge.</a:t>
            </a:r>
            <a:endParaRPr lang="en-US" sz="2400" b="1" dirty="0"/>
          </a:p>
        </p:txBody>
      </p:sp>
      <p:sp>
        <p:nvSpPr>
          <p:cNvPr id="7" name="TextBox 6"/>
          <p:cNvSpPr txBox="1"/>
          <p:nvPr/>
        </p:nvSpPr>
        <p:spPr>
          <a:xfrm>
            <a:off x="4038600" y="5082526"/>
            <a:ext cx="1295400"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negative</a:t>
            </a:r>
            <a:endParaRPr lang="en-US" sz="2400" b="1" dirty="0">
              <a:effectLst>
                <a:outerShdw blurRad="38100" dist="38100" dir="2700000" algn="tl">
                  <a:srgbClr val="000000">
                    <a:alpha val="43137"/>
                  </a:srgbClr>
                </a:outerShdw>
              </a:effectLst>
            </a:endParaRPr>
          </a:p>
        </p:txBody>
      </p:sp>
      <p:pic>
        <p:nvPicPr>
          <p:cNvPr id="1038" name="Picture 14" descr="C:\Users\bboyer.BFCS\AppData\Local\Microsoft\Windows\Temporary Internet Files\Content.IE5\5TF6QX5L\stay-positiv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242522"/>
            <a:ext cx="1220227" cy="127493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bboyer.BFCS\AppData\Local\Microsoft\Windows\Temporary Internet Files\Content.IE5\5N068EZU\va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311" y="5611705"/>
            <a:ext cx="1600200" cy="103259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bboyer.BFCS\AppData\Local\Microsoft\Windows\Temporary Internet Files\Content.IE5\5TF6QX5L\2011-10-22-LA-7779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527811"/>
            <a:ext cx="1506927" cy="124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9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038"/>
                                        </p:tgtEl>
                                        <p:attrNameLst>
                                          <p:attrName>style.visibility</p:attrName>
                                        </p:attrNameLst>
                                      </p:cBhvr>
                                      <p:to>
                                        <p:strVal val="visible"/>
                                      </p:to>
                                    </p:set>
                                    <p:anim calcmode="lin" valueType="num">
                                      <p:cBhvr>
                                        <p:cTn id="28" dur="1000" fill="hold"/>
                                        <p:tgtEl>
                                          <p:spTgt spid="1038"/>
                                        </p:tgtEl>
                                        <p:attrNameLst>
                                          <p:attrName>ppt_w</p:attrName>
                                        </p:attrNameLst>
                                      </p:cBhvr>
                                      <p:tavLst>
                                        <p:tav tm="0">
                                          <p:val>
                                            <p:fltVal val="0"/>
                                          </p:val>
                                        </p:tav>
                                        <p:tav tm="100000">
                                          <p:val>
                                            <p:strVal val="#ppt_w"/>
                                          </p:val>
                                        </p:tav>
                                      </p:tavLst>
                                    </p:anim>
                                    <p:anim calcmode="lin" valueType="num">
                                      <p:cBhvr>
                                        <p:cTn id="29" dur="1000" fill="hold"/>
                                        <p:tgtEl>
                                          <p:spTgt spid="1038"/>
                                        </p:tgtEl>
                                        <p:attrNameLst>
                                          <p:attrName>ppt_h</p:attrName>
                                        </p:attrNameLst>
                                      </p:cBhvr>
                                      <p:tavLst>
                                        <p:tav tm="0">
                                          <p:val>
                                            <p:fltVal val="0"/>
                                          </p:val>
                                        </p:tav>
                                        <p:tav tm="100000">
                                          <p:val>
                                            <p:strVal val="#ppt_h"/>
                                          </p:val>
                                        </p:tav>
                                      </p:tavLst>
                                    </p:anim>
                                    <p:anim calcmode="lin" valueType="num">
                                      <p:cBhvr>
                                        <p:cTn id="30" dur="1000" fill="hold"/>
                                        <p:tgtEl>
                                          <p:spTgt spid="1038"/>
                                        </p:tgtEl>
                                        <p:attrNameLst>
                                          <p:attrName>style.rotation</p:attrName>
                                        </p:attrNameLst>
                                      </p:cBhvr>
                                      <p:tavLst>
                                        <p:tav tm="0">
                                          <p:val>
                                            <p:fltVal val="90"/>
                                          </p:val>
                                        </p:tav>
                                        <p:tav tm="100000">
                                          <p:val>
                                            <p:fltVal val="0"/>
                                          </p:val>
                                        </p:tav>
                                      </p:tavLst>
                                    </p:anim>
                                    <p:animEffect transition="in" filter="fade">
                                      <p:cBhvr>
                                        <p:cTn id="31" dur="1000"/>
                                        <p:tgtEl>
                                          <p:spTgt spid="103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041"/>
                                        </p:tgtEl>
                                        <p:attrNameLst>
                                          <p:attrName>style.visibility</p:attrName>
                                        </p:attrNameLst>
                                      </p:cBhvr>
                                      <p:to>
                                        <p:strVal val="visible"/>
                                      </p:to>
                                    </p:set>
                                    <p:anim calcmode="lin" valueType="num">
                                      <p:cBhvr>
                                        <p:cTn id="61" dur="500" fill="hold"/>
                                        <p:tgtEl>
                                          <p:spTgt spid="1041"/>
                                        </p:tgtEl>
                                        <p:attrNameLst>
                                          <p:attrName>ppt_w</p:attrName>
                                        </p:attrNameLst>
                                      </p:cBhvr>
                                      <p:tavLst>
                                        <p:tav tm="0">
                                          <p:val>
                                            <p:fltVal val="0"/>
                                          </p:val>
                                        </p:tav>
                                        <p:tav tm="100000">
                                          <p:val>
                                            <p:strVal val="#ppt_w"/>
                                          </p:val>
                                        </p:tav>
                                      </p:tavLst>
                                    </p:anim>
                                    <p:anim calcmode="lin" valueType="num">
                                      <p:cBhvr>
                                        <p:cTn id="62" dur="500" fill="hold"/>
                                        <p:tgtEl>
                                          <p:spTgt spid="1041"/>
                                        </p:tgtEl>
                                        <p:attrNameLst>
                                          <p:attrName>ppt_h</p:attrName>
                                        </p:attrNameLst>
                                      </p:cBhvr>
                                      <p:tavLst>
                                        <p:tav tm="0">
                                          <p:val>
                                            <p:fltVal val="0"/>
                                          </p:val>
                                        </p:tav>
                                        <p:tav tm="100000">
                                          <p:val>
                                            <p:strVal val="#ppt_h"/>
                                          </p:val>
                                        </p:tav>
                                      </p:tavLst>
                                    </p:anim>
                                    <p:animEffect transition="in" filter="fade">
                                      <p:cBhvr>
                                        <p:cTn id="63" dur="500"/>
                                        <p:tgtEl>
                                          <p:spTgt spid="104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042"/>
                                        </p:tgtEl>
                                        <p:attrNameLst>
                                          <p:attrName>style.visibility</p:attrName>
                                        </p:attrNameLst>
                                      </p:cBhvr>
                                      <p:to>
                                        <p:strVal val="visible"/>
                                      </p:to>
                                    </p:set>
                                    <p:anim calcmode="lin" valueType="num">
                                      <p:cBhvr>
                                        <p:cTn id="68" dur="1000" fill="hold"/>
                                        <p:tgtEl>
                                          <p:spTgt spid="1042"/>
                                        </p:tgtEl>
                                        <p:attrNameLst>
                                          <p:attrName>ppt_w</p:attrName>
                                        </p:attrNameLst>
                                      </p:cBhvr>
                                      <p:tavLst>
                                        <p:tav tm="0">
                                          <p:val>
                                            <p:fltVal val="0"/>
                                          </p:val>
                                        </p:tav>
                                        <p:tav tm="100000">
                                          <p:val>
                                            <p:strVal val="#ppt_w"/>
                                          </p:val>
                                        </p:tav>
                                      </p:tavLst>
                                    </p:anim>
                                    <p:anim calcmode="lin" valueType="num">
                                      <p:cBhvr>
                                        <p:cTn id="69" dur="1000" fill="hold"/>
                                        <p:tgtEl>
                                          <p:spTgt spid="1042"/>
                                        </p:tgtEl>
                                        <p:attrNameLst>
                                          <p:attrName>ppt_h</p:attrName>
                                        </p:attrNameLst>
                                      </p:cBhvr>
                                      <p:tavLst>
                                        <p:tav tm="0">
                                          <p:val>
                                            <p:fltVal val="0"/>
                                          </p:val>
                                        </p:tav>
                                        <p:tav tm="100000">
                                          <p:val>
                                            <p:strVal val="#ppt_h"/>
                                          </p:val>
                                        </p:tav>
                                      </p:tavLst>
                                    </p:anim>
                                    <p:anim calcmode="lin" valueType="num">
                                      <p:cBhvr>
                                        <p:cTn id="70" dur="1000" fill="hold"/>
                                        <p:tgtEl>
                                          <p:spTgt spid="1042"/>
                                        </p:tgtEl>
                                        <p:attrNameLst>
                                          <p:attrName>style.rotation</p:attrName>
                                        </p:attrNameLst>
                                      </p:cBhvr>
                                      <p:tavLst>
                                        <p:tav tm="0">
                                          <p:val>
                                            <p:fltVal val="90"/>
                                          </p:val>
                                        </p:tav>
                                        <p:tav tm="100000">
                                          <p:val>
                                            <p:fltVal val="0"/>
                                          </p:val>
                                        </p:tav>
                                      </p:tavLst>
                                    </p:anim>
                                    <p:animEffect transition="in" filter="fade">
                                      <p:cBhvr>
                                        <p:cTn id="71" dur="1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799" y="381000"/>
            <a:ext cx="6059311" cy="830997"/>
          </a:xfrm>
          <a:prstGeom prst="rect">
            <a:avLst/>
          </a:prstGeom>
          <a:noFill/>
        </p:spPr>
        <p:txBody>
          <a:bodyPr wrap="square" rtlCol="0">
            <a:spAutoFit/>
          </a:bodyPr>
          <a:lstStyle/>
          <a:p>
            <a:r>
              <a:rPr lang="en-US" sz="2400" b="1" dirty="0" smtClean="0"/>
              <a:t>The buildup of charges on an object is called   </a:t>
            </a:r>
          </a:p>
          <a:p>
            <a:r>
              <a:rPr lang="en-US" sz="2400" b="1" dirty="0"/>
              <a:t> </a:t>
            </a:r>
            <a:r>
              <a:rPr lang="en-US" sz="2400" b="1" dirty="0" smtClean="0"/>
              <a:t>                                                             </a:t>
            </a:r>
            <a:endParaRPr lang="en-US" sz="2400" b="1" dirty="0"/>
          </a:p>
        </p:txBody>
      </p:sp>
      <p:sp>
        <p:nvSpPr>
          <p:cNvPr id="3" name="TextBox 2"/>
          <p:cNvSpPr txBox="1"/>
          <p:nvPr/>
        </p:nvSpPr>
        <p:spPr>
          <a:xfrm>
            <a:off x="2686755" y="923592"/>
            <a:ext cx="3581400" cy="461665"/>
          </a:xfrm>
          <a:prstGeom prst="rect">
            <a:avLst/>
          </a:prstGeom>
          <a:solidFill>
            <a:schemeClr val="tx1"/>
          </a:solidFill>
        </p:spPr>
        <p:txBody>
          <a:bodyPr wrap="square" rtlCol="0">
            <a:spAutoFit/>
          </a:bodyPr>
          <a:lstStyle/>
          <a:p>
            <a:r>
              <a:rPr lang="en-US" sz="2400" b="1" dirty="0" smtClean="0">
                <a:solidFill>
                  <a:srgbClr val="FFC000"/>
                </a:solidFill>
                <a:effectLst>
                  <a:outerShdw blurRad="38100" dist="38100" dir="2700000" algn="tl">
                    <a:srgbClr val="000000">
                      <a:alpha val="43137"/>
                    </a:srgbClr>
                  </a:outerShdw>
                </a:effectLst>
              </a:rPr>
              <a:t>STATIC ELECTRICITY</a:t>
            </a:r>
            <a:endParaRPr lang="en-US" sz="2400" b="1" dirty="0">
              <a:solidFill>
                <a:srgbClr val="FFC000"/>
              </a:solidFill>
              <a:effectLst>
                <a:outerShdw blurRad="38100" dist="38100" dir="2700000" algn="tl">
                  <a:srgbClr val="000000">
                    <a:alpha val="43137"/>
                  </a:srgbClr>
                </a:outerShdw>
              </a:effectLst>
            </a:endParaRPr>
          </a:p>
        </p:txBody>
      </p:sp>
      <p:pic>
        <p:nvPicPr>
          <p:cNvPr id="4" name="Picture 7" descr="C:\Users\bboyer.BFCS\AppData\Local\Microsoft\Windows\Temporary Internet Files\Content.IE5\5TF6QX5L\7811219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53" y="1069978"/>
            <a:ext cx="2128292" cy="15685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bboyer.BFCS\AppData\Local\Microsoft\Windows\Temporary Internet Files\Content.IE5\EFP1Z39I\static-electricity-hair-stand-on-en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55737"/>
            <a:ext cx="1498600" cy="1202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bboyer.BFCS\AppData\Local\Microsoft\Windows\Temporary Internet Files\Content.IE5\Y3NAG44D\static_electricity[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6930" y="1089659"/>
            <a:ext cx="1758121" cy="1568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72354" y="2736501"/>
            <a:ext cx="5410200" cy="461665"/>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Static </a:t>
            </a:r>
            <a:r>
              <a:rPr lang="en-US" sz="2400" b="1" dirty="0" smtClean="0"/>
              <a:t>means “not moving or changing.”</a:t>
            </a:r>
            <a:endParaRPr lang="en-US" sz="2400" b="1" i="1" dirty="0">
              <a:effectLst>
                <a:outerShdw blurRad="38100" dist="38100" dir="2700000" algn="tl">
                  <a:srgbClr val="000000">
                    <a:alpha val="43137"/>
                  </a:srgbClr>
                </a:outerShdw>
              </a:effectLst>
            </a:endParaRPr>
          </a:p>
        </p:txBody>
      </p:sp>
      <p:sp>
        <p:nvSpPr>
          <p:cNvPr id="8" name="TextBox 7"/>
          <p:cNvSpPr txBox="1"/>
          <p:nvPr/>
        </p:nvSpPr>
        <p:spPr>
          <a:xfrm>
            <a:off x="685800" y="3198166"/>
            <a:ext cx="7848600" cy="830997"/>
          </a:xfrm>
          <a:prstGeom prst="rect">
            <a:avLst/>
          </a:prstGeom>
          <a:noFill/>
        </p:spPr>
        <p:txBody>
          <a:bodyPr wrap="square" rtlCol="0">
            <a:spAutoFit/>
          </a:bodyPr>
          <a:lstStyle/>
          <a:p>
            <a:r>
              <a:rPr lang="en-US" sz="2400" b="1" dirty="0" smtClean="0"/>
              <a:t>In static electricity, charges </a:t>
            </a:r>
            <a:r>
              <a:rPr lang="en-US" sz="2400" b="1" u="sng" dirty="0" smtClean="0">
                <a:solidFill>
                  <a:srgbClr val="7030A0"/>
                </a:solidFill>
                <a:effectLst>
                  <a:outerShdw blurRad="38100" dist="38100" dir="2700000" algn="tl">
                    <a:srgbClr val="000000">
                      <a:alpha val="43137"/>
                    </a:srgbClr>
                  </a:outerShdw>
                </a:effectLst>
              </a:rPr>
              <a:t>build up </a:t>
            </a:r>
            <a:r>
              <a:rPr lang="en-US" sz="2400" b="1" dirty="0" smtClean="0"/>
              <a:t>on an object, but they 	DO NOT FLOW CONTINUOUSLY.</a:t>
            </a:r>
            <a:endParaRPr lang="en-US" sz="2400" b="1" dirty="0"/>
          </a:p>
        </p:txBody>
      </p:sp>
      <p:pic>
        <p:nvPicPr>
          <p:cNvPr id="2053" name="Picture 5" descr="C:\Users\bboyer.BFCS\AppData\Local\Microsoft\Windows\Temporary Internet Files\Content.IE5\5TF6QX5L\Untitled-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354" y="4029163"/>
            <a:ext cx="5847646" cy="257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
                                        <p:tgtEl>
                                          <p:spTgt spid="7"/>
                                        </p:tgtEl>
                                      </p:cBhvr>
                                    </p:animEffect>
                                    <p:anim calcmode="lin" valueType="num">
                                      <p:cBhvr>
                                        <p:cTn id="37" dur="400" fill="hold"/>
                                        <p:tgtEl>
                                          <p:spTgt spid="7"/>
                                        </p:tgtEl>
                                        <p:attrNameLst>
                                          <p:attrName>ppt_x</p:attrName>
                                        </p:attrNameLst>
                                      </p:cBhvr>
                                      <p:tavLst>
                                        <p:tav tm="0">
                                          <p:val>
                                            <p:strVal val="#ppt_x"/>
                                          </p:val>
                                        </p:tav>
                                        <p:tav tm="100000">
                                          <p:val>
                                            <p:strVal val="#ppt_x"/>
                                          </p:val>
                                        </p:tav>
                                      </p:tavLst>
                                    </p:anim>
                                    <p:anim calcmode="lin" valueType="num">
                                      <p:cBhvr>
                                        <p:cTn id="38" dur="400" fill="hold"/>
                                        <p:tgtEl>
                                          <p:spTgt spid="7"/>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053"/>
                                        </p:tgtEl>
                                        <p:attrNameLst>
                                          <p:attrName>style.visibility</p:attrName>
                                        </p:attrNameLst>
                                      </p:cBhvr>
                                      <p:to>
                                        <p:strVal val="visible"/>
                                      </p:to>
                                    </p:set>
                                    <p:animEffect transition="in" filter="fade">
                                      <p:cBhvr>
                                        <p:cTn id="50" dur="1000"/>
                                        <p:tgtEl>
                                          <p:spTgt spid="2053"/>
                                        </p:tgtEl>
                                      </p:cBhvr>
                                    </p:animEffect>
                                    <p:anim calcmode="lin" valueType="num">
                                      <p:cBhvr>
                                        <p:cTn id="51" dur="1000" fill="hold"/>
                                        <p:tgtEl>
                                          <p:spTgt spid="2053"/>
                                        </p:tgtEl>
                                        <p:attrNameLst>
                                          <p:attrName>ppt_x</p:attrName>
                                        </p:attrNameLst>
                                      </p:cBhvr>
                                      <p:tavLst>
                                        <p:tav tm="0">
                                          <p:val>
                                            <p:strVal val="#ppt_x"/>
                                          </p:val>
                                        </p:tav>
                                        <p:tav tm="100000">
                                          <p:val>
                                            <p:strVal val="#ppt_x"/>
                                          </p:val>
                                        </p:tav>
                                      </p:tavLst>
                                    </p:anim>
                                    <p:anim calcmode="lin" valueType="num">
                                      <p:cBhvr>
                                        <p:cTn id="52" dur="900" decel="100000" fill="hold"/>
                                        <p:tgtEl>
                                          <p:spTgt spid="2053"/>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630263"/>
            <a:ext cx="6102397" cy="830997"/>
          </a:xfrm>
          <a:prstGeom prst="rect">
            <a:avLst/>
          </a:prstGeom>
          <a:noFill/>
        </p:spPr>
        <p:txBody>
          <a:bodyPr wrap="square" rtlCol="0">
            <a:spAutoFit/>
          </a:bodyPr>
          <a:lstStyle/>
          <a:p>
            <a:r>
              <a:rPr lang="en-US" sz="2400" b="1" dirty="0" smtClean="0"/>
              <a:t>The </a:t>
            </a:r>
            <a:r>
              <a:rPr lang="en-US" sz="2400" b="1" u="sng" dirty="0" smtClean="0">
                <a:effectLst>
                  <a:outerShdw blurRad="38100" dist="38100" dir="2700000" algn="tl">
                    <a:srgbClr val="000000">
                      <a:alpha val="43137"/>
                    </a:srgbClr>
                  </a:outerShdw>
                </a:effectLst>
              </a:rPr>
              <a:t>law of conservation </a:t>
            </a:r>
            <a:r>
              <a:rPr lang="en-US" sz="2400" b="1" dirty="0" smtClean="0"/>
              <a:t>of charge states that charges are neither created nor destroyed.</a:t>
            </a:r>
            <a:endParaRPr lang="en-US" sz="2400" b="1" dirty="0"/>
          </a:p>
        </p:txBody>
      </p:sp>
      <p:pic>
        <p:nvPicPr>
          <p:cNvPr id="1026" name="Picture 2" descr="C:\Users\bboyer.BFCS\AppData\Local\Microsoft\Windows\Temporary Internet Files\Content.IE5\Y3NAG44D\0511-0709-0620-2149_Judge_With_His_Gavel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2558572" cy="26485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0827" y="1670787"/>
            <a:ext cx="5991942" cy="830997"/>
          </a:xfrm>
          <a:prstGeom prst="rect">
            <a:avLst/>
          </a:prstGeom>
          <a:noFill/>
        </p:spPr>
        <p:txBody>
          <a:bodyPr wrap="square" rtlCol="0">
            <a:spAutoFit/>
          </a:bodyPr>
          <a:lstStyle/>
          <a:p>
            <a:r>
              <a:rPr lang="en-US" sz="2400" b="1" dirty="0" smtClean="0"/>
              <a:t>There are 3 methods by which charges can be transferred to build up static electricity:</a:t>
            </a:r>
            <a:endParaRPr lang="en-US" sz="2400" b="1" dirty="0"/>
          </a:p>
        </p:txBody>
      </p:sp>
      <p:sp>
        <p:nvSpPr>
          <p:cNvPr id="4" name="TextBox 3"/>
          <p:cNvSpPr txBox="1"/>
          <p:nvPr/>
        </p:nvSpPr>
        <p:spPr>
          <a:xfrm>
            <a:off x="3124200" y="2677682"/>
            <a:ext cx="38100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t>1)  </a:t>
            </a:r>
            <a:r>
              <a:rPr lang="en-US" sz="2400" b="1" u="sng" dirty="0" smtClean="0">
                <a:effectLst>
                  <a:outerShdw blurRad="38100" dist="38100" dir="2700000" algn="tl">
                    <a:srgbClr val="000000">
                      <a:alpha val="43137"/>
                    </a:srgbClr>
                  </a:outerShdw>
                </a:effectLst>
              </a:rPr>
              <a:t>charging by FRICITON</a:t>
            </a:r>
            <a:endParaRPr lang="en-US" sz="2400" b="1" u="sng" dirty="0">
              <a:effectLst>
                <a:outerShdw blurRad="38100" dist="38100" dir="2700000" algn="tl">
                  <a:srgbClr val="000000">
                    <a:alpha val="43137"/>
                  </a:srgbClr>
                </a:outerShdw>
              </a:effectLst>
            </a:endParaRPr>
          </a:p>
        </p:txBody>
      </p:sp>
      <p:sp>
        <p:nvSpPr>
          <p:cNvPr id="5" name="TextBox 4"/>
          <p:cNvSpPr txBox="1"/>
          <p:nvPr/>
        </p:nvSpPr>
        <p:spPr>
          <a:xfrm>
            <a:off x="222693" y="3441200"/>
            <a:ext cx="8714169" cy="1569660"/>
          </a:xfrm>
          <a:prstGeom prst="rect">
            <a:avLst/>
          </a:prstGeom>
          <a:noFill/>
        </p:spPr>
        <p:txBody>
          <a:bodyPr wrap="square" rtlCol="0">
            <a:spAutoFit/>
          </a:bodyPr>
          <a:lstStyle/>
          <a:p>
            <a:r>
              <a:rPr lang="en-US" sz="2400" b="1" dirty="0" smtClean="0"/>
              <a:t>When 2 uncharged objects rub together,                          , some electrons from one object move to the other.  The one that loses the electrons now has a positive charge, while the one that gains it has a negative charge.</a:t>
            </a:r>
            <a:endParaRPr lang="en-US" sz="2400" b="1" dirty="0"/>
          </a:p>
        </p:txBody>
      </p:sp>
      <p:sp>
        <p:nvSpPr>
          <p:cNvPr id="6" name="TextBox 5"/>
          <p:cNvSpPr txBox="1"/>
          <p:nvPr/>
        </p:nvSpPr>
        <p:spPr>
          <a:xfrm>
            <a:off x="5642675" y="3364405"/>
            <a:ext cx="177996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t>FRICTION</a:t>
            </a:r>
            <a:endParaRPr lang="en-US" sz="2400" b="1" dirty="0"/>
          </a:p>
        </p:txBody>
      </p:sp>
      <p:sp>
        <p:nvSpPr>
          <p:cNvPr id="7" name="TextBox 6"/>
          <p:cNvSpPr txBox="1"/>
          <p:nvPr/>
        </p:nvSpPr>
        <p:spPr>
          <a:xfrm>
            <a:off x="228600" y="5010860"/>
            <a:ext cx="8769397" cy="1200329"/>
          </a:xfrm>
          <a:prstGeom prst="rect">
            <a:avLst/>
          </a:prstGeom>
          <a:noFill/>
        </p:spPr>
        <p:txBody>
          <a:bodyPr wrap="square" rtlCol="0">
            <a:spAutoFit/>
          </a:bodyPr>
          <a:lstStyle/>
          <a:p>
            <a:r>
              <a:rPr lang="en-US" sz="2400" b="1" dirty="0" smtClean="0"/>
              <a:t>This is what happens when you walk across carpet with socks on.  </a:t>
            </a:r>
          </a:p>
          <a:p>
            <a:r>
              <a:rPr lang="en-US" sz="2400" b="1" dirty="0" smtClean="0"/>
              <a:t>Electrons move from the carpet to your socks, giving them an overall negative charge.</a:t>
            </a:r>
            <a:endParaRPr lang="en-US" sz="2400" b="1" dirty="0"/>
          </a:p>
        </p:txBody>
      </p:sp>
    </p:spTree>
    <p:extLst>
      <p:ext uri="{BB962C8B-B14F-4D97-AF65-F5344CB8AC3E}">
        <p14:creationId xmlns:p14="http://schemas.microsoft.com/office/powerpoint/2010/main" val="10172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630260"/>
            <a:ext cx="44196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t>2)  </a:t>
            </a:r>
            <a:r>
              <a:rPr lang="en-US" sz="2400" b="1" dirty="0" smtClean="0">
                <a:effectLst>
                  <a:outerShdw blurRad="38100" dist="38100" dir="2700000" algn="tl">
                    <a:srgbClr val="000000">
                      <a:alpha val="43137"/>
                    </a:srgbClr>
                  </a:outerShdw>
                </a:effectLst>
              </a:rPr>
              <a:t>charging by CONDUCTION</a:t>
            </a:r>
            <a:endParaRPr lang="en-US" sz="2400" b="1" dirty="0">
              <a:effectLst>
                <a:outerShdw blurRad="38100" dist="38100" dir="2700000" algn="tl">
                  <a:srgbClr val="000000">
                    <a:alpha val="43137"/>
                  </a:srgbClr>
                </a:outerShdw>
              </a:effectLst>
            </a:endParaRPr>
          </a:p>
        </p:txBody>
      </p:sp>
      <p:sp>
        <p:nvSpPr>
          <p:cNvPr id="3" name="TextBox 2"/>
          <p:cNvSpPr txBox="1"/>
          <p:nvPr/>
        </p:nvSpPr>
        <p:spPr>
          <a:xfrm>
            <a:off x="152400" y="1423261"/>
            <a:ext cx="8534400" cy="1569660"/>
          </a:xfrm>
          <a:prstGeom prst="rect">
            <a:avLst/>
          </a:prstGeom>
          <a:noFill/>
        </p:spPr>
        <p:txBody>
          <a:bodyPr wrap="square" rtlCol="0">
            <a:spAutoFit/>
          </a:bodyPr>
          <a:lstStyle/>
          <a:p>
            <a:r>
              <a:rPr lang="en-US" sz="2400" b="1" dirty="0" smtClean="0"/>
              <a:t>When a charged object touches another object,                                                   electrons can be transferred between the objects.  The object that gains electrons becomes negatively charged and the object that loses electrons becomes positively charged.</a:t>
            </a:r>
            <a:endParaRPr lang="en-US" sz="2400" b="1" dirty="0"/>
          </a:p>
        </p:txBody>
      </p:sp>
      <p:sp>
        <p:nvSpPr>
          <p:cNvPr id="5" name="TextBox 4"/>
          <p:cNvSpPr txBox="1"/>
          <p:nvPr/>
        </p:nvSpPr>
        <p:spPr>
          <a:xfrm>
            <a:off x="6400800" y="1423260"/>
            <a:ext cx="24384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CONDUCTION,</a:t>
            </a:r>
            <a:endParaRPr lang="en-US" sz="2400" b="1" dirty="0">
              <a:effectLst>
                <a:outerShdw blurRad="38100" dist="38100" dir="2700000" algn="tl">
                  <a:srgbClr val="000000">
                    <a:alpha val="43137"/>
                  </a:srgbClr>
                </a:outerShdw>
              </a:effectLst>
            </a:endParaRPr>
          </a:p>
        </p:txBody>
      </p:sp>
      <p:sp>
        <p:nvSpPr>
          <p:cNvPr id="6" name="TextBox 5"/>
          <p:cNvSpPr txBox="1"/>
          <p:nvPr/>
        </p:nvSpPr>
        <p:spPr>
          <a:xfrm>
            <a:off x="284136" y="3203683"/>
            <a:ext cx="8534400" cy="830997"/>
          </a:xfrm>
          <a:prstGeom prst="rect">
            <a:avLst/>
          </a:prstGeom>
          <a:noFill/>
        </p:spPr>
        <p:txBody>
          <a:bodyPr wrap="square" rtlCol="0">
            <a:spAutoFit/>
          </a:bodyPr>
          <a:lstStyle/>
          <a:p>
            <a:r>
              <a:rPr lang="en-US" sz="2400" b="1" dirty="0" smtClean="0"/>
              <a:t>So, as with the before-mentioned socks, since they touch your skin, the electrons are now transferred to the rest of your body. </a:t>
            </a:r>
            <a:endParaRPr lang="en-US" sz="2400" b="1" dirty="0"/>
          </a:p>
        </p:txBody>
      </p:sp>
      <p:pic>
        <p:nvPicPr>
          <p:cNvPr id="2050" name="Picture 2" descr="C:\Users\bboyer.BFCS\AppData\Local\Microsoft\Windows\Temporary Internet Files\Content.IE5\EFP1Z39I\germ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13270"/>
            <a:ext cx="28098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boyer.BFCS\AppData\Local\Microsoft\Windows\Temporary Internet Files\Content.IE5\5TF6QX5L\fry-aaarg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136" y="4002892"/>
            <a:ext cx="236193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set>
                                      <p:cBhvr>
                                        <p:cTn id="21" dur="455" fill="hold">
                                          <p:stCondLst>
                                            <p:cond delay="0"/>
                                          </p:stCondLst>
                                        </p:cTn>
                                        <p:tgtEl>
                                          <p:spTgt spid="5"/>
                                        </p:tgtEl>
                                        <p:attrNameLst>
                                          <p:attrName>style.rotation</p:attrName>
                                        </p:attrNameLst>
                                      </p:cBhvr>
                                      <p:to>
                                        <p:strVal val="-45.0"/>
                                      </p:to>
                                    </p:set>
                                    <p:anim calcmode="lin" valueType="num">
                                      <p:cBhvr>
                                        <p:cTn id="22"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p:cTn id="36" dur="1000" fill="hold"/>
                                        <p:tgtEl>
                                          <p:spTgt spid="2050"/>
                                        </p:tgtEl>
                                        <p:attrNameLst>
                                          <p:attrName>ppt_w</p:attrName>
                                        </p:attrNameLst>
                                      </p:cBhvr>
                                      <p:tavLst>
                                        <p:tav tm="0">
                                          <p:val>
                                            <p:fltVal val="0"/>
                                          </p:val>
                                        </p:tav>
                                        <p:tav tm="100000">
                                          <p:val>
                                            <p:strVal val="#ppt_w"/>
                                          </p:val>
                                        </p:tav>
                                      </p:tavLst>
                                    </p:anim>
                                    <p:anim calcmode="lin" valueType="num">
                                      <p:cBhvr>
                                        <p:cTn id="37" dur="1000" fill="hold"/>
                                        <p:tgtEl>
                                          <p:spTgt spid="2050"/>
                                        </p:tgtEl>
                                        <p:attrNameLst>
                                          <p:attrName>ppt_h</p:attrName>
                                        </p:attrNameLst>
                                      </p:cBhvr>
                                      <p:tavLst>
                                        <p:tav tm="0">
                                          <p:val>
                                            <p:fltVal val="0"/>
                                          </p:val>
                                        </p:tav>
                                        <p:tav tm="100000">
                                          <p:val>
                                            <p:strVal val="#ppt_h"/>
                                          </p:val>
                                        </p:tav>
                                      </p:tavLst>
                                    </p:anim>
                                    <p:anim calcmode="lin" valueType="num">
                                      <p:cBhvr>
                                        <p:cTn id="38" dur="1000" fill="hold"/>
                                        <p:tgtEl>
                                          <p:spTgt spid="2050"/>
                                        </p:tgtEl>
                                        <p:attrNameLst>
                                          <p:attrName>style.rotation</p:attrName>
                                        </p:attrNameLst>
                                      </p:cBhvr>
                                      <p:tavLst>
                                        <p:tav tm="0">
                                          <p:val>
                                            <p:fltVal val="90"/>
                                          </p:val>
                                        </p:tav>
                                        <p:tav tm="100000">
                                          <p:val>
                                            <p:fltVal val="0"/>
                                          </p:val>
                                        </p:tav>
                                      </p:tavLst>
                                    </p:anim>
                                    <p:animEffect transition="in" filter="fade">
                                      <p:cBhvr>
                                        <p:cTn id="39" dur="10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2"/>
                                        </p:tgtEl>
                                        <p:attrNameLst>
                                          <p:attrName>style.visibility</p:attrName>
                                        </p:attrNameLst>
                                      </p:cBhvr>
                                      <p:to>
                                        <p:strVal val="visible"/>
                                      </p:to>
                                    </p:set>
                                    <p:anim calcmode="lin" valueType="num">
                                      <p:cBhvr>
                                        <p:cTn id="44" dur="500" fill="hold"/>
                                        <p:tgtEl>
                                          <p:spTgt spid="2052"/>
                                        </p:tgtEl>
                                        <p:attrNameLst>
                                          <p:attrName>ppt_w</p:attrName>
                                        </p:attrNameLst>
                                      </p:cBhvr>
                                      <p:tavLst>
                                        <p:tav tm="0">
                                          <p:val>
                                            <p:fltVal val="0"/>
                                          </p:val>
                                        </p:tav>
                                        <p:tav tm="100000">
                                          <p:val>
                                            <p:strVal val="#ppt_w"/>
                                          </p:val>
                                        </p:tav>
                                      </p:tavLst>
                                    </p:anim>
                                    <p:anim calcmode="lin" valueType="num">
                                      <p:cBhvr>
                                        <p:cTn id="45" dur="500" fill="hold"/>
                                        <p:tgtEl>
                                          <p:spTgt spid="2052"/>
                                        </p:tgtEl>
                                        <p:attrNameLst>
                                          <p:attrName>ppt_h</p:attrName>
                                        </p:attrNameLst>
                                      </p:cBhvr>
                                      <p:tavLst>
                                        <p:tav tm="0">
                                          <p:val>
                                            <p:fltVal val="0"/>
                                          </p:val>
                                        </p:tav>
                                        <p:tav tm="100000">
                                          <p:val>
                                            <p:strVal val="#ppt_h"/>
                                          </p:val>
                                        </p:tav>
                                      </p:tavLst>
                                    </p:anim>
                                    <p:animEffect transition="in" filter="fade">
                                      <p:cBhvr>
                                        <p:cTn id="4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639653"/>
            <a:ext cx="41148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smtClean="0">
                <a:effectLst>
                  <a:outerShdw blurRad="38100" dist="38100" dir="2700000" algn="tl">
                    <a:srgbClr val="000000">
                      <a:alpha val="43137"/>
                    </a:srgbClr>
                  </a:outerShdw>
                </a:effectLst>
              </a:rPr>
              <a:t>3) charging by INDUCTION</a:t>
            </a:r>
            <a:endParaRPr lang="en-US" sz="2400" b="1" dirty="0">
              <a:effectLst>
                <a:outerShdw blurRad="38100" dist="38100" dir="2700000" algn="tl">
                  <a:srgbClr val="000000">
                    <a:alpha val="43137"/>
                  </a:srgbClr>
                </a:outerShdw>
              </a:effectLst>
            </a:endParaRPr>
          </a:p>
        </p:txBody>
      </p:sp>
      <p:sp>
        <p:nvSpPr>
          <p:cNvPr id="4" name="TextBox 3"/>
          <p:cNvSpPr txBox="1"/>
          <p:nvPr/>
        </p:nvSpPr>
        <p:spPr>
          <a:xfrm>
            <a:off x="568271" y="1231105"/>
            <a:ext cx="8229600" cy="1938992"/>
          </a:xfrm>
          <a:prstGeom prst="rect">
            <a:avLst/>
          </a:prstGeom>
          <a:noFill/>
        </p:spPr>
        <p:txBody>
          <a:bodyPr wrap="square" rtlCol="0">
            <a:spAutoFit/>
          </a:bodyPr>
          <a:lstStyle/>
          <a:p>
            <a:r>
              <a:rPr lang="en-US" sz="2400" b="1" dirty="0" smtClean="0"/>
              <a:t>In charging by friction and by conduction, electrons are transferred when objects touch.  However, when the electrons move to one part of an object that is caused by the electric field of a second object, causing the charged objects to attract or repel electrons in the second object is called </a:t>
            </a:r>
            <a:endParaRPr lang="en-US" sz="2400" b="1" dirty="0"/>
          </a:p>
        </p:txBody>
      </p:sp>
      <p:sp>
        <p:nvSpPr>
          <p:cNvPr id="5" name="TextBox 4"/>
          <p:cNvSpPr txBox="1"/>
          <p:nvPr/>
        </p:nvSpPr>
        <p:spPr>
          <a:xfrm>
            <a:off x="6740471" y="2717817"/>
            <a:ext cx="20574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smtClean="0">
                <a:effectLst>
                  <a:outerShdw blurRad="38100" dist="38100" dir="2700000" algn="tl">
                    <a:srgbClr val="000000">
                      <a:alpha val="43137"/>
                    </a:srgbClr>
                  </a:outerShdw>
                </a:effectLst>
              </a:rPr>
              <a:t>INDUCTION.</a:t>
            </a:r>
            <a:endParaRPr lang="en-US" sz="2400" b="1" dirty="0">
              <a:effectLst>
                <a:outerShdw blurRad="38100" dist="38100" dir="2700000" algn="tl">
                  <a:srgbClr val="000000">
                    <a:alpha val="43137"/>
                  </a:srgbClr>
                </a:outerShdw>
              </a:effectLst>
            </a:endParaRPr>
          </a:p>
        </p:txBody>
      </p:sp>
      <p:pic>
        <p:nvPicPr>
          <p:cNvPr id="3074" name="Picture 2" descr="C:\Users\bboyer.BFCS\AppData\Local\Microsoft\Windows\Temporary Internet Files\Content.IE5\EFP1Z39I\Hu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093" y="3181811"/>
            <a:ext cx="1151289" cy="1649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3179482"/>
            <a:ext cx="7467600" cy="2308324"/>
          </a:xfrm>
          <a:prstGeom prst="rect">
            <a:avLst/>
          </a:prstGeom>
          <a:noFill/>
        </p:spPr>
        <p:txBody>
          <a:bodyPr wrap="square" rtlCol="0">
            <a:spAutoFit/>
          </a:bodyPr>
          <a:lstStyle/>
          <a:p>
            <a:r>
              <a:rPr lang="en-US" sz="2400" b="1" dirty="0" smtClean="0"/>
              <a:t>Now that your body has these extra electrons spread throughout, when you go to touch someone, the electric field in your finger repels the electrons in the object you are going to touch.  Their electrons move away from your finger.  This movement produces an induced positive charge on the object.</a:t>
            </a:r>
            <a:endParaRPr lang="en-US" sz="2400" b="1" dirty="0"/>
          </a:p>
        </p:txBody>
      </p:sp>
      <p:pic>
        <p:nvPicPr>
          <p:cNvPr id="3075" name="Picture 3" descr="C:\Users\bboyer.BFCS\AppData\Local\Microsoft\Windows\Temporary Internet Files\Content.IE5\EFP1Z39I\spa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525" y="5030421"/>
            <a:ext cx="2515892" cy="18404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144092"/>
            <a:ext cx="3165529"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400" b="1" dirty="0" smtClean="0"/>
              <a:t>Turn to pages 686-687.</a:t>
            </a:r>
            <a:endParaRPr lang="en-US" sz="2400" b="1" dirty="0"/>
          </a:p>
        </p:txBody>
      </p:sp>
    </p:spTree>
    <p:extLst>
      <p:ext uri="{BB962C8B-B14F-4D97-AF65-F5344CB8AC3E}">
        <p14:creationId xmlns:p14="http://schemas.microsoft.com/office/powerpoint/2010/main" val="29795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p:cTn id="37" dur="1000" fill="hold"/>
                                        <p:tgtEl>
                                          <p:spTgt spid="3074"/>
                                        </p:tgtEl>
                                        <p:attrNameLst>
                                          <p:attrName>ppt_w</p:attrName>
                                        </p:attrNameLst>
                                      </p:cBhvr>
                                      <p:tavLst>
                                        <p:tav tm="0">
                                          <p:val>
                                            <p:fltVal val="0"/>
                                          </p:val>
                                        </p:tav>
                                        <p:tav tm="100000">
                                          <p:val>
                                            <p:strVal val="#ppt_w"/>
                                          </p:val>
                                        </p:tav>
                                      </p:tavLst>
                                    </p:anim>
                                    <p:anim calcmode="lin" valueType="num">
                                      <p:cBhvr>
                                        <p:cTn id="38" dur="1000" fill="hold"/>
                                        <p:tgtEl>
                                          <p:spTgt spid="3074"/>
                                        </p:tgtEl>
                                        <p:attrNameLst>
                                          <p:attrName>ppt_h</p:attrName>
                                        </p:attrNameLst>
                                      </p:cBhvr>
                                      <p:tavLst>
                                        <p:tav tm="0">
                                          <p:val>
                                            <p:fltVal val="0"/>
                                          </p:val>
                                        </p:tav>
                                        <p:tav tm="100000">
                                          <p:val>
                                            <p:strVal val="#ppt_h"/>
                                          </p:val>
                                        </p:tav>
                                      </p:tavLst>
                                    </p:anim>
                                    <p:anim calcmode="lin" valueType="num">
                                      <p:cBhvr>
                                        <p:cTn id="39" dur="1000" fill="hold"/>
                                        <p:tgtEl>
                                          <p:spTgt spid="3074"/>
                                        </p:tgtEl>
                                        <p:attrNameLst>
                                          <p:attrName>style.rotation</p:attrName>
                                        </p:attrNameLst>
                                      </p:cBhvr>
                                      <p:tavLst>
                                        <p:tav tm="0">
                                          <p:val>
                                            <p:fltVal val="90"/>
                                          </p:val>
                                        </p:tav>
                                        <p:tav tm="100000">
                                          <p:val>
                                            <p:fltVal val="0"/>
                                          </p:val>
                                        </p:tav>
                                      </p:tavLst>
                                    </p:anim>
                                    <p:animEffect transition="in" filter="fade">
                                      <p:cBhvr>
                                        <p:cTn id="40" dur="1000"/>
                                        <p:tgtEl>
                                          <p:spTgt spid="307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075"/>
                                        </p:tgtEl>
                                        <p:attrNameLst>
                                          <p:attrName>style.visibility</p:attrName>
                                        </p:attrNameLst>
                                      </p:cBhvr>
                                      <p:to>
                                        <p:strVal val="visible"/>
                                      </p:to>
                                    </p:set>
                                    <p:animEffect transition="in" filter="randombar(horizontal)">
                                      <p:cBhvr>
                                        <p:cTn id="52" dur="500"/>
                                        <p:tgtEl>
                                          <p:spTgt spid="30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barn(inVertical)">
                                      <p:cBhvr>
                                        <p:cTn id="5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285</TotalTime>
  <Words>971</Words>
  <Application>Microsoft Office PowerPoint</Application>
  <PresentationFormat>On-screen Show (4:3)</PresentationFormat>
  <Paragraphs>66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NewsPrint</vt:lpstr>
      <vt:lpstr>NOTES for 20.1  Electric Charge and Static 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20.1  Electric Charge and Static Electricity</dc:title>
  <dc:creator>Beverly Boyer</dc:creator>
  <cp:lastModifiedBy>Beverly Boyer</cp:lastModifiedBy>
  <cp:revision>28</cp:revision>
  <dcterms:created xsi:type="dcterms:W3CDTF">2016-05-07T18:19:08Z</dcterms:created>
  <dcterms:modified xsi:type="dcterms:W3CDTF">2016-05-10T03:14:03Z</dcterms:modified>
</cp:coreProperties>
</file>