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76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2D34621F-84F7-4BAA-93D6-BCAE66553549}" type="datetimeFigureOut">
              <a:rPr lang="en-US" smtClean="0"/>
              <a:t>2/16/2017</a:t>
            </a:fld>
            <a:endParaRPr lang="en-US"/>
          </a:p>
        </p:txBody>
      </p:sp>
      <p:sp>
        <p:nvSpPr>
          <p:cNvPr id="23" name="Slide Number Placeholder 22"/>
          <p:cNvSpPr>
            <a:spLocks noGrp="1"/>
          </p:cNvSpPr>
          <p:nvPr>
            <p:ph type="sldNum" sz="quarter" idx="11"/>
          </p:nvPr>
        </p:nvSpPr>
        <p:spPr/>
        <p:txBody>
          <a:bodyPr/>
          <a:lstStyle/>
          <a:p>
            <a:fld id="{3ED3B96F-0B7E-4983-8ECA-11E37F5D460C}"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34621F-84F7-4BAA-93D6-BCAE66553549}"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3B96F-0B7E-4983-8ECA-11E37F5D460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34621F-84F7-4BAA-93D6-BCAE66553549}"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3B96F-0B7E-4983-8ECA-11E37F5D460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2D34621F-84F7-4BAA-93D6-BCAE66553549}" type="datetimeFigureOut">
              <a:rPr lang="en-US" smtClean="0"/>
              <a:t>2/16/2017</a:t>
            </a:fld>
            <a:endParaRPr lang="en-US"/>
          </a:p>
        </p:txBody>
      </p:sp>
      <p:sp>
        <p:nvSpPr>
          <p:cNvPr id="19" name="Slide Number Placeholder 18"/>
          <p:cNvSpPr>
            <a:spLocks noGrp="1"/>
          </p:cNvSpPr>
          <p:nvPr>
            <p:ph type="sldNum" sz="quarter" idx="15"/>
          </p:nvPr>
        </p:nvSpPr>
        <p:spPr/>
        <p:txBody>
          <a:bodyPr/>
          <a:lstStyle/>
          <a:p>
            <a:fld id="{3ED3B96F-0B7E-4983-8ECA-11E37F5D460C}"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2D34621F-84F7-4BAA-93D6-BCAE66553549}" type="datetimeFigureOut">
              <a:rPr lang="en-US" smtClean="0"/>
              <a:t>2/16/2017</a:t>
            </a:fld>
            <a:endParaRPr lang="en-US"/>
          </a:p>
        </p:txBody>
      </p:sp>
      <p:sp>
        <p:nvSpPr>
          <p:cNvPr id="20" name="Slide Number Placeholder 19"/>
          <p:cNvSpPr>
            <a:spLocks noGrp="1"/>
          </p:cNvSpPr>
          <p:nvPr>
            <p:ph type="sldNum" sz="quarter" idx="11"/>
          </p:nvPr>
        </p:nvSpPr>
        <p:spPr/>
        <p:txBody>
          <a:bodyPr/>
          <a:lstStyle/>
          <a:p>
            <a:fld id="{3ED3B96F-0B7E-4983-8ECA-11E37F5D460C}"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2D34621F-84F7-4BAA-93D6-BCAE66553549}" type="datetimeFigureOut">
              <a:rPr lang="en-US" smtClean="0"/>
              <a:t>2/16/2017</a:t>
            </a:fld>
            <a:endParaRPr lang="en-US"/>
          </a:p>
        </p:txBody>
      </p:sp>
      <p:sp>
        <p:nvSpPr>
          <p:cNvPr id="25" name="Slide Number Placeholder 24"/>
          <p:cNvSpPr>
            <a:spLocks noGrp="1"/>
          </p:cNvSpPr>
          <p:nvPr>
            <p:ph type="sldNum" sz="quarter" idx="16"/>
          </p:nvPr>
        </p:nvSpPr>
        <p:spPr/>
        <p:txBody>
          <a:bodyPr/>
          <a:lstStyle/>
          <a:p>
            <a:fld id="{3ED3B96F-0B7E-4983-8ECA-11E37F5D460C}"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2D34621F-84F7-4BAA-93D6-BCAE66553549}" type="datetimeFigureOut">
              <a:rPr lang="en-US" smtClean="0"/>
              <a:t>2/16/2017</a:t>
            </a:fld>
            <a:endParaRPr lang="en-US"/>
          </a:p>
        </p:txBody>
      </p:sp>
      <p:sp>
        <p:nvSpPr>
          <p:cNvPr id="24" name="Slide Number Placeholder 23"/>
          <p:cNvSpPr>
            <a:spLocks noGrp="1"/>
          </p:cNvSpPr>
          <p:nvPr>
            <p:ph type="sldNum" sz="quarter" idx="17"/>
          </p:nvPr>
        </p:nvSpPr>
        <p:spPr/>
        <p:txBody>
          <a:bodyPr/>
          <a:lstStyle/>
          <a:p>
            <a:fld id="{3ED3B96F-0B7E-4983-8ECA-11E37F5D460C}"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2D34621F-84F7-4BAA-93D6-BCAE66553549}" type="datetimeFigureOut">
              <a:rPr lang="en-US" smtClean="0"/>
              <a:t>2/16/2017</a:t>
            </a:fld>
            <a:endParaRPr lang="en-US"/>
          </a:p>
        </p:txBody>
      </p:sp>
      <p:sp>
        <p:nvSpPr>
          <p:cNvPr id="14" name="Slide Number Placeholder 13"/>
          <p:cNvSpPr>
            <a:spLocks noGrp="1"/>
          </p:cNvSpPr>
          <p:nvPr>
            <p:ph type="sldNum" sz="quarter" idx="11"/>
          </p:nvPr>
        </p:nvSpPr>
        <p:spPr/>
        <p:txBody>
          <a:bodyPr/>
          <a:lstStyle/>
          <a:p>
            <a:fld id="{3ED3B96F-0B7E-4983-8ECA-11E37F5D460C}"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2D34621F-84F7-4BAA-93D6-BCAE66553549}" type="datetimeFigureOut">
              <a:rPr lang="en-US" smtClean="0"/>
              <a:t>2/16/2017</a:t>
            </a:fld>
            <a:endParaRPr lang="en-US"/>
          </a:p>
        </p:txBody>
      </p:sp>
      <p:sp>
        <p:nvSpPr>
          <p:cNvPr id="12" name="Slide Number Placeholder 11"/>
          <p:cNvSpPr>
            <a:spLocks noGrp="1"/>
          </p:cNvSpPr>
          <p:nvPr>
            <p:ph type="sldNum" sz="quarter" idx="11"/>
          </p:nvPr>
        </p:nvSpPr>
        <p:spPr/>
        <p:txBody>
          <a:bodyPr/>
          <a:lstStyle/>
          <a:p>
            <a:fld id="{3ED3B96F-0B7E-4983-8ECA-11E37F5D460C}"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2D34621F-84F7-4BAA-93D6-BCAE66553549}" type="datetimeFigureOut">
              <a:rPr lang="en-US" smtClean="0"/>
              <a:t>2/16/2017</a:t>
            </a:fld>
            <a:endParaRPr lang="en-US"/>
          </a:p>
        </p:txBody>
      </p:sp>
      <p:sp>
        <p:nvSpPr>
          <p:cNvPr id="18" name="Slide Number Placeholder 17"/>
          <p:cNvSpPr>
            <a:spLocks noGrp="1"/>
          </p:cNvSpPr>
          <p:nvPr>
            <p:ph type="sldNum" sz="quarter" idx="16"/>
          </p:nvPr>
        </p:nvSpPr>
        <p:spPr/>
        <p:txBody>
          <a:bodyPr/>
          <a:lstStyle/>
          <a:p>
            <a:fld id="{3ED3B96F-0B7E-4983-8ECA-11E37F5D460C}"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2D34621F-84F7-4BAA-93D6-BCAE66553549}" type="datetimeFigureOut">
              <a:rPr lang="en-US" smtClean="0"/>
              <a:t>2/16/2017</a:t>
            </a:fld>
            <a:endParaRPr lang="en-US"/>
          </a:p>
        </p:txBody>
      </p:sp>
      <p:sp>
        <p:nvSpPr>
          <p:cNvPr id="20" name="Slide Number Placeholder 19"/>
          <p:cNvSpPr>
            <a:spLocks noGrp="1"/>
          </p:cNvSpPr>
          <p:nvPr>
            <p:ph type="sldNum" sz="quarter" idx="15"/>
          </p:nvPr>
        </p:nvSpPr>
        <p:spPr/>
        <p:txBody>
          <a:bodyPr/>
          <a:lstStyle/>
          <a:p>
            <a:fld id="{3ED3B96F-0B7E-4983-8ECA-11E37F5D460C}"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2D34621F-84F7-4BAA-93D6-BCAE66553549}" type="datetimeFigureOut">
              <a:rPr lang="en-US" smtClean="0"/>
              <a:t>2/16/2017</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3ED3B96F-0B7E-4983-8ECA-11E37F5D460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5029200"/>
            <a:ext cx="4572000" cy="1368798"/>
          </a:xfrm>
        </p:spPr>
        <p:txBody>
          <a:bodyPr>
            <a:normAutofit/>
          </a:bodyPr>
          <a:lstStyle/>
          <a:p>
            <a:r>
              <a:rPr lang="en-US" sz="2800" b="1" dirty="0" smtClean="0"/>
              <a:t>Chapter 16 Sound</a:t>
            </a:r>
            <a:endParaRPr lang="en-US" sz="2800" b="1" dirty="0"/>
          </a:p>
        </p:txBody>
      </p:sp>
      <p:sp>
        <p:nvSpPr>
          <p:cNvPr id="2" name="Title 1"/>
          <p:cNvSpPr>
            <a:spLocks noGrp="1"/>
          </p:cNvSpPr>
          <p:nvPr>
            <p:ph type="title"/>
          </p:nvPr>
        </p:nvSpPr>
        <p:spPr/>
        <p:txBody>
          <a:bodyPr/>
          <a:lstStyle/>
          <a:p>
            <a:r>
              <a:rPr lang="en-US" dirty="0" smtClean="0"/>
              <a:t>NOTES on 16.5 </a:t>
            </a:r>
            <a:br>
              <a:rPr lang="en-US" dirty="0" smtClean="0"/>
            </a:br>
            <a:r>
              <a:rPr lang="en-US" dirty="0" smtClean="0"/>
              <a:t>Using Sound</a:t>
            </a:r>
            <a:endParaRPr lang="en-US" dirty="0"/>
          </a:p>
        </p:txBody>
      </p:sp>
    </p:spTree>
    <p:extLst>
      <p:ext uri="{BB962C8B-B14F-4D97-AF65-F5344CB8AC3E}">
        <p14:creationId xmlns:p14="http://schemas.microsoft.com/office/powerpoint/2010/main" val="2410484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2286000" cy="52322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sz="2800" b="1" dirty="0" smtClean="0"/>
              <a:t>Echolocation</a:t>
            </a:r>
            <a:endParaRPr lang="en-US" sz="2800" b="1" dirty="0"/>
          </a:p>
        </p:txBody>
      </p:sp>
      <p:sp>
        <p:nvSpPr>
          <p:cNvPr id="3" name="TextBox 2"/>
          <p:cNvSpPr txBox="1"/>
          <p:nvPr/>
        </p:nvSpPr>
        <p:spPr>
          <a:xfrm>
            <a:off x="2823221" y="303311"/>
            <a:ext cx="5791200" cy="830997"/>
          </a:xfrm>
          <a:prstGeom prst="rect">
            <a:avLst/>
          </a:prstGeom>
          <a:noFill/>
        </p:spPr>
        <p:txBody>
          <a:bodyPr wrap="square" rtlCol="0">
            <a:spAutoFit/>
          </a:bodyPr>
          <a:lstStyle/>
          <a:p>
            <a:r>
              <a:rPr lang="en-US" sz="2400" b="1" dirty="0" smtClean="0"/>
              <a:t>The use of reflected sound waves to determine distances or to locate objects.</a:t>
            </a:r>
            <a:endParaRPr lang="en-US" sz="2400" b="1" dirty="0"/>
          </a:p>
        </p:txBody>
      </p:sp>
      <p:sp>
        <p:nvSpPr>
          <p:cNvPr id="4" name="TextBox 3"/>
          <p:cNvSpPr txBox="1"/>
          <p:nvPr/>
        </p:nvSpPr>
        <p:spPr>
          <a:xfrm>
            <a:off x="3581400" y="1600200"/>
            <a:ext cx="5334000" cy="1200329"/>
          </a:xfrm>
          <a:prstGeom prst="rect">
            <a:avLst/>
          </a:prstGeom>
          <a:noFill/>
        </p:spPr>
        <p:txBody>
          <a:bodyPr wrap="square" rtlCol="0">
            <a:spAutoFit/>
          </a:bodyPr>
          <a:lstStyle/>
          <a:p>
            <a:r>
              <a:rPr lang="en-US" sz="2400" b="1" dirty="0" smtClean="0"/>
              <a:t>Bats use ultrasound waves with frequencies up to 100,000 Hz to move around and hunt.</a:t>
            </a:r>
            <a:endParaRPr lang="en-US" sz="2400" b="1" dirty="0"/>
          </a:p>
        </p:txBody>
      </p:sp>
      <p:sp>
        <p:nvSpPr>
          <p:cNvPr id="5" name="TextBox 4"/>
          <p:cNvSpPr txBox="1"/>
          <p:nvPr/>
        </p:nvSpPr>
        <p:spPr>
          <a:xfrm>
            <a:off x="3581400" y="3004088"/>
            <a:ext cx="5181600" cy="1200329"/>
          </a:xfrm>
          <a:prstGeom prst="rect">
            <a:avLst/>
          </a:prstGeom>
          <a:noFill/>
        </p:spPr>
        <p:txBody>
          <a:bodyPr wrap="square" rtlCol="0">
            <a:spAutoFit/>
          </a:bodyPr>
          <a:lstStyle/>
          <a:p>
            <a:r>
              <a:rPr lang="en-US" sz="2400" b="1" dirty="0" smtClean="0"/>
              <a:t>As it flies, the bat will emit short pulses of ultrasound waves – as many as 200 pulses per SECOND!</a:t>
            </a:r>
            <a:endParaRPr lang="en-US" sz="2400" b="1" dirty="0"/>
          </a:p>
        </p:txBody>
      </p:sp>
      <p:sp>
        <p:nvSpPr>
          <p:cNvPr id="6" name="TextBox 5"/>
          <p:cNvSpPr txBox="1"/>
          <p:nvPr/>
        </p:nvSpPr>
        <p:spPr>
          <a:xfrm>
            <a:off x="304800" y="4800600"/>
            <a:ext cx="8276095" cy="830997"/>
          </a:xfrm>
          <a:prstGeom prst="rect">
            <a:avLst/>
          </a:prstGeom>
          <a:noFill/>
        </p:spPr>
        <p:txBody>
          <a:bodyPr wrap="square" rtlCol="0">
            <a:spAutoFit/>
          </a:bodyPr>
          <a:lstStyle/>
          <a:p>
            <a:r>
              <a:rPr lang="en-US" sz="2400" b="1" dirty="0" smtClean="0"/>
              <a:t>These pulses reflect off surfaces and give the bat a picture of what lies ahead.</a:t>
            </a:r>
            <a:endParaRPr lang="en-US" sz="2400" b="1" dirty="0"/>
          </a:p>
        </p:txBody>
      </p:sp>
      <p:pic>
        <p:nvPicPr>
          <p:cNvPr id="9" name="Picture 2" descr="C:\Users\bboyer.BFCS\AppData\Local\Microsoft\Windows\Temporary Internet Files\Content.IE5\UQRL2NXX\echolocationbat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164" y="1142211"/>
            <a:ext cx="3222356" cy="3054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6703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Users\bboyer.BFCS\AppData\Local\Microsoft\Windows\Temporary Internet Files\Content.IE5\R0H8ST0I\echolocation_by_xclub_cetaceanx[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95400"/>
            <a:ext cx="4729040" cy="40386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06644" y="335841"/>
            <a:ext cx="8187295" cy="461665"/>
          </a:xfrm>
          <a:prstGeom prst="rect">
            <a:avLst/>
          </a:prstGeom>
          <a:noFill/>
        </p:spPr>
        <p:txBody>
          <a:bodyPr wrap="square" rtlCol="0">
            <a:spAutoFit/>
          </a:bodyPr>
          <a:lstStyle/>
          <a:p>
            <a:r>
              <a:rPr lang="en-US" sz="2400" b="1" dirty="0" smtClean="0"/>
              <a:t>Dolphins, porpoises, and some whales also use echolocation.</a:t>
            </a:r>
            <a:endParaRPr lang="en-US" sz="2400" b="1" dirty="0"/>
          </a:p>
        </p:txBody>
      </p:sp>
      <p:sp>
        <p:nvSpPr>
          <p:cNvPr id="4" name="TextBox 3"/>
          <p:cNvSpPr txBox="1"/>
          <p:nvPr/>
        </p:nvSpPr>
        <p:spPr>
          <a:xfrm>
            <a:off x="5181600" y="1447800"/>
            <a:ext cx="3657600" cy="1938992"/>
          </a:xfrm>
          <a:prstGeom prst="rect">
            <a:avLst/>
          </a:prstGeom>
          <a:noFill/>
        </p:spPr>
        <p:txBody>
          <a:bodyPr wrap="square" rtlCol="0">
            <a:spAutoFit/>
          </a:bodyPr>
          <a:lstStyle/>
          <a:p>
            <a:r>
              <a:rPr lang="en-US" sz="2400" b="1" dirty="0" smtClean="0"/>
              <a:t>Dolphins send out ultrasound waves – clicking sounds -with frequencies up to 150,000Hz.  </a:t>
            </a:r>
            <a:endParaRPr lang="en-US" sz="2400" b="1" dirty="0"/>
          </a:p>
        </p:txBody>
      </p:sp>
      <p:sp>
        <p:nvSpPr>
          <p:cNvPr id="6" name="TextBox 5"/>
          <p:cNvSpPr txBox="1"/>
          <p:nvPr/>
        </p:nvSpPr>
        <p:spPr>
          <a:xfrm>
            <a:off x="5334000" y="3733800"/>
            <a:ext cx="3505200" cy="1569660"/>
          </a:xfrm>
          <a:prstGeom prst="rect">
            <a:avLst/>
          </a:prstGeom>
          <a:noFill/>
        </p:spPr>
        <p:txBody>
          <a:bodyPr wrap="square" rtlCol="0">
            <a:spAutoFit/>
          </a:bodyPr>
          <a:lstStyle/>
          <a:p>
            <a:r>
              <a:rPr lang="en-US" sz="2400" b="1" dirty="0" smtClean="0"/>
              <a:t>These clicking sounds travel through the water and bounce off fish and obstacles. </a:t>
            </a:r>
            <a:endParaRPr lang="en-US" sz="2400" b="1" dirty="0"/>
          </a:p>
        </p:txBody>
      </p:sp>
      <p:sp>
        <p:nvSpPr>
          <p:cNvPr id="8" name="TextBox 7"/>
          <p:cNvSpPr txBox="1"/>
          <p:nvPr/>
        </p:nvSpPr>
        <p:spPr>
          <a:xfrm>
            <a:off x="228600" y="5765124"/>
            <a:ext cx="8534400" cy="830997"/>
          </a:xfrm>
          <a:prstGeom prst="rect">
            <a:avLst/>
          </a:prstGeom>
          <a:noFill/>
        </p:spPr>
        <p:txBody>
          <a:bodyPr wrap="square" rtlCol="0">
            <a:spAutoFit/>
          </a:bodyPr>
          <a:lstStyle/>
          <a:p>
            <a:r>
              <a:rPr lang="en-US" sz="2400" b="1" dirty="0" smtClean="0"/>
              <a:t>Dolphins sense the reflected waves through their jawbones, allowing them to “see” when it is dark or deep, murky water. </a:t>
            </a:r>
            <a:endParaRPr lang="en-US" sz="2400" b="1" dirty="0"/>
          </a:p>
        </p:txBody>
      </p:sp>
    </p:spTree>
    <p:extLst>
      <p:ext uri="{BB962C8B-B14F-4D97-AF65-F5344CB8AC3E}">
        <p14:creationId xmlns:p14="http://schemas.microsoft.com/office/powerpoint/2010/main" val="2629533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068" y="194429"/>
            <a:ext cx="5867400" cy="461665"/>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sz="2400" b="1" dirty="0" smtClean="0">
                <a:solidFill>
                  <a:srgbClr val="C00000"/>
                </a:solidFill>
                <a:effectLst>
                  <a:outerShdw blurRad="38100" dist="38100" dir="2700000" algn="tl">
                    <a:srgbClr val="000000">
                      <a:alpha val="43137"/>
                    </a:srgbClr>
                  </a:outerShdw>
                </a:effectLst>
              </a:rPr>
              <a:t>SONAR</a:t>
            </a:r>
            <a:r>
              <a:rPr lang="en-US" sz="2400" b="1" dirty="0" smtClean="0"/>
              <a:t>= </a:t>
            </a:r>
            <a:r>
              <a:rPr lang="en-US" sz="2400" b="1" u="sng" dirty="0" err="1" smtClean="0">
                <a:solidFill>
                  <a:srgbClr val="C00000"/>
                </a:solidFill>
                <a:effectLst>
                  <a:outerShdw blurRad="38100" dist="38100" dir="2700000" algn="tl">
                    <a:srgbClr val="000000">
                      <a:alpha val="43137"/>
                    </a:srgbClr>
                  </a:outerShdw>
                </a:effectLst>
              </a:rPr>
              <a:t>SO</a:t>
            </a:r>
            <a:r>
              <a:rPr lang="en-US" sz="2400" b="1" dirty="0" err="1" smtClean="0"/>
              <a:t>und</a:t>
            </a:r>
            <a:r>
              <a:rPr lang="en-US" sz="2400" b="1" dirty="0" smtClean="0"/>
              <a:t> </a:t>
            </a:r>
            <a:r>
              <a:rPr lang="en-US" sz="2400" b="1" u="sng" dirty="0" smtClean="0">
                <a:solidFill>
                  <a:srgbClr val="C00000"/>
                </a:solidFill>
                <a:effectLst>
                  <a:outerShdw blurRad="38100" dist="38100" dir="2700000" algn="tl">
                    <a:srgbClr val="000000">
                      <a:alpha val="43137"/>
                    </a:srgbClr>
                  </a:outerShdw>
                </a:effectLst>
              </a:rPr>
              <a:t>N</a:t>
            </a:r>
            <a:r>
              <a:rPr lang="en-US" sz="2400" b="1" dirty="0" smtClean="0"/>
              <a:t>avigation </a:t>
            </a:r>
            <a:r>
              <a:rPr lang="en-US" sz="2400" b="1" u="sng" dirty="0" smtClean="0">
                <a:solidFill>
                  <a:srgbClr val="C00000"/>
                </a:solidFill>
                <a:effectLst>
                  <a:outerShdw blurRad="38100" dist="38100" dir="2700000" algn="tl">
                    <a:srgbClr val="000000">
                      <a:alpha val="43137"/>
                    </a:srgbClr>
                  </a:outerShdw>
                </a:effectLst>
              </a:rPr>
              <a:t>A</a:t>
            </a:r>
            <a:r>
              <a:rPr lang="en-US" sz="2400" b="1" dirty="0" smtClean="0"/>
              <a:t>nd </a:t>
            </a:r>
            <a:r>
              <a:rPr lang="en-US" sz="2400" b="1" u="sng" dirty="0" smtClean="0">
                <a:solidFill>
                  <a:srgbClr val="C00000"/>
                </a:solidFill>
                <a:effectLst>
                  <a:outerShdw blurRad="38100" dist="38100" dir="2700000" algn="tl">
                    <a:srgbClr val="000000">
                      <a:alpha val="43137"/>
                    </a:srgbClr>
                  </a:outerShdw>
                </a:effectLst>
              </a:rPr>
              <a:t>R</a:t>
            </a:r>
            <a:r>
              <a:rPr lang="en-US" sz="2400" b="1" dirty="0" smtClean="0"/>
              <a:t>anging</a:t>
            </a:r>
            <a:endParaRPr lang="en-US" sz="2400" b="1" dirty="0"/>
          </a:p>
        </p:txBody>
      </p:sp>
      <p:pic>
        <p:nvPicPr>
          <p:cNvPr id="3074" name="Picture 2" descr="C:\Users\bboyer.BFCS\AppData\Local\Microsoft\Windows\Temporary Internet Files\Content.IE5\4L7AEXCV\04._sonido._sonar_marino_0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5405" y="789463"/>
            <a:ext cx="3385348" cy="477313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42068" y="923790"/>
            <a:ext cx="5222929" cy="830997"/>
          </a:xfrm>
          <a:prstGeom prst="rect">
            <a:avLst/>
          </a:prstGeom>
          <a:noFill/>
        </p:spPr>
        <p:txBody>
          <a:bodyPr wrap="square" rtlCol="0">
            <a:spAutoFit/>
          </a:bodyPr>
          <a:lstStyle/>
          <a:p>
            <a:r>
              <a:rPr lang="en-US" sz="2400" b="1" dirty="0" smtClean="0"/>
              <a:t>*uses reflected sound waves to detect and locate objects underwater.</a:t>
            </a:r>
            <a:endParaRPr lang="en-US" sz="2400" b="1" dirty="0"/>
          </a:p>
        </p:txBody>
      </p:sp>
      <p:sp>
        <p:nvSpPr>
          <p:cNvPr id="4" name="TextBox 3"/>
          <p:cNvSpPr txBox="1"/>
          <p:nvPr/>
        </p:nvSpPr>
        <p:spPr>
          <a:xfrm>
            <a:off x="213103" y="2274743"/>
            <a:ext cx="5522302" cy="830997"/>
          </a:xfrm>
          <a:prstGeom prst="rect">
            <a:avLst/>
          </a:prstGeom>
          <a:noFill/>
        </p:spPr>
        <p:txBody>
          <a:bodyPr wrap="square" rtlCol="0">
            <a:spAutoFit/>
          </a:bodyPr>
          <a:lstStyle/>
          <a:p>
            <a:r>
              <a:rPr lang="en-US" sz="2400" b="1" dirty="0" smtClean="0"/>
              <a:t>finding your way around on the ocean, air, or land.</a:t>
            </a:r>
            <a:endParaRPr lang="en-US" sz="2400" b="1" dirty="0"/>
          </a:p>
        </p:txBody>
      </p:sp>
      <p:sp>
        <p:nvSpPr>
          <p:cNvPr id="5" name="TextBox 4"/>
          <p:cNvSpPr txBox="1"/>
          <p:nvPr/>
        </p:nvSpPr>
        <p:spPr>
          <a:xfrm>
            <a:off x="166609" y="1777266"/>
            <a:ext cx="4038600" cy="461665"/>
          </a:xfrm>
          <a:prstGeom prst="rect">
            <a:avLst/>
          </a:prstGeom>
          <a:noFill/>
        </p:spPr>
        <p:txBody>
          <a:bodyPr wrap="square" rtlCol="0">
            <a:spAutoFit/>
          </a:bodyPr>
          <a:lstStyle/>
          <a:p>
            <a:r>
              <a:rPr lang="en-US" sz="2400" b="1" dirty="0" smtClean="0">
                <a:solidFill>
                  <a:srgbClr val="C00000"/>
                </a:solidFill>
                <a:effectLst>
                  <a:outerShdw blurRad="38100" dist="38100" dir="2700000" algn="tl">
                    <a:srgbClr val="000000">
                      <a:alpha val="43137"/>
                    </a:srgbClr>
                  </a:outerShdw>
                </a:effectLst>
              </a:rPr>
              <a:t>Navigation</a:t>
            </a:r>
            <a:r>
              <a:rPr lang="en-US" sz="2400" b="1" dirty="0" smtClean="0">
                <a:effectLst>
                  <a:outerShdw blurRad="38100" dist="38100" dir="2700000" algn="tl">
                    <a:srgbClr val="000000">
                      <a:alpha val="43137"/>
                    </a:srgbClr>
                  </a:outerShdw>
                </a:effectLst>
              </a:rPr>
              <a:t> means:</a:t>
            </a:r>
            <a:endParaRPr lang="en-US" sz="2400" b="1" dirty="0">
              <a:solidFill>
                <a:srgbClr val="C00000"/>
              </a:solidFill>
              <a:effectLst>
                <a:outerShdw blurRad="38100" dist="38100" dir="2700000" algn="tl">
                  <a:srgbClr val="000000">
                    <a:alpha val="43137"/>
                  </a:srgbClr>
                </a:outerShdw>
              </a:effectLst>
            </a:endParaRPr>
          </a:p>
        </p:txBody>
      </p:sp>
      <p:sp>
        <p:nvSpPr>
          <p:cNvPr id="6" name="TextBox 5"/>
          <p:cNvSpPr txBox="1"/>
          <p:nvPr/>
        </p:nvSpPr>
        <p:spPr>
          <a:xfrm>
            <a:off x="184689" y="3166637"/>
            <a:ext cx="2652793" cy="461665"/>
          </a:xfrm>
          <a:prstGeom prst="rect">
            <a:avLst/>
          </a:prstGeom>
          <a:noFill/>
        </p:spPr>
        <p:txBody>
          <a:bodyPr wrap="square" rtlCol="0">
            <a:spAutoFit/>
          </a:bodyPr>
          <a:lstStyle/>
          <a:p>
            <a:r>
              <a:rPr lang="en-US" sz="2400" b="1" dirty="0" smtClean="0">
                <a:solidFill>
                  <a:srgbClr val="C00000"/>
                </a:solidFill>
                <a:effectLst>
                  <a:outerShdw blurRad="38100" dist="38100" dir="2700000" algn="tl">
                    <a:srgbClr val="000000">
                      <a:alpha val="43137"/>
                    </a:srgbClr>
                  </a:outerShdw>
                </a:effectLst>
              </a:rPr>
              <a:t>Ranging </a:t>
            </a:r>
            <a:r>
              <a:rPr lang="en-US" sz="2400" b="1" dirty="0" smtClean="0">
                <a:effectLst>
                  <a:outerShdw blurRad="38100" dist="38100" dir="2700000" algn="tl">
                    <a:srgbClr val="000000">
                      <a:alpha val="43137"/>
                    </a:srgbClr>
                  </a:outerShdw>
                </a:effectLst>
              </a:rPr>
              <a:t>means:</a:t>
            </a:r>
            <a:endParaRPr lang="en-US" sz="2400" b="1" dirty="0">
              <a:solidFill>
                <a:srgbClr val="C00000"/>
              </a:solidFill>
              <a:effectLst>
                <a:outerShdw blurRad="38100" dist="38100" dir="2700000" algn="tl">
                  <a:srgbClr val="000000">
                    <a:alpha val="43137"/>
                  </a:srgbClr>
                </a:outerShdw>
              </a:effectLst>
            </a:endParaRPr>
          </a:p>
        </p:txBody>
      </p:sp>
      <p:sp>
        <p:nvSpPr>
          <p:cNvPr id="7" name="TextBox 6"/>
          <p:cNvSpPr txBox="1"/>
          <p:nvPr/>
        </p:nvSpPr>
        <p:spPr>
          <a:xfrm>
            <a:off x="166609" y="3622135"/>
            <a:ext cx="5305585" cy="461665"/>
          </a:xfrm>
          <a:prstGeom prst="rect">
            <a:avLst/>
          </a:prstGeom>
          <a:noFill/>
        </p:spPr>
        <p:txBody>
          <a:bodyPr wrap="square" rtlCol="0">
            <a:spAutoFit/>
          </a:bodyPr>
          <a:lstStyle/>
          <a:p>
            <a:r>
              <a:rPr lang="en-US" sz="2400" b="1" dirty="0" smtClean="0"/>
              <a:t>finding the distance between objects.</a:t>
            </a:r>
            <a:endParaRPr lang="en-US" sz="2400" b="1" dirty="0"/>
          </a:p>
        </p:txBody>
      </p:sp>
      <p:sp>
        <p:nvSpPr>
          <p:cNvPr id="8" name="TextBox 7"/>
          <p:cNvSpPr txBox="1"/>
          <p:nvPr/>
        </p:nvSpPr>
        <p:spPr>
          <a:xfrm>
            <a:off x="152401" y="4114797"/>
            <a:ext cx="5583003" cy="2677656"/>
          </a:xfrm>
          <a:prstGeom prst="rect">
            <a:avLst/>
          </a:prstGeom>
          <a:noFill/>
        </p:spPr>
        <p:txBody>
          <a:bodyPr wrap="square" rtlCol="0">
            <a:spAutoFit/>
          </a:bodyPr>
          <a:lstStyle/>
          <a:p>
            <a:r>
              <a:rPr lang="en-US" sz="2400" b="1" dirty="0" smtClean="0"/>
              <a:t>A computer measures the time it takes for the sound waves to go out and return.  Then it multiplies it by the speed of sound in water.  The result is the total distance the sound has traveled.  Then it is divided by two to find out how far away the object is.  Why?</a:t>
            </a:r>
            <a:endParaRPr lang="en-US" sz="2400" b="1" dirty="0"/>
          </a:p>
        </p:txBody>
      </p:sp>
      <p:sp>
        <p:nvSpPr>
          <p:cNvPr id="9" name="TextBox 8"/>
          <p:cNvSpPr txBox="1"/>
          <p:nvPr/>
        </p:nvSpPr>
        <p:spPr>
          <a:xfrm>
            <a:off x="5735404" y="5630775"/>
            <a:ext cx="3111285" cy="95410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2800" b="1" dirty="0" smtClean="0">
                <a:solidFill>
                  <a:srgbClr val="7030A0"/>
                </a:solidFill>
              </a:rPr>
              <a:t>What else is sonar used for?</a:t>
            </a:r>
            <a:endParaRPr lang="en-US" sz="2800" b="1" dirty="0">
              <a:solidFill>
                <a:srgbClr val="7030A0"/>
              </a:solidFill>
            </a:endParaRPr>
          </a:p>
        </p:txBody>
      </p:sp>
    </p:spTree>
    <p:extLst>
      <p:ext uri="{BB962C8B-B14F-4D97-AF65-F5344CB8AC3E}">
        <p14:creationId xmlns:p14="http://schemas.microsoft.com/office/powerpoint/2010/main" val="250316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3352800"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800" b="1" dirty="0" smtClean="0">
                <a:effectLst>
                  <a:outerShdw blurRad="38100" dist="38100" dir="2700000" algn="tl">
                    <a:srgbClr val="000000">
                      <a:alpha val="43137"/>
                    </a:srgbClr>
                  </a:outerShdw>
                </a:effectLst>
              </a:rPr>
              <a:t>Ultrasound Imaging</a:t>
            </a:r>
            <a:endParaRPr lang="en-US" sz="2800" b="1" dirty="0">
              <a:effectLst>
                <a:outerShdw blurRad="38100" dist="38100" dir="2700000" algn="tl">
                  <a:srgbClr val="000000">
                    <a:alpha val="43137"/>
                  </a:srgbClr>
                </a:outerShdw>
              </a:effectLst>
            </a:endParaRPr>
          </a:p>
        </p:txBody>
      </p:sp>
      <p:sp>
        <p:nvSpPr>
          <p:cNvPr id="3" name="TextBox 2"/>
          <p:cNvSpPr txBox="1"/>
          <p:nvPr/>
        </p:nvSpPr>
        <p:spPr>
          <a:xfrm>
            <a:off x="3771254" y="518755"/>
            <a:ext cx="5181600" cy="461665"/>
          </a:xfrm>
          <a:prstGeom prst="rect">
            <a:avLst/>
          </a:prstGeom>
          <a:noFill/>
        </p:spPr>
        <p:txBody>
          <a:bodyPr wrap="square" rtlCol="0">
            <a:spAutoFit/>
          </a:bodyPr>
          <a:lstStyle/>
          <a:p>
            <a:r>
              <a:rPr lang="en-US" sz="2400" b="1" dirty="0" smtClean="0"/>
              <a:t>*used to look inside the human body</a:t>
            </a:r>
            <a:endParaRPr lang="en-US" sz="2400" b="1" dirty="0"/>
          </a:p>
        </p:txBody>
      </p:sp>
      <p:sp>
        <p:nvSpPr>
          <p:cNvPr id="4" name="TextBox 3"/>
          <p:cNvSpPr txBox="1"/>
          <p:nvPr/>
        </p:nvSpPr>
        <p:spPr>
          <a:xfrm>
            <a:off x="381000" y="1295400"/>
            <a:ext cx="8571854" cy="830997"/>
          </a:xfrm>
          <a:prstGeom prst="rect">
            <a:avLst/>
          </a:prstGeom>
          <a:noFill/>
        </p:spPr>
        <p:txBody>
          <a:bodyPr wrap="square" rtlCol="0">
            <a:spAutoFit/>
          </a:bodyPr>
          <a:lstStyle/>
          <a:p>
            <a:r>
              <a:rPr lang="en-US" sz="2400" b="1" dirty="0" smtClean="0"/>
              <a:t>Different parts of the body, such as bones, muscles, the liver, or the heart, reflect the sound waves differently.</a:t>
            </a:r>
            <a:endParaRPr lang="en-US" sz="2400" b="1" dirty="0"/>
          </a:p>
        </p:txBody>
      </p:sp>
      <p:sp>
        <p:nvSpPr>
          <p:cNvPr id="5" name="TextBox 4"/>
          <p:cNvSpPr txBox="1"/>
          <p:nvPr/>
        </p:nvSpPr>
        <p:spPr>
          <a:xfrm>
            <a:off x="533400" y="2623066"/>
            <a:ext cx="8305800" cy="1200329"/>
          </a:xfrm>
          <a:prstGeom prst="rect">
            <a:avLst/>
          </a:prstGeom>
          <a:noFill/>
        </p:spPr>
        <p:txBody>
          <a:bodyPr wrap="square" rtlCol="0">
            <a:spAutoFit/>
          </a:bodyPr>
          <a:lstStyle/>
          <a:p>
            <a:r>
              <a:rPr lang="en-US" sz="2400" b="1" dirty="0" smtClean="0"/>
              <a:t>The sonogram is used to create a picture of the reflected waves.  It is used to diagnose and treat many medical conditions.</a:t>
            </a:r>
            <a:endParaRPr lang="en-US" sz="2400" b="1" dirty="0"/>
          </a:p>
        </p:txBody>
      </p:sp>
      <p:pic>
        <p:nvPicPr>
          <p:cNvPr id="4098" name="Picture 2" descr="C:\Users\bboyer.BFCS\AppData\Local\Microsoft\Windows\Temporary Internet Files\Content.IE5\4L7AEXCV\396444438_c12600dcfc_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688" y="4038600"/>
            <a:ext cx="3048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038600" y="3657600"/>
            <a:ext cx="4343400" cy="1200329"/>
          </a:xfrm>
          <a:prstGeom prst="rect">
            <a:avLst/>
          </a:prstGeom>
          <a:noFill/>
        </p:spPr>
        <p:txBody>
          <a:bodyPr wrap="square" rtlCol="0">
            <a:spAutoFit/>
          </a:bodyPr>
          <a:lstStyle/>
          <a:p>
            <a:r>
              <a:rPr lang="en-US" sz="2400" b="1" dirty="0" smtClean="0"/>
              <a:t>It is also used to examine developing babies before they are born.  </a:t>
            </a:r>
            <a:endParaRPr lang="en-US" sz="2400" b="1" dirty="0"/>
          </a:p>
        </p:txBody>
      </p:sp>
      <p:pic>
        <p:nvPicPr>
          <p:cNvPr id="4099" name="Picture 3" descr="C:\Users\bboyer.BFCS\AppData\Local\Microsoft\Windows\Temporary Internet Files\Content.IE5\XNFQ2Q5E\boygir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0908" y="5181600"/>
            <a:ext cx="938784" cy="1006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2907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TM01790491[[fn=Mylar]]</Template>
  <TotalTime>49</TotalTime>
  <Words>320</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Mylar</vt:lpstr>
      <vt:lpstr>NOTES on 16.5  Using Sound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on 16.5  Using Sound</dc:title>
  <dc:creator>Beverly Boyer</dc:creator>
  <cp:lastModifiedBy>Beverly Boyer</cp:lastModifiedBy>
  <cp:revision>5</cp:revision>
  <dcterms:created xsi:type="dcterms:W3CDTF">2016-04-15T11:14:02Z</dcterms:created>
  <dcterms:modified xsi:type="dcterms:W3CDTF">2017-02-16T17:10:12Z</dcterms:modified>
</cp:coreProperties>
</file>