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85D766-A242-4F4D-A5E2-751BDABC65B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6A636-2AED-413D-9F4F-D4CC54D2ABE3}"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5D766-A242-4F4D-A5E2-751BDABC65B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5D766-A242-4F4D-A5E2-751BDABC65B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5D766-A242-4F4D-A5E2-751BDABC65B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5D766-A242-4F4D-A5E2-751BDABC65B6}"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6A636-2AED-413D-9F4F-D4CC54D2ABE3}"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85D766-A242-4F4D-A5E2-751BDABC65B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85D766-A242-4F4D-A5E2-751BDABC65B6}"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6A636-2AED-413D-9F4F-D4CC54D2ABE3}"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85D766-A242-4F4D-A5E2-751BDABC65B6}"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5D766-A242-4F4D-A5E2-751BDABC65B6}"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5D766-A242-4F4D-A5E2-751BDABC65B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6A636-2AED-413D-9F4F-D4CC54D2ABE3}"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5D766-A242-4F4D-A5E2-751BDABC65B6}"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6A636-2AED-413D-9F4F-D4CC54D2AB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485D766-A242-4F4D-A5E2-751BDABC65B6}" type="datetimeFigureOut">
              <a:rPr lang="en-US" smtClean="0"/>
              <a:t>5/17/2016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FA6A636-2AED-413D-9F4F-D4CC54D2ABE3}"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14400"/>
            <a:ext cx="7543800" cy="1524000"/>
          </a:xfrm>
        </p:spPr>
        <p:txBody>
          <a:bodyPr/>
          <a:lstStyle/>
          <a:p>
            <a:r>
              <a:rPr lang="en-US" sz="6000" dirty="0" smtClean="0"/>
              <a:t>NOTES on 20.4 Electric Circuits and Power</a:t>
            </a:r>
            <a:endParaRPr lang="en-US" sz="6000" dirty="0"/>
          </a:p>
        </p:txBody>
      </p:sp>
      <p:sp>
        <p:nvSpPr>
          <p:cNvPr id="3" name="Subtitle 2"/>
          <p:cNvSpPr>
            <a:spLocks noGrp="1"/>
          </p:cNvSpPr>
          <p:nvPr>
            <p:ph type="subTitle" idx="1"/>
          </p:nvPr>
        </p:nvSpPr>
        <p:spPr/>
        <p:txBody>
          <a:bodyPr>
            <a:normAutofit/>
          </a:bodyPr>
          <a:lstStyle/>
          <a:p>
            <a:r>
              <a:rPr lang="en-US" sz="4400" b="1" dirty="0" smtClean="0"/>
              <a:t>PS Chapter 20 Electricity</a:t>
            </a:r>
            <a:endParaRPr lang="en-US" sz="4400" b="1" dirty="0"/>
          </a:p>
        </p:txBody>
      </p:sp>
    </p:spTree>
    <p:extLst>
      <p:ext uri="{BB962C8B-B14F-4D97-AF65-F5344CB8AC3E}">
        <p14:creationId xmlns:p14="http://schemas.microsoft.com/office/powerpoint/2010/main" val="370917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89675"/>
            <a:ext cx="5257800" cy="830997"/>
          </a:xfrm>
          <a:prstGeom prst="rect">
            <a:avLst/>
          </a:prstGeom>
          <a:noFill/>
        </p:spPr>
        <p:txBody>
          <a:bodyPr wrap="square" rtlCol="0">
            <a:spAutoFit/>
          </a:bodyPr>
          <a:lstStyle/>
          <a:p>
            <a:r>
              <a:rPr lang="en-US" sz="2400" b="1" dirty="0" smtClean="0"/>
              <a:t>The electric bill that your parents get to pay is for energy USE, not POWER.  </a:t>
            </a:r>
            <a:endParaRPr lang="en-US" sz="2400" b="1" dirty="0"/>
          </a:p>
        </p:txBody>
      </p:sp>
      <p:pic>
        <p:nvPicPr>
          <p:cNvPr id="2050" name="Picture 2" descr="C:\Users\bboyer.BFCS\AppData\Local\Microsoft\Windows\Temporary Internet Files\Content.IE5\Y3NAG44D\phone-bill-shock[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54028"/>
            <a:ext cx="1554260" cy="159311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43200" y="1685479"/>
            <a:ext cx="6248400" cy="830997"/>
          </a:xfrm>
          <a:prstGeom prst="rect">
            <a:avLst/>
          </a:prstGeom>
          <a:noFill/>
        </p:spPr>
        <p:txBody>
          <a:bodyPr wrap="square" rtlCol="0">
            <a:spAutoFit/>
          </a:bodyPr>
          <a:lstStyle/>
          <a:p>
            <a:r>
              <a:rPr lang="en-US" sz="2400" b="1" dirty="0" smtClean="0"/>
              <a:t>Energy use depends on both the power of the appliance and the amount of time it is used.</a:t>
            </a:r>
            <a:endParaRPr lang="en-US" sz="2400" b="1" dirty="0"/>
          </a:p>
        </p:txBody>
      </p:sp>
      <p:sp>
        <p:nvSpPr>
          <p:cNvPr id="4" name="TextBox 3"/>
          <p:cNvSpPr txBox="1"/>
          <p:nvPr/>
        </p:nvSpPr>
        <p:spPr>
          <a:xfrm>
            <a:off x="304800" y="2611704"/>
            <a:ext cx="3429000" cy="461665"/>
          </a:xfrm>
          <a:prstGeom prst="rect">
            <a:avLst/>
          </a:prstGeom>
          <a:solidFill>
            <a:srgbClr val="FFFF00"/>
          </a:solidFill>
          <a:ln w="57150">
            <a:solidFill>
              <a:schemeClr val="tx1"/>
            </a:solidFill>
          </a:ln>
        </p:spPr>
        <p:txBody>
          <a:bodyPr wrap="square" rtlCol="0">
            <a:spAutoFit/>
          </a:bodyPr>
          <a:lstStyle/>
          <a:p>
            <a:r>
              <a:rPr lang="en-US" sz="2400" b="1" dirty="0" smtClean="0"/>
              <a:t>Energy = Power  x  Time</a:t>
            </a:r>
            <a:endParaRPr lang="en-US" sz="2400" b="1" dirty="0"/>
          </a:p>
        </p:txBody>
      </p:sp>
      <p:sp>
        <p:nvSpPr>
          <p:cNvPr id="5" name="TextBox 4"/>
          <p:cNvSpPr txBox="1"/>
          <p:nvPr/>
        </p:nvSpPr>
        <p:spPr>
          <a:xfrm>
            <a:off x="3886200" y="2538320"/>
            <a:ext cx="4953000" cy="769441"/>
          </a:xfrm>
          <a:prstGeom prst="rect">
            <a:avLst/>
          </a:prstGeom>
          <a:noFill/>
        </p:spPr>
        <p:txBody>
          <a:bodyPr wrap="square" rtlCol="0">
            <a:spAutoFit/>
          </a:bodyPr>
          <a:lstStyle/>
          <a:p>
            <a:r>
              <a:rPr lang="en-US" sz="2200" b="1" dirty="0" smtClean="0"/>
              <a:t>Power is usually measured in thousands of watts, or kilowatts; time in hours.</a:t>
            </a:r>
            <a:endParaRPr lang="en-US" sz="2200" b="1" dirty="0"/>
          </a:p>
        </p:txBody>
      </p:sp>
      <p:sp>
        <p:nvSpPr>
          <p:cNvPr id="6" name="TextBox 5"/>
          <p:cNvSpPr txBox="1"/>
          <p:nvPr/>
        </p:nvSpPr>
        <p:spPr>
          <a:xfrm>
            <a:off x="960895" y="3351859"/>
            <a:ext cx="7524427" cy="461665"/>
          </a:xfrm>
          <a:prstGeom prst="rect">
            <a:avLst/>
          </a:prstGeom>
          <a:noFill/>
        </p:spPr>
        <p:txBody>
          <a:bodyPr wrap="square" rtlCol="0">
            <a:spAutoFit/>
          </a:bodyPr>
          <a:lstStyle/>
          <a:p>
            <a:r>
              <a:rPr lang="en-US" sz="2400" b="1" dirty="0" smtClean="0"/>
              <a:t>The unit of electrical energy is the </a:t>
            </a:r>
            <a:r>
              <a:rPr lang="en-US" sz="2400" b="1" dirty="0" smtClean="0">
                <a:solidFill>
                  <a:srgbClr val="FF0000"/>
                </a:solidFill>
                <a:effectLst>
                  <a:outerShdw blurRad="38100" dist="38100" dir="2700000" algn="tl">
                    <a:srgbClr val="000000">
                      <a:alpha val="43137"/>
                    </a:srgbClr>
                  </a:outerShdw>
                </a:effectLst>
              </a:rPr>
              <a:t>kilowatt-hour (kWh)</a:t>
            </a:r>
            <a:endParaRPr lang="en-US" sz="2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304800" y="4191000"/>
            <a:ext cx="8458200" cy="830997"/>
          </a:xfrm>
          <a:prstGeom prst="rect">
            <a:avLst/>
          </a:prstGeom>
          <a:solidFill>
            <a:srgbClr val="00B0F0"/>
          </a:solidFill>
          <a:ln w="57150">
            <a:solidFill>
              <a:schemeClr val="tx1"/>
            </a:solidFill>
          </a:ln>
        </p:spPr>
        <p:txBody>
          <a:bodyPr wrap="square" rtlCol="0">
            <a:spAutoFit/>
          </a:bodyPr>
          <a:lstStyle/>
          <a:p>
            <a:r>
              <a:rPr lang="en-US" sz="2400" b="1" dirty="0" smtClean="0"/>
              <a:t>An electric water heater that requires 40kW runs for 5 hours.  How much energy does it use?  How much energy in 20 hours?</a:t>
            </a:r>
            <a:endParaRPr lang="en-US" sz="2400" b="1" dirty="0"/>
          </a:p>
        </p:txBody>
      </p:sp>
      <p:sp>
        <p:nvSpPr>
          <p:cNvPr id="9" name="TextBox 8"/>
          <p:cNvSpPr txBox="1"/>
          <p:nvPr/>
        </p:nvSpPr>
        <p:spPr>
          <a:xfrm>
            <a:off x="1058960" y="5303003"/>
            <a:ext cx="2971800" cy="461665"/>
          </a:xfrm>
          <a:prstGeom prst="rect">
            <a:avLst/>
          </a:prstGeom>
          <a:noFill/>
        </p:spPr>
        <p:txBody>
          <a:bodyPr wrap="square" rtlCol="0">
            <a:spAutoFit/>
          </a:bodyPr>
          <a:lstStyle/>
          <a:p>
            <a:r>
              <a:rPr lang="en-US" sz="2400" b="1" dirty="0" smtClean="0"/>
              <a:t>40kW x 5h = 20 kWh</a:t>
            </a:r>
            <a:endParaRPr lang="en-US" sz="2400" b="1" dirty="0"/>
          </a:p>
        </p:txBody>
      </p:sp>
      <p:sp>
        <p:nvSpPr>
          <p:cNvPr id="10" name="TextBox 9"/>
          <p:cNvSpPr txBox="1"/>
          <p:nvPr/>
        </p:nvSpPr>
        <p:spPr>
          <a:xfrm>
            <a:off x="4723108" y="5303003"/>
            <a:ext cx="3276600" cy="461665"/>
          </a:xfrm>
          <a:prstGeom prst="rect">
            <a:avLst/>
          </a:prstGeom>
          <a:noFill/>
        </p:spPr>
        <p:txBody>
          <a:bodyPr wrap="square" rtlCol="0">
            <a:spAutoFit/>
          </a:bodyPr>
          <a:lstStyle/>
          <a:p>
            <a:r>
              <a:rPr lang="en-US" sz="2400" b="1" dirty="0" smtClean="0"/>
              <a:t>40kW x 20h = 800 kWh</a:t>
            </a:r>
            <a:endParaRPr lang="en-US" sz="2400" b="1" dirty="0"/>
          </a:p>
        </p:txBody>
      </p:sp>
    </p:spTree>
    <p:extLst>
      <p:ext uri="{BB962C8B-B14F-4D97-AF65-F5344CB8AC3E}">
        <p14:creationId xmlns:p14="http://schemas.microsoft.com/office/powerpoint/2010/main" val="348915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randombar(horizontal)">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1000" fill="hold"/>
                                        <p:tgtEl>
                                          <p:spTgt spid="7"/>
                                        </p:tgtEl>
                                        <p:attrNameLst>
                                          <p:attrName>ppt_w</p:attrName>
                                        </p:attrNameLst>
                                      </p:cBhvr>
                                      <p:tavLst>
                                        <p:tav tm="0">
                                          <p:val>
                                            <p:fltVal val="0"/>
                                          </p:val>
                                        </p:tav>
                                        <p:tav tm="100000">
                                          <p:val>
                                            <p:strVal val="#ppt_w"/>
                                          </p:val>
                                        </p:tav>
                                      </p:tavLst>
                                    </p:anim>
                                    <p:anim calcmode="lin" valueType="num">
                                      <p:cBhvr>
                                        <p:cTn id="45" dur="1000" fill="hold"/>
                                        <p:tgtEl>
                                          <p:spTgt spid="7"/>
                                        </p:tgtEl>
                                        <p:attrNameLst>
                                          <p:attrName>ppt_h</p:attrName>
                                        </p:attrNameLst>
                                      </p:cBhvr>
                                      <p:tavLst>
                                        <p:tav tm="0">
                                          <p:val>
                                            <p:fltVal val="0"/>
                                          </p:val>
                                        </p:tav>
                                        <p:tav tm="100000">
                                          <p:val>
                                            <p:strVal val="#ppt_h"/>
                                          </p:val>
                                        </p:tav>
                                      </p:tavLst>
                                    </p:anim>
                                    <p:anim calcmode="lin" valueType="num">
                                      <p:cBhvr>
                                        <p:cTn id="46" dur="1000" fill="hold"/>
                                        <p:tgtEl>
                                          <p:spTgt spid="7"/>
                                        </p:tgtEl>
                                        <p:attrNameLst>
                                          <p:attrName>style.rotation</p:attrName>
                                        </p:attrNameLst>
                                      </p:cBhvr>
                                      <p:tavLst>
                                        <p:tav tm="0">
                                          <p:val>
                                            <p:fltVal val="90"/>
                                          </p:val>
                                        </p:tav>
                                        <p:tav tm="100000">
                                          <p:val>
                                            <p:fltVal val="0"/>
                                          </p:val>
                                        </p:tav>
                                      </p:tavLst>
                                    </p:anim>
                                    <p:animEffect transition="in" filter="fade">
                                      <p:cBhvr>
                                        <p:cTn id="47" dur="10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80">
                                          <p:stCondLst>
                                            <p:cond delay="0"/>
                                          </p:stCondLst>
                                        </p:cTn>
                                        <p:tgtEl>
                                          <p:spTgt spid="9"/>
                                        </p:tgtEl>
                                      </p:cBhvr>
                                    </p:animEffect>
                                    <p:anim calcmode="lin" valueType="num">
                                      <p:cBhvr>
                                        <p:cTn id="5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8" dur="26">
                                          <p:stCondLst>
                                            <p:cond delay="650"/>
                                          </p:stCondLst>
                                        </p:cTn>
                                        <p:tgtEl>
                                          <p:spTgt spid="9"/>
                                        </p:tgtEl>
                                      </p:cBhvr>
                                      <p:to x="100000" y="60000"/>
                                    </p:animScale>
                                    <p:animScale>
                                      <p:cBhvr>
                                        <p:cTn id="59" dur="166" decel="50000">
                                          <p:stCondLst>
                                            <p:cond delay="676"/>
                                          </p:stCondLst>
                                        </p:cTn>
                                        <p:tgtEl>
                                          <p:spTgt spid="9"/>
                                        </p:tgtEl>
                                      </p:cBhvr>
                                      <p:to x="100000" y="100000"/>
                                    </p:animScale>
                                    <p:animScale>
                                      <p:cBhvr>
                                        <p:cTn id="60" dur="26">
                                          <p:stCondLst>
                                            <p:cond delay="1312"/>
                                          </p:stCondLst>
                                        </p:cTn>
                                        <p:tgtEl>
                                          <p:spTgt spid="9"/>
                                        </p:tgtEl>
                                      </p:cBhvr>
                                      <p:to x="100000" y="80000"/>
                                    </p:animScale>
                                    <p:animScale>
                                      <p:cBhvr>
                                        <p:cTn id="61" dur="166" decel="50000">
                                          <p:stCondLst>
                                            <p:cond delay="1338"/>
                                          </p:stCondLst>
                                        </p:cTn>
                                        <p:tgtEl>
                                          <p:spTgt spid="9"/>
                                        </p:tgtEl>
                                      </p:cBhvr>
                                      <p:to x="100000" y="100000"/>
                                    </p:animScale>
                                    <p:animScale>
                                      <p:cBhvr>
                                        <p:cTn id="62" dur="26">
                                          <p:stCondLst>
                                            <p:cond delay="1642"/>
                                          </p:stCondLst>
                                        </p:cTn>
                                        <p:tgtEl>
                                          <p:spTgt spid="9"/>
                                        </p:tgtEl>
                                      </p:cBhvr>
                                      <p:to x="100000" y="90000"/>
                                    </p:animScale>
                                    <p:animScale>
                                      <p:cBhvr>
                                        <p:cTn id="63" dur="166" decel="50000">
                                          <p:stCondLst>
                                            <p:cond delay="1668"/>
                                          </p:stCondLst>
                                        </p:cTn>
                                        <p:tgtEl>
                                          <p:spTgt spid="9"/>
                                        </p:tgtEl>
                                      </p:cBhvr>
                                      <p:to x="100000" y="100000"/>
                                    </p:animScale>
                                    <p:animScale>
                                      <p:cBhvr>
                                        <p:cTn id="64" dur="26">
                                          <p:stCondLst>
                                            <p:cond delay="1808"/>
                                          </p:stCondLst>
                                        </p:cTn>
                                        <p:tgtEl>
                                          <p:spTgt spid="9"/>
                                        </p:tgtEl>
                                      </p:cBhvr>
                                      <p:to x="100000" y="95000"/>
                                    </p:animScale>
                                    <p:animScale>
                                      <p:cBhvr>
                                        <p:cTn id="65" dur="166" decel="50000">
                                          <p:stCondLst>
                                            <p:cond delay="1834"/>
                                          </p:stCondLst>
                                        </p:cTn>
                                        <p:tgtEl>
                                          <p:spTgt spid="9"/>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wipe(down)">
                                      <p:cBhvr>
                                        <p:cTn id="70" dur="580">
                                          <p:stCondLst>
                                            <p:cond delay="0"/>
                                          </p:stCondLst>
                                        </p:cTn>
                                        <p:tgtEl>
                                          <p:spTgt spid="10"/>
                                        </p:tgtEl>
                                      </p:cBhvr>
                                    </p:animEffect>
                                    <p:anim calcmode="lin" valueType="num">
                                      <p:cBhvr>
                                        <p:cTn id="7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6" dur="26">
                                          <p:stCondLst>
                                            <p:cond delay="650"/>
                                          </p:stCondLst>
                                        </p:cTn>
                                        <p:tgtEl>
                                          <p:spTgt spid="10"/>
                                        </p:tgtEl>
                                      </p:cBhvr>
                                      <p:to x="100000" y="60000"/>
                                    </p:animScale>
                                    <p:animScale>
                                      <p:cBhvr>
                                        <p:cTn id="77" dur="166" decel="50000">
                                          <p:stCondLst>
                                            <p:cond delay="676"/>
                                          </p:stCondLst>
                                        </p:cTn>
                                        <p:tgtEl>
                                          <p:spTgt spid="10"/>
                                        </p:tgtEl>
                                      </p:cBhvr>
                                      <p:to x="100000" y="100000"/>
                                    </p:animScale>
                                    <p:animScale>
                                      <p:cBhvr>
                                        <p:cTn id="78" dur="26">
                                          <p:stCondLst>
                                            <p:cond delay="1312"/>
                                          </p:stCondLst>
                                        </p:cTn>
                                        <p:tgtEl>
                                          <p:spTgt spid="10"/>
                                        </p:tgtEl>
                                      </p:cBhvr>
                                      <p:to x="100000" y="80000"/>
                                    </p:animScale>
                                    <p:animScale>
                                      <p:cBhvr>
                                        <p:cTn id="79" dur="166" decel="50000">
                                          <p:stCondLst>
                                            <p:cond delay="1338"/>
                                          </p:stCondLst>
                                        </p:cTn>
                                        <p:tgtEl>
                                          <p:spTgt spid="10"/>
                                        </p:tgtEl>
                                      </p:cBhvr>
                                      <p:to x="100000" y="100000"/>
                                    </p:animScale>
                                    <p:animScale>
                                      <p:cBhvr>
                                        <p:cTn id="80" dur="26">
                                          <p:stCondLst>
                                            <p:cond delay="1642"/>
                                          </p:stCondLst>
                                        </p:cTn>
                                        <p:tgtEl>
                                          <p:spTgt spid="10"/>
                                        </p:tgtEl>
                                      </p:cBhvr>
                                      <p:to x="100000" y="90000"/>
                                    </p:animScale>
                                    <p:animScale>
                                      <p:cBhvr>
                                        <p:cTn id="81" dur="166" decel="50000">
                                          <p:stCondLst>
                                            <p:cond delay="1668"/>
                                          </p:stCondLst>
                                        </p:cTn>
                                        <p:tgtEl>
                                          <p:spTgt spid="10"/>
                                        </p:tgtEl>
                                      </p:cBhvr>
                                      <p:to x="100000" y="100000"/>
                                    </p:animScale>
                                    <p:animScale>
                                      <p:cBhvr>
                                        <p:cTn id="82" dur="26">
                                          <p:stCondLst>
                                            <p:cond delay="1808"/>
                                          </p:stCondLst>
                                        </p:cTn>
                                        <p:tgtEl>
                                          <p:spTgt spid="10"/>
                                        </p:tgtEl>
                                      </p:cBhvr>
                                      <p:to x="100000" y="95000"/>
                                    </p:animScale>
                                    <p:animScale>
                                      <p:cBhvr>
                                        <p:cTn id="83"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animBg="1"/>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59" y="2149624"/>
            <a:ext cx="1844041" cy="461665"/>
          </a:xfrm>
          <a:prstGeom prst="rect">
            <a:avLst/>
          </a:prstGeom>
          <a:noFill/>
        </p:spPr>
        <p:txBody>
          <a:bodyPr wrap="square" rtlCol="0">
            <a:spAutoFit/>
          </a:bodyPr>
          <a:lstStyle/>
          <a:p>
            <a:r>
              <a:rPr lang="en-US" sz="2400" b="1" dirty="0" smtClean="0"/>
              <a:t>Ohms’ Law:</a:t>
            </a:r>
            <a:endParaRPr lang="en-US" sz="2400" b="1" dirty="0"/>
          </a:p>
        </p:txBody>
      </p:sp>
      <p:sp>
        <p:nvSpPr>
          <p:cNvPr id="3" name="TextBox 2"/>
          <p:cNvSpPr txBox="1"/>
          <p:nvPr/>
        </p:nvSpPr>
        <p:spPr>
          <a:xfrm>
            <a:off x="152399" y="482796"/>
            <a:ext cx="5153465" cy="1569660"/>
          </a:xfrm>
          <a:prstGeom prst="rect">
            <a:avLst/>
          </a:prstGeom>
          <a:noFill/>
        </p:spPr>
        <p:txBody>
          <a:bodyPr wrap="square" rtlCol="0">
            <a:spAutoFit/>
          </a:bodyPr>
          <a:lstStyle/>
          <a:p>
            <a:r>
              <a:rPr lang="en-US" sz="2400" dirty="0" smtClean="0"/>
              <a:t>Ohm found that if the factors that affect resistance are held constant, the resistance of most conductors does not depend on the voltage across them. </a:t>
            </a:r>
            <a:endParaRPr lang="en-US" sz="2400" dirty="0"/>
          </a:p>
        </p:txBody>
      </p:sp>
      <p:sp>
        <p:nvSpPr>
          <p:cNvPr id="4" name="TextBox 3"/>
          <p:cNvSpPr txBox="1"/>
          <p:nvPr/>
        </p:nvSpPr>
        <p:spPr>
          <a:xfrm>
            <a:off x="5181600" y="499080"/>
            <a:ext cx="377190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b="1" dirty="0" smtClean="0"/>
              <a:t>Changing the voltage in a circuit changes the current, but will not change the resistance.</a:t>
            </a:r>
            <a:endParaRPr lang="en-US" sz="2400" b="1" dirty="0"/>
          </a:p>
        </p:txBody>
      </p:sp>
      <p:sp>
        <p:nvSpPr>
          <p:cNvPr id="5" name="TextBox 4"/>
          <p:cNvSpPr txBox="1"/>
          <p:nvPr/>
        </p:nvSpPr>
        <p:spPr>
          <a:xfrm>
            <a:off x="1981200" y="2149624"/>
            <a:ext cx="4800600" cy="95410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Resistance = Voltage/Current</a:t>
            </a:r>
          </a:p>
          <a:p>
            <a:r>
              <a:rPr lang="en-US" sz="2800" b="1" dirty="0" smtClean="0">
                <a:effectLst>
                  <a:outerShdw blurRad="38100" dist="38100" dir="2700000" algn="tl">
                    <a:srgbClr val="000000">
                      <a:alpha val="43137"/>
                    </a:srgbClr>
                  </a:outerShdw>
                </a:effectLst>
              </a:rPr>
              <a:t>  ( ohms)    =      (V) / (A)</a:t>
            </a:r>
            <a:endParaRPr lang="en-US" sz="2800" b="1" dirty="0">
              <a:effectLst>
                <a:outerShdw blurRad="38100" dist="38100" dir="2700000" algn="tl">
                  <a:srgbClr val="000000">
                    <a:alpha val="43137"/>
                  </a:srgbClr>
                </a:outerShdw>
              </a:effectLst>
            </a:endParaRPr>
          </a:p>
        </p:txBody>
      </p:sp>
      <p:sp>
        <p:nvSpPr>
          <p:cNvPr id="7" name="TextBox 6"/>
          <p:cNvSpPr txBox="1"/>
          <p:nvPr/>
        </p:nvSpPr>
        <p:spPr>
          <a:xfrm>
            <a:off x="1847850" y="3200400"/>
            <a:ext cx="5067300" cy="95410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Voltage = Current X Resistance</a:t>
            </a:r>
          </a:p>
          <a:p>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(V)    =      (A)     X    (ohms)</a:t>
            </a:r>
            <a:endParaRPr lang="en-US" sz="2800" b="1" dirty="0">
              <a:effectLst>
                <a:outerShdw blurRad="38100" dist="38100" dir="2700000" algn="tl">
                  <a:srgbClr val="000000">
                    <a:alpha val="43137"/>
                  </a:srgbClr>
                </a:outerShdw>
              </a:effectLst>
            </a:endParaRPr>
          </a:p>
        </p:txBody>
      </p:sp>
      <p:sp>
        <p:nvSpPr>
          <p:cNvPr id="8" name="TextBox 7"/>
          <p:cNvSpPr txBox="1"/>
          <p:nvPr/>
        </p:nvSpPr>
        <p:spPr>
          <a:xfrm>
            <a:off x="7239000" y="2395844"/>
            <a:ext cx="609600" cy="461665"/>
          </a:xfrm>
          <a:prstGeom prst="rect">
            <a:avLst/>
          </a:prstGeom>
          <a:noFill/>
        </p:spPr>
        <p:txBody>
          <a:bodyPr wrap="square" rtlCol="0">
            <a:spAutoFit/>
          </a:bodyPr>
          <a:lstStyle/>
          <a:p>
            <a:r>
              <a:rPr lang="en-US" sz="2400" b="1" dirty="0" smtClean="0"/>
              <a:t>or</a:t>
            </a:r>
            <a:endParaRPr lang="en-US" sz="2400" b="1" dirty="0"/>
          </a:p>
        </p:txBody>
      </p:sp>
      <p:sp>
        <p:nvSpPr>
          <p:cNvPr id="9" name="TextBox 8"/>
          <p:cNvSpPr txBox="1"/>
          <p:nvPr/>
        </p:nvSpPr>
        <p:spPr>
          <a:xfrm>
            <a:off x="552157" y="4648200"/>
            <a:ext cx="7696200" cy="830997"/>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sz="2400" b="1" dirty="0" smtClean="0"/>
              <a:t>Use Ohm’s law to calculate the voltage of a circuit with a resistance of 15.2 ohms and a current of 0.10 amps.</a:t>
            </a:r>
            <a:endParaRPr lang="en-US" sz="2400" b="1" dirty="0"/>
          </a:p>
        </p:txBody>
      </p:sp>
      <p:sp>
        <p:nvSpPr>
          <p:cNvPr id="10" name="TextBox 9"/>
          <p:cNvSpPr txBox="1"/>
          <p:nvPr/>
        </p:nvSpPr>
        <p:spPr>
          <a:xfrm>
            <a:off x="304800" y="5747266"/>
            <a:ext cx="86487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b="1" dirty="0" smtClean="0"/>
              <a:t>Voltage = Current X Resistance     V = .1 A  X 15.2 ohms = 1.52 V</a:t>
            </a:r>
            <a:endParaRPr lang="en-US" sz="2400" b="1" dirty="0"/>
          </a:p>
        </p:txBody>
      </p:sp>
    </p:spTree>
    <p:extLst>
      <p:ext uri="{BB962C8B-B14F-4D97-AF65-F5344CB8AC3E}">
        <p14:creationId xmlns:p14="http://schemas.microsoft.com/office/powerpoint/2010/main" val="305983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2"/>
                                        </p:tgtEl>
                                        <p:attrNameLst>
                                          <p:attrName>style.visibility</p:attrName>
                                        </p:attrNameLst>
                                      </p:cBhvr>
                                      <p:to>
                                        <p:strVal val="visible"/>
                                      </p:to>
                                    </p:set>
                                    <p:anim by="(-#ppt_w*2)" calcmode="lin" valueType="num">
                                      <p:cBhvr rctx="PPT">
                                        <p:cTn id="32" dur="500" autoRev="1" fill="hold">
                                          <p:stCondLst>
                                            <p:cond delay="0"/>
                                          </p:stCondLst>
                                        </p:cTn>
                                        <p:tgtEl>
                                          <p:spTgt spid="2"/>
                                        </p:tgtEl>
                                        <p:attrNameLst>
                                          <p:attrName>ppt_w</p:attrName>
                                        </p:attrNameLst>
                                      </p:cBhvr>
                                    </p:anim>
                                    <p:anim by="(#ppt_w*0.50)" calcmode="lin" valueType="num">
                                      <p:cBhvr>
                                        <p:cTn id="33" dur="500" decel="50000" autoRev="1" fill="hold">
                                          <p:stCondLst>
                                            <p:cond delay="0"/>
                                          </p:stCondLst>
                                        </p:cTn>
                                        <p:tgtEl>
                                          <p:spTgt spid="2"/>
                                        </p:tgtEl>
                                        <p:attrNameLst>
                                          <p:attrName>ppt_x</p:attrName>
                                        </p:attrNameLst>
                                      </p:cBhvr>
                                    </p:anim>
                                    <p:anim from="(-#ppt_h/2)" to="(#ppt_y)" calcmode="lin" valueType="num">
                                      <p:cBhvr>
                                        <p:cTn id="34" dur="1000" fill="hold">
                                          <p:stCondLst>
                                            <p:cond delay="0"/>
                                          </p:stCondLst>
                                        </p:cTn>
                                        <p:tgtEl>
                                          <p:spTgt spid="2"/>
                                        </p:tgtEl>
                                        <p:attrNameLst>
                                          <p:attrName>ppt_y</p:attrName>
                                        </p:attrNameLst>
                                      </p:cBhvr>
                                    </p:anim>
                                    <p:animRot by="21600000">
                                      <p:cBhvr>
                                        <p:cTn id="35" dur="1000" fill="hold">
                                          <p:stCondLst>
                                            <p:cond delay="0"/>
                                          </p:stCondLst>
                                        </p:cTn>
                                        <p:tgtEl>
                                          <p:spTgt spid="2"/>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000" fill="hold"/>
                                        <p:tgtEl>
                                          <p:spTgt spid="5"/>
                                        </p:tgtEl>
                                        <p:attrNameLst>
                                          <p:attrName>ppt_w</p:attrName>
                                        </p:attrNameLst>
                                      </p:cBhvr>
                                      <p:tavLst>
                                        <p:tav tm="0">
                                          <p:val>
                                            <p:strVal val="#ppt_w*0.70"/>
                                          </p:val>
                                        </p:tav>
                                        <p:tav tm="100000">
                                          <p:val>
                                            <p:strVal val="#ppt_w"/>
                                          </p:val>
                                        </p:tav>
                                      </p:tavLst>
                                    </p:anim>
                                    <p:anim calcmode="lin" valueType="num">
                                      <p:cBhvr>
                                        <p:cTn id="41" dur="1000" fill="hold"/>
                                        <p:tgtEl>
                                          <p:spTgt spid="5"/>
                                        </p:tgtEl>
                                        <p:attrNameLst>
                                          <p:attrName>ppt_h</p:attrName>
                                        </p:attrNameLst>
                                      </p:cBhvr>
                                      <p:tavLst>
                                        <p:tav tm="0">
                                          <p:val>
                                            <p:strVal val="#ppt_h"/>
                                          </p:val>
                                        </p:tav>
                                        <p:tav tm="100000">
                                          <p:val>
                                            <p:strVal val="#ppt_h"/>
                                          </p:val>
                                        </p:tav>
                                      </p:tavLst>
                                    </p:anim>
                                    <p:animEffect transition="in" filter="fade">
                                      <p:cBhvr>
                                        <p:cTn id="42" dur="1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80">
                                          <p:stCondLst>
                                            <p:cond delay="0"/>
                                          </p:stCondLst>
                                        </p:cTn>
                                        <p:tgtEl>
                                          <p:spTgt spid="8"/>
                                        </p:tgtEl>
                                      </p:cBhvr>
                                    </p:animEffect>
                                    <p:anim calcmode="lin" valueType="num">
                                      <p:cBhvr>
                                        <p:cTn id="4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3" dur="26">
                                          <p:stCondLst>
                                            <p:cond delay="650"/>
                                          </p:stCondLst>
                                        </p:cTn>
                                        <p:tgtEl>
                                          <p:spTgt spid="8"/>
                                        </p:tgtEl>
                                      </p:cBhvr>
                                      <p:to x="100000" y="60000"/>
                                    </p:animScale>
                                    <p:animScale>
                                      <p:cBhvr>
                                        <p:cTn id="54" dur="166" decel="50000">
                                          <p:stCondLst>
                                            <p:cond delay="676"/>
                                          </p:stCondLst>
                                        </p:cTn>
                                        <p:tgtEl>
                                          <p:spTgt spid="8"/>
                                        </p:tgtEl>
                                      </p:cBhvr>
                                      <p:to x="100000" y="100000"/>
                                    </p:animScale>
                                    <p:animScale>
                                      <p:cBhvr>
                                        <p:cTn id="55" dur="26">
                                          <p:stCondLst>
                                            <p:cond delay="1312"/>
                                          </p:stCondLst>
                                        </p:cTn>
                                        <p:tgtEl>
                                          <p:spTgt spid="8"/>
                                        </p:tgtEl>
                                      </p:cBhvr>
                                      <p:to x="100000" y="80000"/>
                                    </p:animScale>
                                    <p:animScale>
                                      <p:cBhvr>
                                        <p:cTn id="56" dur="166" decel="50000">
                                          <p:stCondLst>
                                            <p:cond delay="1338"/>
                                          </p:stCondLst>
                                        </p:cTn>
                                        <p:tgtEl>
                                          <p:spTgt spid="8"/>
                                        </p:tgtEl>
                                      </p:cBhvr>
                                      <p:to x="100000" y="100000"/>
                                    </p:animScale>
                                    <p:animScale>
                                      <p:cBhvr>
                                        <p:cTn id="57" dur="26">
                                          <p:stCondLst>
                                            <p:cond delay="1642"/>
                                          </p:stCondLst>
                                        </p:cTn>
                                        <p:tgtEl>
                                          <p:spTgt spid="8"/>
                                        </p:tgtEl>
                                      </p:cBhvr>
                                      <p:to x="100000" y="90000"/>
                                    </p:animScale>
                                    <p:animScale>
                                      <p:cBhvr>
                                        <p:cTn id="58" dur="166" decel="50000">
                                          <p:stCondLst>
                                            <p:cond delay="1668"/>
                                          </p:stCondLst>
                                        </p:cTn>
                                        <p:tgtEl>
                                          <p:spTgt spid="8"/>
                                        </p:tgtEl>
                                      </p:cBhvr>
                                      <p:to x="100000" y="100000"/>
                                    </p:animScale>
                                    <p:animScale>
                                      <p:cBhvr>
                                        <p:cTn id="59" dur="26">
                                          <p:stCondLst>
                                            <p:cond delay="1808"/>
                                          </p:stCondLst>
                                        </p:cTn>
                                        <p:tgtEl>
                                          <p:spTgt spid="8"/>
                                        </p:tgtEl>
                                      </p:cBhvr>
                                      <p:to x="100000" y="95000"/>
                                    </p:animScale>
                                    <p:animScale>
                                      <p:cBhvr>
                                        <p:cTn id="60" dur="166" decel="50000">
                                          <p:stCondLst>
                                            <p:cond delay="1834"/>
                                          </p:stCondLst>
                                        </p:cTn>
                                        <p:tgtEl>
                                          <p:spTgt spid="8"/>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41" presetClass="entr" presetSubtype="0" fill="hold" grpId="0" nodeType="clickEffect">
                                  <p:stCondLst>
                                    <p:cond delay="0"/>
                                  </p:stCondLst>
                                  <p:iterate type="lt">
                                    <p:tmPct val="10000"/>
                                  </p:iterate>
                                  <p:childTnLst>
                                    <p:set>
                                      <p:cBhvr>
                                        <p:cTn id="64" dur="1" fill="hold">
                                          <p:stCondLst>
                                            <p:cond delay="0"/>
                                          </p:stCondLst>
                                        </p:cTn>
                                        <p:tgtEl>
                                          <p:spTgt spid="7"/>
                                        </p:tgtEl>
                                        <p:attrNameLst>
                                          <p:attrName>style.visibility</p:attrName>
                                        </p:attrNameLst>
                                      </p:cBhvr>
                                      <p:to>
                                        <p:strVal val="visible"/>
                                      </p:to>
                                    </p:set>
                                    <p:anim calcmode="lin" valueType="num">
                                      <p:cBhvr>
                                        <p:cTn id="65"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7"/>
                                        </p:tgtEl>
                                        <p:attrNameLst>
                                          <p:attrName>ppt_y</p:attrName>
                                        </p:attrNameLst>
                                      </p:cBhvr>
                                      <p:tavLst>
                                        <p:tav tm="0">
                                          <p:val>
                                            <p:strVal val="#ppt_y"/>
                                          </p:val>
                                        </p:tav>
                                        <p:tav tm="100000">
                                          <p:val>
                                            <p:strVal val="#ppt_y"/>
                                          </p:val>
                                        </p:tav>
                                      </p:tavLst>
                                    </p:anim>
                                    <p:anim calcmode="lin" valueType="num">
                                      <p:cBhvr>
                                        <p:cTn id="67"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7"/>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1000" fill="hold"/>
                                        <p:tgtEl>
                                          <p:spTgt spid="9"/>
                                        </p:tgtEl>
                                        <p:attrNameLst>
                                          <p:attrName>ppt_w</p:attrName>
                                        </p:attrNameLst>
                                      </p:cBhvr>
                                      <p:tavLst>
                                        <p:tav tm="0">
                                          <p:val>
                                            <p:fltVal val="0"/>
                                          </p:val>
                                        </p:tav>
                                        <p:tav tm="100000">
                                          <p:val>
                                            <p:strVal val="#ppt_w"/>
                                          </p:val>
                                        </p:tav>
                                      </p:tavLst>
                                    </p:anim>
                                    <p:anim calcmode="lin" valueType="num">
                                      <p:cBhvr>
                                        <p:cTn id="75" dur="1000" fill="hold"/>
                                        <p:tgtEl>
                                          <p:spTgt spid="9"/>
                                        </p:tgtEl>
                                        <p:attrNameLst>
                                          <p:attrName>ppt_h</p:attrName>
                                        </p:attrNameLst>
                                      </p:cBhvr>
                                      <p:tavLst>
                                        <p:tav tm="0">
                                          <p:val>
                                            <p:fltVal val="0"/>
                                          </p:val>
                                        </p:tav>
                                        <p:tav tm="100000">
                                          <p:val>
                                            <p:strVal val="#ppt_h"/>
                                          </p:val>
                                        </p:tav>
                                      </p:tavLst>
                                    </p:anim>
                                    <p:anim calcmode="lin" valueType="num">
                                      <p:cBhvr>
                                        <p:cTn id="76" dur="1000" fill="hold"/>
                                        <p:tgtEl>
                                          <p:spTgt spid="9"/>
                                        </p:tgtEl>
                                        <p:attrNameLst>
                                          <p:attrName>style.rotation</p:attrName>
                                        </p:attrNameLst>
                                      </p:cBhvr>
                                      <p:tavLst>
                                        <p:tav tm="0">
                                          <p:val>
                                            <p:fltVal val="90"/>
                                          </p:val>
                                        </p:tav>
                                        <p:tav tm="100000">
                                          <p:val>
                                            <p:fltVal val="0"/>
                                          </p:val>
                                        </p:tav>
                                      </p:tavLst>
                                    </p:anim>
                                    <p:animEffect transition="in" filter="fade">
                                      <p:cBhvr>
                                        <p:cTn id="77" dur="10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 calcmode="lin" valueType="num">
                                      <p:cBhvr>
                                        <p:cTn id="82" dur="500" fill="hold"/>
                                        <p:tgtEl>
                                          <p:spTgt spid="10"/>
                                        </p:tgtEl>
                                        <p:attrNameLst>
                                          <p:attrName>ppt_w</p:attrName>
                                        </p:attrNameLst>
                                      </p:cBhvr>
                                      <p:tavLst>
                                        <p:tav tm="0">
                                          <p:val>
                                            <p:fltVal val="0"/>
                                          </p:val>
                                        </p:tav>
                                        <p:tav tm="100000">
                                          <p:val>
                                            <p:strVal val="#ppt_w"/>
                                          </p:val>
                                        </p:tav>
                                      </p:tavLst>
                                    </p:anim>
                                    <p:anim calcmode="lin" valueType="num">
                                      <p:cBhvr>
                                        <p:cTn id="83" dur="500" fill="hold"/>
                                        <p:tgtEl>
                                          <p:spTgt spid="10"/>
                                        </p:tgtEl>
                                        <p:attrNameLst>
                                          <p:attrName>ppt_h</p:attrName>
                                        </p:attrNameLst>
                                      </p:cBhvr>
                                      <p:tavLst>
                                        <p:tav tm="0">
                                          <p:val>
                                            <p:fltVal val="0"/>
                                          </p:val>
                                        </p:tav>
                                        <p:tav tm="100000">
                                          <p:val>
                                            <p:strVal val="#ppt_h"/>
                                          </p:val>
                                        </p:tav>
                                      </p:tavLst>
                                    </p:anim>
                                    <p:animEffect transition="in" filter="fade">
                                      <p:cBhvr>
                                        <p:cTn id="8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7" grpId="0" animBg="1"/>
      <p:bldP spid="8" grpId="0"/>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686800"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400" b="1" dirty="0" smtClean="0"/>
              <a:t>In a circuit, there is a 0.5-A current in the bulb.  The voltage across the bulb is 4.0 V.   What is the bulb’s resistance?</a:t>
            </a:r>
          </a:p>
        </p:txBody>
      </p:sp>
      <p:sp>
        <p:nvSpPr>
          <p:cNvPr id="3" name="TextBox 2"/>
          <p:cNvSpPr txBox="1"/>
          <p:nvPr/>
        </p:nvSpPr>
        <p:spPr>
          <a:xfrm>
            <a:off x="291905" y="1886127"/>
            <a:ext cx="3657600" cy="461665"/>
          </a:xfrm>
          <a:prstGeom prst="rect">
            <a:avLst/>
          </a:prstGeom>
          <a:noFill/>
        </p:spPr>
        <p:txBody>
          <a:bodyPr wrap="square" rtlCol="0">
            <a:spAutoFit/>
          </a:bodyPr>
          <a:lstStyle/>
          <a:p>
            <a:r>
              <a:rPr lang="en-US" sz="2400" b="1" dirty="0" smtClean="0"/>
              <a:t>What is being calculated? </a:t>
            </a:r>
            <a:endParaRPr lang="en-US" sz="2400" b="1" dirty="0"/>
          </a:p>
        </p:txBody>
      </p:sp>
      <p:sp>
        <p:nvSpPr>
          <p:cNvPr id="4" name="TextBox 3"/>
          <p:cNvSpPr txBox="1"/>
          <p:nvPr/>
        </p:nvSpPr>
        <p:spPr>
          <a:xfrm>
            <a:off x="3848100" y="1886128"/>
            <a:ext cx="1600200" cy="461665"/>
          </a:xfrm>
          <a:prstGeom prst="rect">
            <a:avLst/>
          </a:prstGeom>
          <a:noFill/>
        </p:spPr>
        <p:txBody>
          <a:bodyPr wrap="square" rtlCol="0">
            <a:spAutoFit/>
          </a:bodyPr>
          <a:lstStyle/>
          <a:p>
            <a:r>
              <a:rPr lang="en-US" sz="2400" b="1" dirty="0" smtClean="0"/>
              <a:t>resistance</a:t>
            </a:r>
            <a:endParaRPr lang="en-US" sz="2400" b="1" dirty="0"/>
          </a:p>
        </p:txBody>
      </p:sp>
      <p:sp>
        <p:nvSpPr>
          <p:cNvPr id="5" name="TextBox 4"/>
          <p:cNvSpPr txBox="1"/>
          <p:nvPr/>
        </p:nvSpPr>
        <p:spPr>
          <a:xfrm>
            <a:off x="277837" y="2354878"/>
            <a:ext cx="3390900" cy="461665"/>
          </a:xfrm>
          <a:prstGeom prst="rect">
            <a:avLst/>
          </a:prstGeom>
          <a:noFill/>
        </p:spPr>
        <p:txBody>
          <a:bodyPr wrap="square" rtlCol="0">
            <a:spAutoFit/>
          </a:bodyPr>
          <a:lstStyle/>
          <a:p>
            <a:r>
              <a:rPr lang="en-US" sz="2400" b="1" dirty="0" smtClean="0"/>
              <a:t>What values are given?</a:t>
            </a:r>
            <a:endParaRPr lang="en-US" sz="2400" b="1" dirty="0"/>
          </a:p>
        </p:txBody>
      </p:sp>
      <p:sp>
        <p:nvSpPr>
          <p:cNvPr id="6" name="TextBox 5"/>
          <p:cNvSpPr txBox="1"/>
          <p:nvPr/>
        </p:nvSpPr>
        <p:spPr>
          <a:xfrm>
            <a:off x="3493477" y="2347007"/>
            <a:ext cx="2781300" cy="461665"/>
          </a:xfrm>
          <a:prstGeom prst="rect">
            <a:avLst/>
          </a:prstGeom>
          <a:noFill/>
        </p:spPr>
        <p:txBody>
          <a:bodyPr wrap="square" rtlCol="0">
            <a:spAutoFit/>
          </a:bodyPr>
          <a:lstStyle/>
          <a:p>
            <a:r>
              <a:rPr lang="en-US" sz="2400" b="1" dirty="0" smtClean="0"/>
              <a:t>current and voltage</a:t>
            </a:r>
            <a:endParaRPr lang="en-US" sz="2400" b="1" dirty="0"/>
          </a:p>
        </p:txBody>
      </p:sp>
      <p:sp>
        <p:nvSpPr>
          <p:cNvPr id="7" name="TextBox 6"/>
          <p:cNvSpPr txBox="1"/>
          <p:nvPr/>
        </p:nvSpPr>
        <p:spPr>
          <a:xfrm>
            <a:off x="304800" y="2883925"/>
            <a:ext cx="6400800" cy="461665"/>
          </a:xfrm>
          <a:prstGeom prst="rect">
            <a:avLst/>
          </a:prstGeom>
          <a:noFill/>
        </p:spPr>
        <p:txBody>
          <a:bodyPr wrap="square" rtlCol="0">
            <a:spAutoFit/>
          </a:bodyPr>
          <a:lstStyle/>
          <a:p>
            <a:r>
              <a:rPr lang="en-US" sz="2400" b="1" dirty="0" smtClean="0"/>
              <a:t>What is the formula used to solve the problem?</a:t>
            </a:r>
            <a:endParaRPr lang="en-US" sz="2400" b="1" dirty="0"/>
          </a:p>
        </p:txBody>
      </p:sp>
      <p:sp>
        <p:nvSpPr>
          <p:cNvPr id="9" name="TextBox 8"/>
          <p:cNvSpPr txBox="1"/>
          <p:nvPr/>
        </p:nvSpPr>
        <p:spPr>
          <a:xfrm>
            <a:off x="6648157" y="2926846"/>
            <a:ext cx="1219200" cy="461665"/>
          </a:xfrm>
          <a:prstGeom prst="rect">
            <a:avLst/>
          </a:prstGeom>
          <a:noFill/>
        </p:spPr>
        <p:txBody>
          <a:bodyPr wrap="square" rtlCol="0">
            <a:spAutoFit/>
          </a:bodyPr>
          <a:lstStyle/>
          <a:p>
            <a:r>
              <a:rPr lang="en-US" sz="2400" b="1" dirty="0" smtClean="0"/>
              <a:t>R = V/I</a:t>
            </a:r>
            <a:endParaRPr lang="en-US" sz="2400" b="1" dirty="0"/>
          </a:p>
        </p:txBody>
      </p:sp>
      <p:sp>
        <p:nvSpPr>
          <p:cNvPr id="10" name="TextBox 9"/>
          <p:cNvSpPr txBox="1"/>
          <p:nvPr/>
        </p:nvSpPr>
        <p:spPr>
          <a:xfrm>
            <a:off x="318868" y="3381094"/>
            <a:ext cx="5156395" cy="461665"/>
          </a:xfrm>
          <a:prstGeom prst="rect">
            <a:avLst/>
          </a:prstGeom>
          <a:noFill/>
        </p:spPr>
        <p:txBody>
          <a:bodyPr wrap="square" rtlCol="0">
            <a:spAutoFit/>
          </a:bodyPr>
          <a:lstStyle/>
          <a:p>
            <a:r>
              <a:rPr lang="en-US" sz="2400" b="1" dirty="0" smtClean="0"/>
              <a:t>What is the unit used for the answer?</a:t>
            </a:r>
            <a:endParaRPr lang="en-US" sz="2400" b="1" dirty="0"/>
          </a:p>
        </p:txBody>
      </p:sp>
      <p:sp>
        <p:nvSpPr>
          <p:cNvPr id="11" name="TextBox 10"/>
          <p:cNvSpPr txBox="1"/>
          <p:nvPr/>
        </p:nvSpPr>
        <p:spPr>
          <a:xfrm>
            <a:off x="5448300" y="3388511"/>
            <a:ext cx="990600" cy="461665"/>
          </a:xfrm>
          <a:prstGeom prst="rect">
            <a:avLst/>
          </a:prstGeom>
          <a:noFill/>
        </p:spPr>
        <p:txBody>
          <a:bodyPr wrap="square" rtlCol="0">
            <a:spAutoFit/>
          </a:bodyPr>
          <a:lstStyle/>
          <a:p>
            <a:r>
              <a:rPr lang="en-US" sz="2400" b="1" dirty="0" smtClean="0"/>
              <a:t>ohms</a:t>
            </a:r>
            <a:endParaRPr lang="en-US" sz="2400" b="1" dirty="0"/>
          </a:p>
        </p:txBody>
      </p:sp>
      <p:sp>
        <p:nvSpPr>
          <p:cNvPr id="12" name="TextBox 11"/>
          <p:cNvSpPr txBox="1"/>
          <p:nvPr/>
        </p:nvSpPr>
        <p:spPr>
          <a:xfrm>
            <a:off x="291905" y="3847390"/>
            <a:ext cx="2895600" cy="461665"/>
          </a:xfrm>
          <a:prstGeom prst="rect">
            <a:avLst/>
          </a:prstGeom>
          <a:noFill/>
        </p:spPr>
        <p:txBody>
          <a:bodyPr wrap="square" rtlCol="0">
            <a:spAutoFit/>
          </a:bodyPr>
          <a:lstStyle/>
          <a:p>
            <a:r>
              <a:rPr lang="en-US" sz="2400" b="1" dirty="0" smtClean="0"/>
              <a:t>What is the answer?</a:t>
            </a:r>
            <a:endParaRPr lang="en-US" sz="2400" b="1" dirty="0"/>
          </a:p>
        </p:txBody>
      </p:sp>
      <p:sp>
        <p:nvSpPr>
          <p:cNvPr id="13" name="TextBox 12"/>
          <p:cNvSpPr txBox="1"/>
          <p:nvPr/>
        </p:nvSpPr>
        <p:spPr>
          <a:xfrm>
            <a:off x="3120683" y="3866975"/>
            <a:ext cx="3820551" cy="461665"/>
          </a:xfrm>
          <a:prstGeom prst="rect">
            <a:avLst/>
          </a:prstGeom>
          <a:noFill/>
        </p:spPr>
        <p:txBody>
          <a:bodyPr wrap="square" rtlCol="0">
            <a:spAutoFit/>
          </a:bodyPr>
          <a:lstStyle/>
          <a:p>
            <a:r>
              <a:rPr lang="en-US" sz="2400" b="1" dirty="0" smtClean="0"/>
              <a:t>R = 4.0 V /  .5 A     </a:t>
            </a:r>
            <a:r>
              <a:rPr lang="en-US" sz="2400" b="1" dirty="0" smtClean="0">
                <a:solidFill>
                  <a:srgbClr val="FF0000"/>
                </a:solidFill>
                <a:effectLst>
                  <a:outerShdw blurRad="38100" dist="38100" dir="2700000" algn="tl">
                    <a:srgbClr val="000000">
                      <a:alpha val="43137"/>
                    </a:srgbClr>
                  </a:outerShdw>
                </a:effectLst>
              </a:rPr>
              <a:t>R = 8 </a:t>
            </a:r>
            <a:r>
              <a:rPr lang="el-GR" sz="2400" b="1" dirty="0" smtClean="0">
                <a:solidFill>
                  <a:srgbClr val="FF0000"/>
                </a:solidFill>
                <a:effectLst>
                  <a:outerShdw blurRad="38100" dist="38100" dir="2700000" algn="tl">
                    <a:srgbClr val="000000">
                      <a:alpha val="43137"/>
                    </a:srgbClr>
                  </a:outerShdw>
                </a:effectLst>
              </a:rPr>
              <a:t>Ώ</a:t>
            </a:r>
            <a:endParaRPr lang="en-US" sz="2400" b="1" dirty="0">
              <a:solidFill>
                <a:srgbClr val="FF0000"/>
              </a:solidFill>
              <a:effectLst>
                <a:outerShdw blurRad="38100" dist="38100" dir="2700000" algn="tl">
                  <a:srgbClr val="000000">
                    <a:alpha val="43137"/>
                  </a:srgbClr>
                </a:outerShdw>
              </a:effectLst>
            </a:endParaRPr>
          </a:p>
        </p:txBody>
      </p:sp>
      <p:sp>
        <p:nvSpPr>
          <p:cNvPr id="14" name="TextBox 13"/>
          <p:cNvSpPr txBox="1"/>
          <p:nvPr/>
        </p:nvSpPr>
        <p:spPr>
          <a:xfrm rot="10800000" flipV="1">
            <a:off x="304800" y="4572000"/>
            <a:ext cx="8686800"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en-US" sz="2400" b="1" dirty="0"/>
              <a:t>A</a:t>
            </a:r>
            <a:r>
              <a:rPr lang="en-US" sz="2400" b="1" dirty="0" smtClean="0"/>
              <a:t> waffle iron has a 12-A current.  If the resistance of the coils is 10 </a:t>
            </a:r>
            <a:r>
              <a:rPr lang="el-GR" sz="2400" b="1" dirty="0" smtClean="0"/>
              <a:t>Ὼ</a:t>
            </a:r>
            <a:r>
              <a:rPr lang="en-US" sz="2400" b="1" dirty="0" smtClean="0"/>
              <a:t>, what must the voltage be?</a:t>
            </a:r>
            <a:endParaRPr lang="en-US" sz="2400" b="1" dirty="0"/>
          </a:p>
        </p:txBody>
      </p:sp>
      <p:sp>
        <p:nvSpPr>
          <p:cNvPr id="15" name="TextBox 14"/>
          <p:cNvSpPr txBox="1"/>
          <p:nvPr/>
        </p:nvSpPr>
        <p:spPr>
          <a:xfrm>
            <a:off x="304800" y="5562600"/>
            <a:ext cx="4876800" cy="461665"/>
          </a:xfrm>
          <a:prstGeom prst="rect">
            <a:avLst/>
          </a:prstGeom>
          <a:noFill/>
        </p:spPr>
        <p:txBody>
          <a:bodyPr wrap="square" rtlCol="0">
            <a:spAutoFit/>
          </a:bodyPr>
          <a:lstStyle/>
          <a:p>
            <a:r>
              <a:rPr lang="en-US" sz="2400" b="1" dirty="0" smtClean="0"/>
              <a:t>V = A x </a:t>
            </a:r>
            <a:r>
              <a:rPr lang="el-GR" sz="2400" b="1" dirty="0" smtClean="0"/>
              <a:t>Ώ</a:t>
            </a:r>
            <a:r>
              <a:rPr lang="en-US" sz="2400" b="1" dirty="0" smtClean="0"/>
              <a:t>    V = 12A  x 10 </a:t>
            </a:r>
            <a:r>
              <a:rPr lang="el-GR" sz="2400" b="1" dirty="0" smtClean="0"/>
              <a:t>Ώ</a:t>
            </a:r>
            <a:r>
              <a:rPr lang="en-US" sz="2400" b="1" dirty="0" smtClean="0"/>
              <a:t>   </a:t>
            </a:r>
            <a:r>
              <a:rPr lang="en-US" sz="2400" b="1" dirty="0" smtClean="0">
                <a:solidFill>
                  <a:srgbClr val="FF0000"/>
                </a:solidFill>
                <a:effectLst>
                  <a:outerShdw blurRad="38100" dist="38100" dir="2700000" algn="tl">
                    <a:srgbClr val="000000">
                      <a:alpha val="43137"/>
                    </a:srgbClr>
                  </a:outerShdw>
                </a:effectLst>
              </a:rPr>
              <a:t>120V</a:t>
            </a:r>
            <a:endParaRPr lang="en-US"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150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80">
                                          <p:stCondLst>
                                            <p:cond delay="0"/>
                                          </p:stCondLst>
                                        </p:cTn>
                                        <p:tgtEl>
                                          <p:spTgt spid="5"/>
                                        </p:tgtEl>
                                      </p:cBhvr>
                                    </p:animEffect>
                                    <p:anim calcmode="lin" valueType="num">
                                      <p:cBhvr>
                                        <p:cTn id="3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4" dur="26">
                                          <p:stCondLst>
                                            <p:cond delay="650"/>
                                          </p:stCondLst>
                                        </p:cTn>
                                        <p:tgtEl>
                                          <p:spTgt spid="5"/>
                                        </p:tgtEl>
                                      </p:cBhvr>
                                      <p:to x="100000" y="60000"/>
                                    </p:animScale>
                                    <p:animScale>
                                      <p:cBhvr>
                                        <p:cTn id="45" dur="166" decel="50000">
                                          <p:stCondLst>
                                            <p:cond delay="676"/>
                                          </p:stCondLst>
                                        </p:cTn>
                                        <p:tgtEl>
                                          <p:spTgt spid="5"/>
                                        </p:tgtEl>
                                      </p:cBhvr>
                                      <p:to x="100000" y="100000"/>
                                    </p:animScale>
                                    <p:animScale>
                                      <p:cBhvr>
                                        <p:cTn id="46" dur="26">
                                          <p:stCondLst>
                                            <p:cond delay="1312"/>
                                          </p:stCondLst>
                                        </p:cTn>
                                        <p:tgtEl>
                                          <p:spTgt spid="5"/>
                                        </p:tgtEl>
                                      </p:cBhvr>
                                      <p:to x="100000" y="80000"/>
                                    </p:animScale>
                                    <p:animScale>
                                      <p:cBhvr>
                                        <p:cTn id="47" dur="166" decel="50000">
                                          <p:stCondLst>
                                            <p:cond delay="1338"/>
                                          </p:stCondLst>
                                        </p:cTn>
                                        <p:tgtEl>
                                          <p:spTgt spid="5"/>
                                        </p:tgtEl>
                                      </p:cBhvr>
                                      <p:to x="100000" y="100000"/>
                                    </p:animScale>
                                    <p:animScale>
                                      <p:cBhvr>
                                        <p:cTn id="48" dur="26">
                                          <p:stCondLst>
                                            <p:cond delay="1642"/>
                                          </p:stCondLst>
                                        </p:cTn>
                                        <p:tgtEl>
                                          <p:spTgt spid="5"/>
                                        </p:tgtEl>
                                      </p:cBhvr>
                                      <p:to x="100000" y="90000"/>
                                    </p:animScale>
                                    <p:animScale>
                                      <p:cBhvr>
                                        <p:cTn id="49" dur="166" decel="50000">
                                          <p:stCondLst>
                                            <p:cond delay="1668"/>
                                          </p:stCondLst>
                                        </p:cTn>
                                        <p:tgtEl>
                                          <p:spTgt spid="5"/>
                                        </p:tgtEl>
                                      </p:cBhvr>
                                      <p:to x="100000" y="100000"/>
                                    </p:animScale>
                                    <p:animScale>
                                      <p:cBhvr>
                                        <p:cTn id="50" dur="26">
                                          <p:stCondLst>
                                            <p:cond delay="1808"/>
                                          </p:stCondLst>
                                        </p:cTn>
                                        <p:tgtEl>
                                          <p:spTgt spid="5"/>
                                        </p:tgtEl>
                                      </p:cBhvr>
                                      <p:to x="100000" y="95000"/>
                                    </p:animScale>
                                    <p:animScale>
                                      <p:cBhvr>
                                        <p:cTn id="51" dur="166" decel="50000">
                                          <p:stCondLst>
                                            <p:cond delay="1834"/>
                                          </p:stCondLst>
                                        </p:cTn>
                                        <p:tgtEl>
                                          <p:spTgt spid="5"/>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down)">
                                      <p:cBhvr>
                                        <p:cTn id="63" dur="580">
                                          <p:stCondLst>
                                            <p:cond delay="0"/>
                                          </p:stCondLst>
                                        </p:cTn>
                                        <p:tgtEl>
                                          <p:spTgt spid="7"/>
                                        </p:tgtEl>
                                      </p:cBhvr>
                                    </p:animEffect>
                                    <p:anim calcmode="lin" valueType="num">
                                      <p:cBhvr>
                                        <p:cTn id="6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9" dur="26">
                                          <p:stCondLst>
                                            <p:cond delay="650"/>
                                          </p:stCondLst>
                                        </p:cTn>
                                        <p:tgtEl>
                                          <p:spTgt spid="7"/>
                                        </p:tgtEl>
                                      </p:cBhvr>
                                      <p:to x="100000" y="60000"/>
                                    </p:animScale>
                                    <p:animScale>
                                      <p:cBhvr>
                                        <p:cTn id="70" dur="166" decel="50000">
                                          <p:stCondLst>
                                            <p:cond delay="676"/>
                                          </p:stCondLst>
                                        </p:cTn>
                                        <p:tgtEl>
                                          <p:spTgt spid="7"/>
                                        </p:tgtEl>
                                      </p:cBhvr>
                                      <p:to x="100000" y="100000"/>
                                    </p:animScale>
                                    <p:animScale>
                                      <p:cBhvr>
                                        <p:cTn id="71" dur="26">
                                          <p:stCondLst>
                                            <p:cond delay="1312"/>
                                          </p:stCondLst>
                                        </p:cTn>
                                        <p:tgtEl>
                                          <p:spTgt spid="7"/>
                                        </p:tgtEl>
                                      </p:cBhvr>
                                      <p:to x="100000" y="80000"/>
                                    </p:animScale>
                                    <p:animScale>
                                      <p:cBhvr>
                                        <p:cTn id="72" dur="166" decel="50000">
                                          <p:stCondLst>
                                            <p:cond delay="1338"/>
                                          </p:stCondLst>
                                        </p:cTn>
                                        <p:tgtEl>
                                          <p:spTgt spid="7"/>
                                        </p:tgtEl>
                                      </p:cBhvr>
                                      <p:to x="100000" y="100000"/>
                                    </p:animScale>
                                    <p:animScale>
                                      <p:cBhvr>
                                        <p:cTn id="73" dur="26">
                                          <p:stCondLst>
                                            <p:cond delay="1642"/>
                                          </p:stCondLst>
                                        </p:cTn>
                                        <p:tgtEl>
                                          <p:spTgt spid="7"/>
                                        </p:tgtEl>
                                      </p:cBhvr>
                                      <p:to x="100000" y="90000"/>
                                    </p:animScale>
                                    <p:animScale>
                                      <p:cBhvr>
                                        <p:cTn id="74" dur="166" decel="50000">
                                          <p:stCondLst>
                                            <p:cond delay="1668"/>
                                          </p:stCondLst>
                                        </p:cTn>
                                        <p:tgtEl>
                                          <p:spTgt spid="7"/>
                                        </p:tgtEl>
                                      </p:cBhvr>
                                      <p:to x="100000" y="100000"/>
                                    </p:animScale>
                                    <p:animScale>
                                      <p:cBhvr>
                                        <p:cTn id="75" dur="26">
                                          <p:stCondLst>
                                            <p:cond delay="1808"/>
                                          </p:stCondLst>
                                        </p:cTn>
                                        <p:tgtEl>
                                          <p:spTgt spid="7"/>
                                        </p:tgtEl>
                                      </p:cBhvr>
                                      <p:to x="100000" y="95000"/>
                                    </p:animScale>
                                    <p:animScale>
                                      <p:cBhvr>
                                        <p:cTn id="76" dur="166" decel="50000">
                                          <p:stCondLst>
                                            <p:cond delay="1834"/>
                                          </p:stCondLst>
                                        </p:cTn>
                                        <p:tgtEl>
                                          <p:spTgt spid="7"/>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p:cTn id="81" dur="500" fill="hold"/>
                                        <p:tgtEl>
                                          <p:spTgt spid="9"/>
                                        </p:tgtEl>
                                        <p:attrNameLst>
                                          <p:attrName>ppt_w</p:attrName>
                                        </p:attrNameLst>
                                      </p:cBhvr>
                                      <p:tavLst>
                                        <p:tav tm="0">
                                          <p:val>
                                            <p:fltVal val="0"/>
                                          </p:val>
                                        </p:tav>
                                        <p:tav tm="100000">
                                          <p:val>
                                            <p:strVal val="#ppt_w"/>
                                          </p:val>
                                        </p:tav>
                                      </p:tavLst>
                                    </p:anim>
                                    <p:anim calcmode="lin" valueType="num">
                                      <p:cBhvr>
                                        <p:cTn id="82" dur="500" fill="hold"/>
                                        <p:tgtEl>
                                          <p:spTgt spid="9"/>
                                        </p:tgtEl>
                                        <p:attrNameLst>
                                          <p:attrName>ppt_h</p:attrName>
                                        </p:attrNameLst>
                                      </p:cBhvr>
                                      <p:tavLst>
                                        <p:tav tm="0">
                                          <p:val>
                                            <p:fltVal val="0"/>
                                          </p:val>
                                        </p:tav>
                                        <p:tav tm="100000">
                                          <p:val>
                                            <p:strVal val="#ppt_h"/>
                                          </p:val>
                                        </p:tav>
                                      </p:tavLst>
                                    </p:anim>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wipe(down)">
                                      <p:cBhvr>
                                        <p:cTn id="88" dur="580">
                                          <p:stCondLst>
                                            <p:cond delay="0"/>
                                          </p:stCondLst>
                                        </p:cTn>
                                        <p:tgtEl>
                                          <p:spTgt spid="10"/>
                                        </p:tgtEl>
                                      </p:cBhvr>
                                    </p:animEffect>
                                    <p:anim calcmode="lin" valueType="num">
                                      <p:cBhvr>
                                        <p:cTn id="8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4" dur="26">
                                          <p:stCondLst>
                                            <p:cond delay="650"/>
                                          </p:stCondLst>
                                        </p:cTn>
                                        <p:tgtEl>
                                          <p:spTgt spid="10"/>
                                        </p:tgtEl>
                                      </p:cBhvr>
                                      <p:to x="100000" y="60000"/>
                                    </p:animScale>
                                    <p:animScale>
                                      <p:cBhvr>
                                        <p:cTn id="95" dur="166" decel="50000">
                                          <p:stCondLst>
                                            <p:cond delay="676"/>
                                          </p:stCondLst>
                                        </p:cTn>
                                        <p:tgtEl>
                                          <p:spTgt spid="10"/>
                                        </p:tgtEl>
                                      </p:cBhvr>
                                      <p:to x="100000" y="100000"/>
                                    </p:animScale>
                                    <p:animScale>
                                      <p:cBhvr>
                                        <p:cTn id="96" dur="26">
                                          <p:stCondLst>
                                            <p:cond delay="1312"/>
                                          </p:stCondLst>
                                        </p:cTn>
                                        <p:tgtEl>
                                          <p:spTgt spid="10"/>
                                        </p:tgtEl>
                                      </p:cBhvr>
                                      <p:to x="100000" y="80000"/>
                                    </p:animScale>
                                    <p:animScale>
                                      <p:cBhvr>
                                        <p:cTn id="97" dur="166" decel="50000">
                                          <p:stCondLst>
                                            <p:cond delay="1338"/>
                                          </p:stCondLst>
                                        </p:cTn>
                                        <p:tgtEl>
                                          <p:spTgt spid="10"/>
                                        </p:tgtEl>
                                      </p:cBhvr>
                                      <p:to x="100000" y="100000"/>
                                    </p:animScale>
                                    <p:animScale>
                                      <p:cBhvr>
                                        <p:cTn id="98" dur="26">
                                          <p:stCondLst>
                                            <p:cond delay="1642"/>
                                          </p:stCondLst>
                                        </p:cTn>
                                        <p:tgtEl>
                                          <p:spTgt spid="10"/>
                                        </p:tgtEl>
                                      </p:cBhvr>
                                      <p:to x="100000" y="90000"/>
                                    </p:animScale>
                                    <p:animScale>
                                      <p:cBhvr>
                                        <p:cTn id="99" dur="166" decel="50000">
                                          <p:stCondLst>
                                            <p:cond delay="1668"/>
                                          </p:stCondLst>
                                        </p:cTn>
                                        <p:tgtEl>
                                          <p:spTgt spid="10"/>
                                        </p:tgtEl>
                                      </p:cBhvr>
                                      <p:to x="100000" y="100000"/>
                                    </p:animScale>
                                    <p:animScale>
                                      <p:cBhvr>
                                        <p:cTn id="100" dur="26">
                                          <p:stCondLst>
                                            <p:cond delay="1808"/>
                                          </p:stCondLst>
                                        </p:cTn>
                                        <p:tgtEl>
                                          <p:spTgt spid="10"/>
                                        </p:tgtEl>
                                      </p:cBhvr>
                                      <p:to x="100000" y="95000"/>
                                    </p:animScale>
                                    <p:animScale>
                                      <p:cBhvr>
                                        <p:cTn id="101" dur="166" decel="50000">
                                          <p:stCondLst>
                                            <p:cond delay="1834"/>
                                          </p:stCondLst>
                                        </p:cTn>
                                        <p:tgtEl>
                                          <p:spTgt spid="10"/>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53" presetClass="entr" presetSubtype="16" fill="hold" grpId="0" nodeType="clickEffect">
                                  <p:stCondLst>
                                    <p:cond delay="0"/>
                                  </p:stCondLst>
                                  <p:childTnLst>
                                    <p:set>
                                      <p:cBhvr>
                                        <p:cTn id="105" dur="1" fill="hold">
                                          <p:stCondLst>
                                            <p:cond delay="0"/>
                                          </p:stCondLst>
                                        </p:cTn>
                                        <p:tgtEl>
                                          <p:spTgt spid="11"/>
                                        </p:tgtEl>
                                        <p:attrNameLst>
                                          <p:attrName>style.visibility</p:attrName>
                                        </p:attrNameLst>
                                      </p:cBhvr>
                                      <p:to>
                                        <p:strVal val="visible"/>
                                      </p:to>
                                    </p:set>
                                    <p:anim calcmode="lin" valueType="num">
                                      <p:cBhvr>
                                        <p:cTn id="106" dur="500" fill="hold"/>
                                        <p:tgtEl>
                                          <p:spTgt spid="11"/>
                                        </p:tgtEl>
                                        <p:attrNameLst>
                                          <p:attrName>ppt_w</p:attrName>
                                        </p:attrNameLst>
                                      </p:cBhvr>
                                      <p:tavLst>
                                        <p:tav tm="0">
                                          <p:val>
                                            <p:fltVal val="0"/>
                                          </p:val>
                                        </p:tav>
                                        <p:tav tm="100000">
                                          <p:val>
                                            <p:strVal val="#ppt_w"/>
                                          </p:val>
                                        </p:tav>
                                      </p:tavLst>
                                    </p:anim>
                                    <p:anim calcmode="lin" valueType="num">
                                      <p:cBhvr>
                                        <p:cTn id="107" dur="500" fill="hold"/>
                                        <p:tgtEl>
                                          <p:spTgt spid="11"/>
                                        </p:tgtEl>
                                        <p:attrNameLst>
                                          <p:attrName>ppt_h</p:attrName>
                                        </p:attrNameLst>
                                      </p:cBhvr>
                                      <p:tavLst>
                                        <p:tav tm="0">
                                          <p:val>
                                            <p:fltVal val="0"/>
                                          </p:val>
                                        </p:tav>
                                        <p:tav tm="100000">
                                          <p:val>
                                            <p:strVal val="#ppt_h"/>
                                          </p:val>
                                        </p:tav>
                                      </p:tavLst>
                                    </p:anim>
                                    <p:animEffect transition="in" filter="fade">
                                      <p:cBhvr>
                                        <p:cTn id="108" dur="500"/>
                                        <p:tgtEl>
                                          <p:spTgt spid="11"/>
                                        </p:tgtEl>
                                      </p:cBhvr>
                                    </p:animEffect>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12"/>
                                        </p:tgtEl>
                                        <p:attrNameLst>
                                          <p:attrName>style.visibility</p:attrName>
                                        </p:attrNameLst>
                                      </p:cBhvr>
                                      <p:to>
                                        <p:strVal val="visible"/>
                                      </p:to>
                                    </p:set>
                                    <p:animEffect transition="in" filter="wipe(down)">
                                      <p:cBhvr>
                                        <p:cTn id="113" dur="580">
                                          <p:stCondLst>
                                            <p:cond delay="0"/>
                                          </p:stCondLst>
                                        </p:cTn>
                                        <p:tgtEl>
                                          <p:spTgt spid="12"/>
                                        </p:tgtEl>
                                      </p:cBhvr>
                                    </p:animEffect>
                                    <p:anim calcmode="lin" valueType="num">
                                      <p:cBhvr>
                                        <p:cTn id="1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9" dur="26">
                                          <p:stCondLst>
                                            <p:cond delay="650"/>
                                          </p:stCondLst>
                                        </p:cTn>
                                        <p:tgtEl>
                                          <p:spTgt spid="12"/>
                                        </p:tgtEl>
                                      </p:cBhvr>
                                      <p:to x="100000" y="60000"/>
                                    </p:animScale>
                                    <p:animScale>
                                      <p:cBhvr>
                                        <p:cTn id="120" dur="166" decel="50000">
                                          <p:stCondLst>
                                            <p:cond delay="676"/>
                                          </p:stCondLst>
                                        </p:cTn>
                                        <p:tgtEl>
                                          <p:spTgt spid="12"/>
                                        </p:tgtEl>
                                      </p:cBhvr>
                                      <p:to x="100000" y="100000"/>
                                    </p:animScale>
                                    <p:animScale>
                                      <p:cBhvr>
                                        <p:cTn id="121" dur="26">
                                          <p:stCondLst>
                                            <p:cond delay="1312"/>
                                          </p:stCondLst>
                                        </p:cTn>
                                        <p:tgtEl>
                                          <p:spTgt spid="12"/>
                                        </p:tgtEl>
                                      </p:cBhvr>
                                      <p:to x="100000" y="80000"/>
                                    </p:animScale>
                                    <p:animScale>
                                      <p:cBhvr>
                                        <p:cTn id="122" dur="166" decel="50000">
                                          <p:stCondLst>
                                            <p:cond delay="1338"/>
                                          </p:stCondLst>
                                        </p:cTn>
                                        <p:tgtEl>
                                          <p:spTgt spid="12"/>
                                        </p:tgtEl>
                                      </p:cBhvr>
                                      <p:to x="100000" y="100000"/>
                                    </p:animScale>
                                    <p:animScale>
                                      <p:cBhvr>
                                        <p:cTn id="123" dur="26">
                                          <p:stCondLst>
                                            <p:cond delay="1642"/>
                                          </p:stCondLst>
                                        </p:cTn>
                                        <p:tgtEl>
                                          <p:spTgt spid="12"/>
                                        </p:tgtEl>
                                      </p:cBhvr>
                                      <p:to x="100000" y="90000"/>
                                    </p:animScale>
                                    <p:animScale>
                                      <p:cBhvr>
                                        <p:cTn id="124" dur="166" decel="50000">
                                          <p:stCondLst>
                                            <p:cond delay="1668"/>
                                          </p:stCondLst>
                                        </p:cTn>
                                        <p:tgtEl>
                                          <p:spTgt spid="12"/>
                                        </p:tgtEl>
                                      </p:cBhvr>
                                      <p:to x="100000" y="100000"/>
                                    </p:animScale>
                                    <p:animScale>
                                      <p:cBhvr>
                                        <p:cTn id="125" dur="26">
                                          <p:stCondLst>
                                            <p:cond delay="1808"/>
                                          </p:stCondLst>
                                        </p:cTn>
                                        <p:tgtEl>
                                          <p:spTgt spid="12"/>
                                        </p:tgtEl>
                                      </p:cBhvr>
                                      <p:to x="100000" y="95000"/>
                                    </p:animScale>
                                    <p:animScale>
                                      <p:cBhvr>
                                        <p:cTn id="126" dur="166" decel="50000">
                                          <p:stCondLst>
                                            <p:cond delay="1834"/>
                                          </p:stCondLst>
                                        </p:cTn>
                                        <p:tgtEl>
                                          <p:spTgt spid="12"/>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53" presetClass="entr" presetSubtype="16" fill="hold" grpId="0" nodeType="clickEffect">
                                  <p:stCondLst>
                                    <p:cond delay="0"/>
                                  </p:stCondLst>
                                  <p:childTnLst>
                                    <p:set>
                                      <p:cBhvr>
                                        <p:cTn id="130" dur="1" fill="hold">
                                          <p:stCondLst>
                                            <p:cond delay="0"/>
                                          </p:stCondLst>
                                        </p:cTn>
                                        <p:tgtEl>
                                          <p:spTgt spid="13"/>
                                        </p:tgtEl>
                                        <p:attrNameLst>
                                          <p:attrName>style.visibility</p:attrName>
                                        </p:attrNameLst>
                                      </p:cBhvr>
                                      <p:to>
                                        <p:strVal val="visible"/>
                                      </p:to>
                                    </p:set>
                                    <p:anim calcmode="lin" valueType="num">
                                      <p:cBhvr>
                                        <p:cTn id="131" dur="500" fill="hold"/>
                                        <p:tgtEl>
                                          <p:spTgt spid="13"/>
                                        </p:tgtEl>
                                        <p:attrNameLst>
                                          <p:attrName>ppt_w</p:attrName>
                                        </p:attrNameLst>
                                      </p:cBhvr>
                                      <p:tavLst>
                                        <p:tav tm="0">
                                          <p:val>
                                            <p:fltVal val="0"/>
                                          </p:val>
                                        </p:tav>
                                        <p:tav tm="100000">
                                          <p:val>
                                            <p:strVal val="#ppt_w"/>
                                          </p:val>
                                        </p:tav>
                                      </p:tavLst>
                                    </p:anim>
                                    <p:anim calcmode="lin" valueType="num">
                                      <p:cBhvr>
                                        <p:cTn id="132" dur="500" fill="hold"/>
                                        <p:tgtEl>
                                          <p:spTgt spid="13"/>
                                        </p:tgtEl>
                                        <p:attrNameLst>
                                          <p:attrName>ppt_h</p:attrName>
                                        </p:attrNameLst>
                                      </p:cBhvr>
                                      <p:tavLst>
                                        <p:tav tm="0">
                                          <p:val>
                                            <p:fltVal val="0"/>
                                          </p:val>
                                        </p:tav>
                                        <p:tav tm="100000">
                                          <p:val>
                                            <p:strVal val="#ppt_h"/>
                                          </p:val>
                                        </p:tav>
                                      </p:tavLst>
                                    </p:anim>
                                    <p:animEffect transition="in" filter="fade">
                                      <p:cBhvr>
                                        <p:cTn id="133" dur="500"/>
                                        <p:tgtEl>
                                          <p:spTgt spid="13"/>
                                        </p:tgtEl>
                                      </p:cBhvr>
                                    </p:animEffect>
                                  </p:childTnLst>
                                </p:cTn>
                              </p:par>
                            </p:childTnLst>
                          </p:cTn>
                        </p:par>
                      </p:childTnLst>
                    </p:cTn>
                  </p:par>
                  <p:par>
                    <p:cTn id="134" fill="hold">
                      <p:stCondLst>
                        <p:cond delay="indefinite"/>
                      </p:stCondLst>
                      <p:childTnLst>
                        <p:par>
                          <p:cTn id="135" fill="hold">
                            <p:stCondLst>
                              <p:cond delay="0"/>
                            </p:stCondLst>
                            <p:childTnLst>
                              <p:par>
                                <p:cTn id="136" presetID="6" presetClass="entr" presetSubtype="16" fill="hold" grpId="0" nodeType="clickEffect">
                                  <p:stCondLst>
                                    <p:cond delay="0"/>
                                  </p:stCondLst>
                                  <p:childTnLst>
                                    <p:set>
                                      <p:cBhvr>
                                        <p:cTn id="137" dur="1" fill="hold">
                                          <p:stCondLst>
                                            <p:cond delay="0"/>
                                          </p:stCondLst>
                                        </p:cTn>
                                        <p:tgtEl>
                                          <p:spTgt spid="14"/>
                                        </p:tgtEl>
                                        <p:attrNameLst>
                                          <p:attrName>style.visibility</p:attrName>
                                        </p:attrNameLst>
                                      </p:cBhvr>
                                      <p:to>
                                        <p:strVal val="visible"/>
                                      </p:to>
                                    </p:set>
                                    <p:animEffect transition="in" filter="circle(in)">
                                      <p:cBhvr>
                                        <p:cTn id="138" dur="2000"/>
                                        <p:tgtEl>
                                          <p:spTgt spid="14"/>
                                        </p:tgtEl>
                                      </p:cBhvr>
                                    </p:animEffect>
                                  </p:childTnLst>
                                </p:cTn>
                              </p:par>
                            </p:childTnLst>
                          </p:cTn>
                        </p:par>
                      </p:childTnLst>
                    </p:cTn>
                  </p:par>
                  <p:par>
                    <p:cTn id="139" fill="hold">
                      <p:stCondLst>
                        <p:cond delay="indefinite"/>
                      </p:stCondLst>
                      <p:childTnLst>
                        <p:par>
                          <p:cTn id="140" fill="hold">
                            <p:stCondLst>
                              <p:cond delay="0"/>
                            </p:stCondLst>
                            <p:childTnLst>
                              <p:par>
                                <p:cTn id="141" presetID="53" presetClass="entr" presetSubtype="16" fill="hold" grpId="0" nodeType="clickEffect">
                                  <p:stCondLst>
                                    <p:cond delay="0"/>
                                  </p:stCondLst>
                                  <p:childTnLst>
                                    <p:set>
                                      <p:cBhvr>
                                        <p:cTn id="142" dur="1" fill="hold">
                                          <p:stCondLst>
                                            <p:cond delay="0"/>
                                          </p:stCondLst>
                                        </p:cTn>
                                        <p:tgtEl>
                                          <p:spTgt spid="15"/>
                                        </p:tgtEl>
                                        <p:attrNameLst>
                                          <p:attrName>style.visibility</p:attrName>
                                        </p:attrNameLst>
                                      </p:cBhvr>
                                      <p:to>
                                        <p:strVal val="visible"/>
                                      </p:to>
                                    </p:set>
                                    <p:anim calcmode="lin" valueType="num">
                                      <p:cBhvr>
                                        <p:cTn id="143" dur="500" fill="hold"/>
                                        <p:tgtEl>
                                          <p:spTgt spid="15"/>
                                        </p:tgtEl>
                                        <p:attrNameLst>
                                          <p:attrName>ppt_w</p:attrName>
                                        </p:attrNameLst>
                                      </p:cBhvr>
                                      <p:tavLst>
                                        <p:tav tm="0">
                                          <p:val>
                                            <p:fltVal val="0"/>
                                          </p:val>
                                        </p:tav>
                                        <p:tav tm="100000">
                                          <p:val>
                                            <p:strVal val="#ppt_w"/>
                                          </p:val>
                                        </p:tav>
                                      </p:tavLst>
                                    </p:anim>
                                    <p:anim calcmode="lin" valueType="num">
                                      <p:cBhvr>
                                        <p:cTn id="144" dur="500" fill="hold"/>
                                        <p:tgtEl>
                                          <p:spTgt spid="15"/>
                                        </p:tgtEl>
                                        <p:attrNameLst>
                                          <p:attrName>ppt_h</p:attrName>
                                        </p:attrNameLst>
                                      </p:cBhvr>
                                      <p:tavLst>
                                        <p:tav tm="0">
                                          <p:val>
                                            <p:fltVal val="0"/>
                                          </p:val>
                                        </p:tav>
                                        <p:tav tm="100000">
                                          <p:val>
                                            <p:strVal val="#ppt_h"/>
                                          </p:val>
                                        </p:tav>
                                      </p:tavLst>
                                    </p:anim>
                                    <p:animEffect transition="in" filter="fade">
                                      <p:cBhvr>
                                        <p:cTn id="1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9" grpId="0"/>
      <p:bldP spid="10" grpId="0"/>
      <p:bldP spid="11" grpId="0"/>
      <p:bldP spid="12" grpId="0"/>
      <p:bldP spid="13" grpId="0"/>
      <p:bldP spid="14"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94266"/>
            <a:ext cx="28956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2400" b="1" dirty="0" smtClean="0"/>
              <a:t>Features of a Circuit</a:t>
            </a:r>
            <a:endParaRPr lang="en-US" sz="2400" b="1" dirty="0"/>
          </a:p>
        </p:txBody>
      </p:sp>
      <p:sp>
        <p:nvSpPr>
          <p:cNvPr id="3" name="TextBox 2"/>
          <p:cNvSpPr txBox="1"/>
          <p:nvPr/>
        </p:nvSpPr>
        <p:spPr>
          <a:xfrm>
            <a:off x="304800" y="1524167"/>
            <a:ext cx="85344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buFont typeface="+mj-lt"/>
              <a:buAutoNum type="arabicPeriod"/>
            </a:pPr>
            <a:r>
              <a:rPr lang="en-US" sz="2400" b="1" dirty="0" smtClean="0"/>
              <a:t>Circuits have devices that are run by electrical energy.</a:t>
            </a:r>
            <a:endParaRPr lang="en-US" sz="2400" b="1" dirty="0"/>
          </a:p>
        </p:txBody>
      </p:sp>
      <p:sp>
        <p:nvSpPr>
          <p:cNvPr id="4" name="TextBox 3"/>
          <p:cNvSpPr txBox="1"/>
          <p:nvPr/>
        </p:nvSpPr>
        <p:spPr>
          <a:xfrm>
            <a:off x="685800" y="2009278"/>
            <a:ext cx="7924800" cy="830997"/>
          </a:xfrm>
          <a:prstGeom prst="rect">
            <a:avLst/>
          </a:prstGeom>
          <a:noFill/>
        </p:spPr>
        <p:txBody>
          <a:bodyPr wrap="square" rtlCol="0">
            <a:spAutoFit/>
          </a:bodyPr>
          <a:lstStyle/>
          <a:p>
            <a:r>
              <a:rPr lang="en-US" sz="2400" b="1" dirty="0" smtClean="0"/>
              <a:t>* </a:t>
            </a:r>
            <a:r>
              <a:rPr lang="en-US" sz="2200" b="1" dirty="0" smtClean="0"/>
              <a:t>These devices transform electrical energy into another form of energy.</a:t>
            </a:r>
            <a:endParaRPr lang="en-US" sz="2200" b="1" dirty="0"/>
          </a:p>
        </p:txBody>
      </p:sp>
      <p:pic>
        <p:nvPicPr>
          <p:cNvPr id="1027" name="Picture 3" descr="C:\Users\bboyer.BFCS\AppData\Local\Microsoft\Windows\Temporary Internet Files\Content.IE5\5N068EZU\1930967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424776"/>
            <a:ext cx="740283" cy="6649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bboyer.BFCS\AppData\Local\Microsoft\Windows\Temporary Internet Files\Content.IE5\5N068EZU\lightbulb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2426986"/>
            <a:ext cx="493451" cy="8210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2256" y="2541794"/>
            <a:ext cx="1853184" cy="430887"/>
          </a:xfrm>
          <a:prstGeom prst="rect">
            <a:avLst/>
          </a:prstGeom>
          <a:noFill/>
        </p:spPr>
        <p:txBody>
          <a:bodyPr wrap="square" rtlCol="0">
            <a:spAutoFit/>
          </a:bodyPr>
          <a:lstStyle/>
          <a:p>
            <a:r>
              <a:rPr lang="en-US" sz="2200" b="1" dirty="0" smtClean="0"/>
              <a:t>to mechanical</a:t>
            </a:r>
            <a:endParaRPr lang="en-US" sz="2200" b="1" dirty="0"/>
          </a:p>
        </p:txBody>
      </p:sp>
      <p:sp>
        <p:nvSpPr>
          <p:cNvPr id="6" name="TextBox 5"/>
          <p:cNvSpPr txBox="1"/>
          <p:nvPr/>
        </p:nvSpPr>
        <p:spPr>
          <a:xfrm>
            <a:off x="5295084" y="2414363"/>
            <a:ext cx="2553516" cy="769441"/>
          </a:xfrm>
          <a:prstGeom prst="rect">
            <a:avLst/>
          </a:prstGeom>
          <a:noFill/>
        </p:spPr>
        <p:txBody>
          <a:bodyPr wrap="square" rtlCol="0">
            <a:spAutoFit/>
          </a:bodyPr>
          <a:lstStyle/>
          <a:p>
            <a:r>
              <a:rPr lang="en-US" sz="2200" b="1" dirty="0" smtClean="0"/>
              <a:t>electromagnetic and thermal energy</a:t>
            </a:r>
            <a:endParaRPr lang="en-US" sz="2200" b="1" dirty="0"/>
          </a:p>
        </p:txBody>
      </p:sp>
      <p:sp>
        <p:nvSpPr>
          <p:cNvPr id="7" name="TextBox 6"/>
          <p:cNvSpPr txBox="1"/>
          <p:nvPr/>
        </p:nvSpPr>
        <p:spPr>
          <a:xfrm>
            <a:off x="336001" y="3273762"/>
            <a:ext cx="6210946"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b="1" dirty="0" smtClean="0"/>
              <a:t>2.  Circuits have a source of electrical energy.</a:t>
            </a:r>
            <a:endParaRPr lang="en-US" sz="2400" b="1" dirty="0"/>
          </a:p>
        </p:txBody>
      </p:sp>
      <p:sp>
        <p:nvSpPr>
          <p:cNvPr id="8" name="TextBox 7"/>
          <p:cNvSpPr txBox="1"/>
          <p:nvPr/>
        </p:nvSpPr>
        <p:spPr>
          <a:xfrm>
            <a:off x="826007" y="3735427"/>
            <a:ext cx="7924800" cy="769441"/>
          </a:xfrm>
          <a:prstGeom prst="rect">
            <a:avLst/>
          </a:prstGeom>
          <a:noFill/>
        </p:spPr>
        <p:txBody>
          <a:bodyPr wrap="square" rtlCol="0">
            <a:spAutoFit/>
          </a:bodyPr>
          <a:lstStyle/>
          <a:p>
            <a:r>
              <a:rPr lang="en-US" sz="2200" b="1" dirty="0" smtClean="0"/>
              <a:t>*  These sources make charges move around a circuit, allowing the device to work.</a:t>
            </a:r>
            <a:endParaRPr lang="en-US" sz="2200" b="1" dirty="0"/>
          </a:p>
        </p:txBody>
      </p:sp>
      <p:pic>
        <p:nvPicPr>
          <p:cNvPr id="1030" name="Picture 6" descr="C:\Users\bboyer.BFCS\AppData\Local\Microsoft\Windows\Temporary Internet Files\Content.IE5\5TF6QX5L\Used-Honda-Generators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6437" y="4079960"/>
            <a:ext cx="917417" cy="81650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bboyer.BFCS\AppData\Local\Microsoft\Windows\Temporary Internet Files\Content.IE5\EFP1Z39I\Dry-Charge-Car-Battery-N70-12V70AH[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46717" y="4127966"/>
            <a:ext cx="911252" cy="816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bboyer.BFCS\AppData\Local\Microsoft\Windows\Temporary Internet Files\Content.IE5\Y3NAG44D\coal_fired_power_plant[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0" y="4127966"/>
            <a:ext cx="1538768" cy="82972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04800" y="4850137"/>
            <a:ext cx="76200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b="1" dirty="0" smtClean="0"/>
              <a:t>3.  Electric circuits are connected by conducting wires</a:t>
            </a:r>
            <a:r>
              <a:rPr lang="en-US" sz="2200" b="1" dirty="0" smtClean="0"/>
              <a:t>.</a:t>
            </a:r>
            <a:endParaRPr lang="en-US" sz="2200" b="1" dirty="0"/>
          </a:p>
        </p:txBody>
      </p:sp>
      <p:sp>
        <p:nvSpPr>
          <p:cNvPr id="10" name="TextBox 9"/>
          <p:cNvSpPr txBox="1"/>
          <p:nvPr/>
        </p:nvSpPr>
        <p:spPr>
          <a:xfrm>
            <a:off x="242442" y="5331175"/>
            <a:ext cx="8596758" cy="1446550"/>
          </a:xfrm>
          <a:prstGeom prst="rect">
            <a:avLst/>
          </a:prstGeom>
          <a:noFill/>
        </p:spPr>
        <p:txBody>
          <a:bodyPr wrap="square" rtlCol="0">
            <a:spAutoFit/>
          </a:bodyPr>
          <a:lstStyle/>
          <a:p>
            <a:r>
              <a:rPr lang="en-US" sz="2200" b="1" dirty="0" smtClean="0"/>
              <a:t>*The conducting wires complete the path of the current.  They allow charges to flow from the energy source to the device that runs on electric current and back to the energy source.  A switch is usually included to turn a device on or off by closing or opening the circuit.</a:t>
            </a:r>
            <a:endParaRPr lang="en-US" sz="2200" b="1" dirty="0"/>
          </a:p>
        </p:txBody>
      </p:sp>
    </p:spTree>
    <p:extLst>
      <p:ext uri="{BB962C8B-B14F-4D97-AF65-F5344CB8AC3E}">
        <p14:creationId xmlns:p14="http://schemas.microsoft.com/office/powerpoint/2010/main" val="31699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animEffect transition="in" filter="wipe(down)">
                                      <p:cBhvr>
                                        <p:cTn id="29" dur="580">
                                          <p:stCondLst>
                                            <p:cond delay="0"/>
                                          </p:stCondLst>
                                        </p:cTn>
                                        <p:tgtEl>
                                          <p:spTgt spid="1027"/>
                                        </p:tgtEl>
                                      </p:cBhvr>
                                    </p:animEffect>
                                    <p:anim calcmode="lin" valueType="num">
                                      <p:cBhvr>
                                        <p:cTn id="30"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35" dur="26">
                                          <p:stCondLst>
                                            <p:cond delay="650"/>
                                          </p:stCondLst>
                                        </p:cTn>
                                        <p:tgtEl>
                                          <p:spTgt spid="1027"/>
                                        </p:tgtEl>
                                      </p:cBhvr>
                                      <p:to x="100000" y="60000"/>
                                    </p:animScale>
                                    <p:animScale>
                                      <p:cBhvr>
                                        <p:cTn id="36" dur="166" decel="50000">
                                          <p:stCondLst>
                                            <p:cond delay="676"/>
                                          </p:stCondLst>
                                        </p:cTn>
                                        <p:tgtEl>
                                          <p:spTgt spid="1027"/>
                                        </p:tgtEl>
                                      </p:cBhvr>
                                      <p:to x="100000" y="100000"/>
                                    </p:animScale>
                                    <p:animScale>
                                      <p:cBhvr>
                                        <p:cTn id="37" dur="26">
                                          <p:stCondLst>
                                            <p:cond delay="1312"/>
                                          </p:stCondLst>
                                        </p:cTn>
                                        <p:tgtEl>
                                          <p:spTgt spid="1027"/>
                                        </p:tgtEl>
                                      </p:cBhvr>
                                      <p:to x="100000" y="80000"/>
                                    </p:animScale>
                                    <p:animScale>
                                      <p:cBhvr>
                                        <p:cTn id="38" dur="166" decel="50000">
                                          <p:stCondLst>
                                            <p:cond delay="1338"/>
                                          </p:stCondLst>
                                        </p:cTn>
                                        <p:tgtEl>
                                          <p:spTgt spid="1027"/>
                                        </p:tgtEl>
                                      </p:cBhvr>
                                      <p:to x="100000" y="100000"/>
                                    </p:animScale>
                                    <p:animScale>
                                      <p:cBhvr>
                                        <p:cTn id="39" dur="26">
                                          <p:stCondLst>
                                            <p:cond delay="1642"/>
                                          </p:stCondLst>
                                        </p:cTn>
                                        <p:tgtEl>
                                          <p:spTgt spid="1027"/>
                                        </p:tgtEl>
                                      </p:cBhvr>
                                      <p:to x="100000" y="90000"/>
                                    </p:animScale>
                                    <p:animScale>
                                      <p:cBhvr>
                                        <p:cTn id="40" dur="166" decel="50000">
                                          <p:stCondLst>
                                            <p:cond delay="1668"/>
                                          </p:stCondLst>
                                        </p:cTn>
                                        <p:tgtEl>
                                          <p:spTgt spid="1027"/>
                                        </p:tgtEl>
                                      </p:cBhvr>
                                      <p:to x="100000" y="100000"/>
                                    </p:animScale>
                                    <p:animScale>
                                      <p:cBhvr>
                                        <p:cTn id="41" dur="26">
                                          <p:stCondLst>
                                            <p:cond delay="1808"/>
                                          </p:stCondLst>
                                        </p:cTn>
                                        <p:tgtEl>
                                          <p:spTgt spid="1027"/>
                                        </p:tgtEl>
                                      </p:cBhvr>
                                      <p:to x="100000" y="95000"/>
                                    </p:animScale>
                                    <p:animScale>
                                      <p:cBhvr>
                                        <p:cTn id="42" dur="166" decel="50000">
                                          <p:stCondLst>
                                            <p:cond delay="1834"/>
                                          </p:stCondLst>
                                        </p:cTn>
                                        <p:tgtEl>
                                          <p:spTgt spid="1027"/>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1000" fill="hold"/>
                                        <p:tgtEl>
                                          <p:spTgt spid="5"/>
                                        </p:tgtEl>
                                        <p:attrNameLst>
                                          <p:attrName>ppt_w</p:attrName>
                                        </p:attrNameLst>
                                      </p:cBhvr>
                                      <p:tavLst>
                                        <p:tav tm="0">
                                          <p:val>
                                            <p:strVal val="#ppt_w*0.70"/>
                                          </p:val>
                                        </p:tav>
                                        <p:tav tm="100000">
                                          <p:val>
                                            <p:strVal val="#ppt_w"/>
                                          </p:val>
                                        </p:tav>
                                      </p:tavLst>
                                    </p:anim>
                                    <p:anim calcmode="lin" valueType="num">
                                      <p:cBhvr>
                                        <p:cTn id="48" dur="1000" fill="hold"/>
                                        <p:tgtEl>
                                          <p:spTgt spid="5"/>
                                        </p:tgtEl>
                                        <p:attrNameLst>
                                          <p:attrName>ppt_h</p:attrName>
                                        </p:attrNameLst>
                                      </p:cBhvr>
                                      <p:tavLst>
                                        <p:tav tm="0">
                                          <p:val>
                                            <p:strVal val="#ppt_h"/>
                                          </p:val>
                                        </p:tav>
                                        <p:tav tm="100000">
                                          <p:val>
                                            <p:strVal val="#ppt_h"/>
                                          </p:val>
                                        </p:tav>
                                      </p:tavLst>
                                    </p:anim>
                                    <p:animEffect transition="in" filter="fade">
                                      <p:cBhvr>
                                        <p:cTn id="49" dur="10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1029"/>
                                        </p:tgtEl>
                                        <p:attrNameLst>
                                          <p:attrName>style.visibility</p:attrName>
                                        </p:attrNameLst>
                                      </p:cBhvr>
                                      <p:to>
                                        <p:strVal val="visible"/>
                                      </p:to>
                                    </p:set>
                                    <p:animEffect transition="in" filter="wipe(down)">
                                      <p:cBhvr>
                                        <p:cTn id="54" dur="580">
                                          <p:stCondLst>
                                            <p:cond delay="0"/>
                                          </p:stCondLst>
                                        </p:cTn>
                                        <p:tgtEl>
                                          <p:spTgt spid="1029"/>
                                        </p:tgtEl>
                                      </p:cBhvr>
                                    </p:animEffect>
                                    <p:anim calcmode="lin" valueType="num">
                                      <p:cBhvr>
                                        <p:cTn id="55" dur="1822" tmFilter="0,0; 0.14,0.36; 0.43,0.73; 0.71,0.91; 1.0,1.0">
                                          <p:stCondLst>
                                            <p:cond delay="0"/>
                                          </p:stCondLst>
                                        </p:cTn>
                                        <p:tgtEl>
                                          <p:spTgt spid="1029"/>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029"/>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029"/>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029"/>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029"/>
                                        </p:tgtEl>
                                        <p:attrNameLst>
                                          <p:attrName>ppt_y</p:attrName>
                                        </p:attrNameLst>
                                      </p:cBhvr>
                                      <p:tavLst>
                                        <p:tav tm="0" fmla="#ppt_y-sin(pi*$)/81">
                                          <p:val>
                                            <p:fltVal val="0"/>
                                          </p:val>
                                        </p:tav>
                                        <p:tav tm="100000">
                                          <p:val>
                                            <p:fltVal val="1"/>
                                          </p:val>
                                        </p:tav>
                                      </p:tavLst>
                                    </p:anim>
                                    <p:animScale>
                                      <p:cBhvr>
                                        <p:cTn id="60" dur="26">
                                          <p:stCondLst>
                                            <p:cond delay="650"/>
                                          </p:stCondLst>
                                        </p:cTn>
                                        <p:tgtEl>
                                          <p:spTgt spid="1029"/>
                                        </p:tgtEl>
                                      </p:cBhvr>
                                      <p:to x="100000" y="60000"/>
                                    </p:animScale>
                                    <p:animScale>
                                      <p:cBhvr>
                                        <p:cTn id="61" dur="166" decel="50000">
                                          <p:stCondLst>
                                            <p:cond delay="676"/>
                                          </p:stCondLst>
                                        </p:cTn>
                                        <p:tgtEl>
                                          <p:spTgt spid="1029"/>
                                        </p:tgtEl>
                                      </p:cBhvr>
                                      <p:to x="100000" y="100000"/>
                                    </p:animScale>
                                    <p:animScale>
                                      <p:cBhvr>
                                        <p:cTn id="62" dur="26">
                                          <p:stCondLst>
                                            <p:cond delay="1312"/>
                                          </p:stCondLst>
                                        </p:cTn>
                                        <p:tgtEl>
                                          <p:spTgt spid="1029"/>
                                        </p:tgtEl>
                                      </p:cBhvr>
                                      <p:to x="100000" y="80000"/>
                                    </p:animScale>
                                    <p:animScale>
                                      <p:cBhvr>
                                        <p:cTn id="63" dur="166" decel="50000">
                                          <p:stCondLst>
                                            <p:cond delay="1338"/>
                                          </p:stCondLst>
                                        </p:cTn>
                                        <p:tgtEl>
                                          <p:spTgt spid="1029"/>
                                        </p:tgtEl>
                                      </p:cBhvr>
                                      <p:to x="100000" y="100000"/>
                                    </p:animScale>
                                    <p:animScale>
                                      <p:cBhvr>
                                        <p:cTn id="64" dur="26">
                                          <p:stCondLst>
                                            <p:cond delay="1642"/>
                                          </p:stCondLst>
                                        </p:cTn>
                                        <p:tgtEl>
                                          <p:spTgt spid="1029"/>
                                        </p:tgtEl>
                                      </p:cBhvr>
                                      <p:to x="100000" y="90000"/>
                                    </p:animScale>
                                    <p:animScale>
                                      <p:cBhvr>
                                        <p:cTn id="65" dur="166" decel="50000">
                                          <p:stCondLst>
                                            <p:cond delay="1668"/>
                                          </p:stCondLst>
                                        </p:cTn>
                                        <p:tgtEl>
                                          <p:spTgt spid="1029"/>
                                        </p:tgtEl>
                                      </p:cBhvr>
                                      <p:to x="100000" y="100000"/>
                                    </p:animScale>
                                    <p:animScale>
                                      <p:cBhvr>
                                        <p:cTn id="66" dur="26">
                                          <p:stCondLst>
                                            <p:cond delay="1808"/>
                                          </p:stCondLst>
                                        </p:cTn>
                                        <p:tgtEl>
                                          <p:spTgt spid="1029"/>
                                        </p:tgtEl>
                                      </p:cBhvr>
                                      <p:to x="100000" y="95000"/>
                                    </p:animScale>
                                    <p:animScale>
                                      <p:cBhvr>
                                        <p:cTn id="67" dur="166" decel="50000">
                                          <p:stCondLst>
                                            <p:cond delay="1834"/>
                                          </p:stCondLst>
                                        </p:cTn>
                                        <p:tgtEl>
                                          <p:spTgt spid="1029"/>
                                        </p:tgtEl>
                                      </p:cBhvr>
                                      <p:to x="100000" y="100000"/>
                                    </p:animScale>
                                  </p:childTnLst>
                                </p:cTn>
                              </p:par>
                            </p:childTnLst>
                          </p:cTn>
                        </p:par>
                      </p:childTnLst>
                    </p:cTn>
                  </p:par>
                  <p:par>
                    <p:cTn id="68" fill="hold">
                      <p:stCondLst>
                        <p:cond delay="indefinite"/>
                      </p:stCondLst>
                      <p:childTnLst>
                        <p:par>
                          <p:cTn id="69" fill="hold">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6"/>
                                        </p:tgtEl>
                                        <p:attrNameLst>
                                          <p:attrName>ppt_y</p:attrName>
                                        </p:attrNameLst>
                                      </p:cBhvr>
                                      <p:tavLst>
                                        <p:tav tm="0">
                                          <p:val>
                                            <p:strVal val="#ppt_y"/>
                                          </p:val>
                                        </p:tav>
                                        <p:tav tm="100000">
                                          <p:val>
                                            <p:strVal val="#ppt_y"/>
                                          </p:val>
                                        </p:tav>
                                      </p:tavLst>
                                    </p:anim>
                                    <p:anim calcmode="lin" valueType="num">
                                      <p:cBhvr>
                                        <p:cTn id="7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6"/>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7"/>
                                        </p:tgtEl>
                                        <p:attrNameLst>
                                          <p:attrName>style.visibility</p:attrName>
                                        </p:attrNameLst>
                                      </p:cBhvr>
                                      <p:to>
                                        <p:strVal val="visible"/>
                                      </p:to>
                                    </p:set>
                                    <p:anim calcmode="lin" valueType="num">
                                      <p:cBhvr additive="base">
                                        <p:cTn id="81" dur="500" fill="hold"/>
                                        <p:tgtEl>
                                          <p:spTgt spid="7"/>
                                        </p:tgtEl>
                                        <p:attrNameLst>
                                          <p:attrName>ppt_x</p:attrName>
                                        </p:attrNameLst>
                                      </p:cBhvr>
                                      <p:tavLst>
                                        <p:tav tm="0">
                                          <p:val>
                                            <p:strVal val="#ppt_x"/>
                                          </p:val>
                                        </p:tav>
                                        <p:tav tm="100000">
                                          <p:val>
                                            <p:strVal val="#ppt_x"/>
                                          </p:val>
                                        </p:tav>
                                      </p:tavLst>
                                    </p:anim>
                                    <p:anim calcmode="lin" valueType="num">
                                      <p:cBhvr additive="base">
                                        <p:cTn id="8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p:cTn id="87" dur="500" fill="hold"/>
                                        <p:tgtEl>
                                          <p:spTgt spid="8"/>
                                        </p:tgtEl>
                                        <p:attrNameLst>
                                          <p:attrName>ppt_w</p:attrName>
                                        </p:attrNameLst>
                                      </p:cBhvr>
                                      <p:tavLst>
                                        <p:tav tm="0">
                                          <p:val>
                                            <p:fltVal val="0"/>
                                          </p:val>
                                        </p:tav>
                                        <p:tav tm="100000">
                                          <p:val>
                                            <p:strVal val="#ppt_w"/>
                                          </p:val>
                                        </p:tav>
                                      </p:tavLst>
                                    </p:anim>
                                    <p:anim calcmode="lin" valueType="num">
                                      <p:cBhvr>
                                        <p:cTn id="88" dur="500" fill="hold"/>
                                        <p:tgtEl>
                                          <p:spTgt spid="8"/>
                                        </p:tgtEl>
                                        <p:attrNameLst>
                                          <p:attrName>ppt_h</p:attrName>
                                        </p:attrNameLst>
                                      </p:cBhvr>
                                      <p:tavLst>
                                        <p:tav tm="0">
                                          <p:val>
                                            <p:fltVal val="0"/>
                                          </p:val>
                                        </p:tav>
                                        <p:tav tm="100000">
                                          <p:val>
                                            <p:strVal val="#ppt_h"/>
                                          </p:val>
                                        </p:tav>
                                      </p:tavLst>
                                    </p:anim>
                                    <p:animEffect transition="in" filter="fade">
                                      <p:cBhvr>
                                        <p:cTn id="89" dur="500"/>
                                        <p:tgtEl>
                                          <p:spTgt spid="8"/>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ntr" presetSubtype="0" fill="hold" nodeType="clickEffect">
                                  <p:stCondLst>
                                    <p:cond delay="0"/>
                                  </p:stCondLst>
                                  <p:childTnLst>
                                    <p:set>
                                      <p:cBhvr>
                                        <p:cTn id="93" dur="1" fill="hold">
                                          <p:stCondLst>
                                            <p:cond delay="0"/>
                                          </p:stCondLst>
                                        </p:cTn>
                                        <p:tgtEl>
                                          <p:spTgt spid="1030"/>
                                        </p:tgtEl>
                                        <p:attrNameLst>
                                          <p:attrName>style.visibility</p:attrName>
                                        </p:attrNameLst>
                                      </p:cBhvr>
                                      <p:to>
                                        <p:strVal val="visible"/>
                                      </p:to>
                                    </p:set>
                                    <p:animEffect transition="in" filter="wipe(down)">
                                      <p:cBhvr>
                                        <p:cTn id="94" dur="580">
                                          <p:stCondLst>
                                            <p:cond delay="0"/>
                                          </p:stCondLst>
                                        </p:cTn>
                                        <p:tgtEl>
                                          <p:spTgt spid="1030"/>
                                        </p:tgtEl>
                                      </p:cBhvr>
                                    </p:animEffect>
                                    <p:anim calcmode="lin" valueType="num">
                                      <p:cBhvr>
                                        <p:cTn id="95"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100" dur="26">
                                          <p:stCondLst>
                                            <p:cond delay="650"/>
                                          </p:stCondLst>
                                        </p:cTn>
                                        <p:tgtEl>
                                          <p:spTgt spid="1030"/>
                                        </p:tgtEl>
                                      </p:cBhvr>
                                      <p:to x="100000" y="60000"/>
                                    </p:animScale>
                                    <p:animScale>
                                      <p:cBhvr>
                                        <p:cTn id="101" dur="166" decel="50000">
                                          <p:stCondLst>
                                            <p:cond delay="676"/>
                                          </p:stCondLst>
                                        </p:cTn>
                                        <p:tgtEl>
                                          <p:spTgt spid="1030"/>
                                        </p:tgtEl>
                                      </p:cBhvr>
                                      <p:to x="100000" y="100000"/>
                                    </p:animScale>
                                    <p:animScale>
                                      <p:cBhvr>
                                        <p:cTn id="102" dur="26">
                                          <p:stCondLst>
                                            <p:cond delay="1312"/>
                                          </p:stCondLst>
                                        </p:cTn>
                                        <p:tgtEl>
                                          <p:spTgt spid="1030"/>
                                        </p:tgtEl>
                                      </p:cBhvr>
                                      <p:to x="100000" y="80000"/>
                                    </p:animScale>
                                    <p:animScale>
                                      <p:cBhvr>
                                        <p:cTn id="103" dur="166" decel="50000">
                                          <p:stCondLst>
                                            <p:cond delay="1338"/>
                                          </p:stCondLst>
                                        </p:cTn>
                                        <p:tgtEl>
                                          <p:spTgt spid="1030"/>
                                        </p:tgtEl>
                                      </p:cBhvr>
                                      <p:to x="100000" y="100000"/>
                                    </p:animScale>
                                    <p:animScale>
                                      <p:cBhvr>
                                        <p:cTn id="104" dur="26">
                                          <p:stCondLst>
                                            <p:cond delay="1642"/>
                                          </p:stCondLst>
                                        </p:cTn>
                                        <p:tgtEl>
                                          <p:spTgt spid="1030"/>
                                        </p:tgtEl>
                                      </p:cBhvr>
                                      <p:to x="100000" y="90000"/>
                                    </p:animScale>
                                    <p:animScale>
                                      <p:cBhvr>
                                        <p:cTn id="105" dur="166" decel="50000">
                                          <p:stCondLst>
                                            <p:cond delay="1668"/>
                                          </p:stCondLst>
                                        </p:cTn>
                                        <p:tgtEl>
                                          <p:spTgt spid="1030"/>
                                        </p:tgtEl>
                                      </p:cBhvr>
                                      <p:to x="100000" y="100000"/>
                                    </p:animScale>
                                    <p:animScale>
                                      <p:cBhvr>
                                        <p:cTn id="106" dur="26">
                                          <p:stCondLst>
                                            <p:cond delay="1808"/>
                                          </p:stCondLst>
                                        </p:cTn>
                                        <p:tgtEl>
                                          <p:spTgt spid="1030"/>
                                        </p:tgtEl>
                                      </p:cBhvr>
                                      <p:to x="100000" y="95000"/>
                                    </p:animScale>
                                    <p:animScale>
                                      <p:cBhvr>
                                        <p:cTn id="107" dur="166" decel="50000">
                                          <p:stCondLst>
                                            <p:cond delay="1834"/>
                                          </p:stCondLst>
                                        </p:cTn>
                                        <p:tgtEl>
                                          <p:spTgt spid="1030"/>
                                        </p:tgtEl>
                                      </p:cBhvr>
                                      <p:to x="100000" y="100000"/>
                                    </p:animScale>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nodeType="clickEffect">
                                  <p:stCondLst>
                                    <p:cond delay="0"/>
                                  </p:stCondLst>
                                  <p:childTnLst>
                                    <p:set>
                                      <p:cBhvr>
                                        <p:cTn id="111" dur="1" fill="hold">
                                          <p:stCondLst>
                                            <p:cond delay="0"/>
                                          </p:stCondLst>
                                        </p:cTn>
                                        <p:tgtEl>
                                          <p:spTgt spid="1031"/>
                                        </p:tgtEl>
                                        <p:attrNameLst>
                                          <p:attrName>style.visibility</p:attrName>
                                        </p:attrNameLst>
                                      </p:cBhvr>
                                      <p:to>
                                        <p:strVal val="visible"/>
                                      </p:to>
                                    </p:set>
                                    <p:animEffect transition="in" filter="wipe(down)">
                                      <p:cBhvr>
                                        <p:cTn id="112" dur="580">
                                          <p:stCondLst>
                                            <p:cond delay="0"/>
                                          </p:stCondLst>
                                        </p:cTn>
                                        <p:tgtEl>
                                          <p:spTgt spid="1031"/>
                                        </p:tgtEl>
                                      </p:cBhvr>
                                    </p:animEffect>
                                    <p:anim calcmode="lin" valueType="num">
                                      <p:cBhvr>
                                        <p:cTn id="113" dur="1822" tmFilter="0,0; 0.14,0.36; 0.43,0.73; 0.71,0.91; 1.0,1.0">
                                          <p:stCondLst>
                                            <p:cond delay="0"/>
                                          </p:stCondLst>
                                        </p:cTn>
                                        <p:tgtEl>
                                          <p:spTgt spid="1031"/>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1031"/>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1031"/>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1031"/>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1031"/>
                                        </p:tgtEl>
                                        <p:attrNameLst>
                                          <p:attrName>ppt_y</p:attrName>
                                        </p:attrNameLst>
                                      </p:cBhvr>
                                      <p:tavLst>
                                        <p:tav tm="0" fmla="#ppt_y-sin(pi*$)/81">
                                          <p:val>
                                            <p:fltVal val="0"/>
                                          </p:val>
                                        </p:tav>
                                        <p:tav tm="100000">
                                          <p:val>
                                            <p:fltVal val="1"/>
                                          </p:val>
                                        </p:tav>
                                      </p:tavLst>
                                    </p:anim>
                                    <p:animScale>
                                      <p:cBhvr>
                                        <p:cTn id="118" dur="26">
                                          <p:stCondLst>
                                            <p:cond delay="650"/>
                                          </p:stCondLst>
                                        </p:cTn>
                                        <p:tgtEl>
                                          <p:spTgt spid="1031"/>
                                        </p:tgtEl>
                                      </p:cBhvr>
                                      <p:to x="100000" y="60000"/>
                                    </p:animScale>
                                    <p:animScale>
                                      <p:cBhvr>
                                        <p:cTn id="119" dur="166" decel="50000">
                                          <p:stCondLst>
                                            <p:cond delay="676"/>
                                          </p:stCondLst>
                                        </p:cTn>
                                        <p:tgtEl>
                                          <p:spTgt spid="1031"/>
                                        </p:tgtEl>
                                      </p:cBhvr>
                                      <p:to x="100000" y="100000"/>
                                    </p:animScale>
                                    <p:animScale>
                                      <p:cBhvr>
                                        <p:cTn id="120" dur="26">
                                          <p:stCondLst>
                                            <p:cond delay="1312"/>
                                          </p:stCondLst>
                                        </p:cTn>
                                        <p:tgtEl>
                                          <p:spTgt spid="1031"/>
                                        </p:tgtEl>
                                      </p:cBhvr>
                                      <p:to x="100000" y="80000"/>
                                    </p:animScale>
                                    <p:animScale>
                                      <p:cBhvr>
                                        <p:cTn id="121" dur="166" decel="50000">
                                          <p:stCondLst>
                                            <p:cond delay="1338"/>
                                          </p:stCondLst>
                                        </p:cTn>
                                        <p:tgtEl>
                                          <p:spTgt spid="1031"/>
                                        </p:tgtEl>
                                      </p:cBhvr>
                                      <p:to x="100000" y="100000"/>
                                    </p:animScale>
                                    <p:animScale>
                                      <p:cBhvr>
                                        <p:cTn id="122" dur="26">
                                          <p:stCondLst>
                                            <p:cond delay="1642"/>
                                          </p:stCondLst>
                                        </p:cTn>
                                        <p:tgtEl>
                                          <p:spTgt spid="1031"/>
                                        </p:tgtEl>
                                      </p:cBhvr>
                                      <p:to x="100000" y="90000"/>
                                    </p:animScale>
                                    <p:animScale>
                                      <p:cBhvr>
                                        <p:cTn id="123" dur="166" decel="50000">
                                          <p:stCondLst>
                                            <p:cond delay="1668"/>
                                          </p:stCondLst>
                                        </p:cTn>
                                        <p:tgtEl>
                                          <p:spTgt spid="1031"/>
                                        </p:tgtEl>
                                      </p:cBhvr>
                                      <p:to x="100000" y="100000"/>
                                    </p:animScale>
                                    <p:animScale>
                                      <p:cBhvr>
                                        <p:cTn id="124" dur="26">
                                          <p:stCondLst>
                                            <p:cond delay="1808"/>
                                          </p:stCondLst>
                                        </p:cTn>
                                        <p:tgtEl>
                                          <p:spTgt spid="1031"/>
                                        </p:tgtEl>
                                      </p:cBhvr>
                                      <p:to x="100000" y="95000"/>
                                    </p:animScale>
                                    <p:animScale>
                                      <p:cBhvr>
                                        <p:cTn id="125" dur="166" decel="50000">
                                          <p:stCondLst>
                                            <p:cond delay="1834"/>
                                          </p:stCondLst>
                                        </p:cTn>
                                        <p:tgtEl>
                                          <p:spTgt spid="1031"/>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nodeType="clickEffect">
                                  <p:stCondLst>
                                    <p:cond delay="0"/>
                                  </p:stCondLst>
                                  <p:childTnLst>
                                    <p:set>
                                      <p:cBhvr>
                                        <p:cTn id="129" dur="1" fill="hold">
                                          <p:stCondLst>
                                            <p:cond delay="0"/>
                                          </p:stCondLst>
                                        </p:cTn>
                                        <p:tgtEl>
                                          <p:spTgt spid="1032"/>
                                        </p:tgtEl>
                                        <p:attrNameLst>
                                          <p:attrName>style.visibility</p:attrName>
                                        </p:attrNameLst>
                                      </p:cBhvr>
                                      <p:to>
                                        <p:strVal val="visible"/>
                                      </p:to>
                                    </p:set>
                                    <p:animEffect transition="in" filter="wipe(down)">
                                      <p:cBhvr>
                                        <p:cTn id="130" dur="580">
                                          <p:stCondLst>
                                            <p:cond delay="0"/>
                                          </p:stCondLst>
                                        </p:cTn>
                                        <p:tgtEl>
                                          <p:spTgt spid="1032"/>
                                        </p:tgtEl>
                                      </p:cBhvr>
                                    </p:animEffect>
                                    <p:anim calcmode="lin" valueType="num">
                                      <p:cBhvr>
                                        <p:cTn id="131" dur="1822" tmFilter="0,0; 0.14,0.36; 0.43,0.73; 0.71,0.91; 1.0,1.0">
                                          <p:stCondLst>
                                            <p:cond delay="0"/>
                                          </p:stCondLst>
                                        </p:cTn>
                                        <p:tgtEl>
                                          <p:spTgt spid="1032"/>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1032"/>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1032"/>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1032"/>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1032"/>
                                        </p:tgtEl>
                                        <p:attrNameLst>
                                          <p:attrName>ppt_y</p:attrName>
                                        </p:attrNameLst>
                                      </p:cBhvr>
                                      <p:tavLst>
                                        <p:tav tm="0" fmla="#ppt_y-sin(pi*$)/81">
                                          <p:val>
                                            <p:fltVal val="0"/>
                                          </p:val>
                                        </p:tav>
                                        <p:tav tm="100000">
                                          <p:val>
                                            <p:fltVal val="1"/>
                                          </p:val>
                                        </p:tav>
                                      </p:tavLst>
                                    </p:anim>
                                    <p:animScale>
                                      <p:cBhvr>
                                        <p:cTn id="136" dur="26">
                                          <p:stCondLst>
                                            <p:cond delay="650"/>
                                          </p:stCondLst>
                                        </p:cTn>
                                        <p:tgtEl>
                                          <p:spTgt spid="1032"/>
                                        </p:tgtEl>
                                      </p:cBhvr>
                                      <p:to x="100000" y="60000"/>
                                    </p:animScale>
                                    <p:animScale>
                                      <p:cBhvr>
                                        <p:cTn id="137" dur="166" decel="50000">
                                          <p:stCondLst>
                                            <p:cond delay="676"/>
                                          </p:stCondLst>
                                        </p:cTn>
                                        <p:tgtEl>
                                          <p:spTgt spid="1032"/>
                                        </p:tgtEl>
                                      </p:cBhvr>
                                      <p:to x="100000" y="100000"/>
                                    </p:animScale>
                                    <p:animScale>
                                      <p:cBhvr>
                                        <p:cTn id="138" dur="26">
                                          <p:stCondLst>
                                            <p:cond delay="1312"/>
                                          </p:stCondLst>
                                        </p:cTn>
                                        <p:tgtEl>
                                          <p:spTgt spid="1032"/>
                                        </p:tgtEl>
                                      </p:cBhvr>
                                      <p:to x="100000" y="80000"/>
                                    </p:animScale>
                                    <p:animScale>
                                      <p:cBhvr>
                                        <p:cTn id="139" dur="166" decel="50000">
                                          <p:stCondLst>
                                            <p:cond delay="1338"/>
                                          </p:stCondLst>
                                        </p:cTn>
                                        <p:tgtEl>
                                          <p:spTgt spid="1032"/>
                                        </p:tgtEl>
                                      </p:cBhvr>
                                      <p:to x="100000" y="100000"/>
                                    </p:animScale>
                                    <p:animScale>
                                      <p:cBhvr>
                                        <p:cTn id="140" dur="26">
                                          <p:stCondLst>
                                            <p:cond delay="1642"/>
                                          </p:stCondLst>
                                        </p:cTn>
                                        <p:tgtEl>
                                          <p:spTgt spid="1032"/>
                                        </p:tgtEl>
                                      </p:cBhvr>
                                      <p:to x="100000" y="90000"/>
                                    </p:animScale>
                                    <p:animScale>
                                      <p:cBhvr>
                                        <p:cTn id="141" dur="166" decel="50000">
                                          <p:stCondLst>
                                            <p:cond delay="1668"/>
                                          </p:stCondLst>
                                        </p:cTn>
                                        <p:tgtEl>
                                          <p:spTgt spid="1032"/>
                                        </p:tgtEl>
                                      </p:cBhvr>
                                      <p:to x="100000" y="100000"/>
                                    </p:animScale>
                                    <p:animScale>
                                      <p:cBhvr>
                                        <p:cTn id="142" dur="26">
                                          <p:stCondLst>
                                            <p:cond delay="1808"/>
                                          </p:stCondLst>
                                        </p:cTn>
                                        <p:tgtEl>
                                          <p:spTgt spid="1032"/>
                                        </p:tgtEl>
                                      </p:cBhvr>
                                      <p:to x="100000" y="95000"/>
                                    </p:animScale>
                                    <p:animScale>
                                      <p:cBhvr>
                                        <p:cTn id="143" dur="166" decel="50000">
                                          <p:stCondLst>
                                            <p:cond delay="1834"/>
                                          </p:stCondLst>
                                        </p:cTn>
                                        <p:tgtEl>
                                          <p:spTgt spid="1032"/>
                                        </p:tgtEl>
                                      </p:cBhvr>
                                      <p:to x="100000" y="100000"/>
                                    </p:animScale>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9"/>
                                        </p:tgtEl>
                                        <p:attrNameLst>
                                          <p:attrName>style.visibility</p:attrName>
                                        </p:attrNameLst>
                                      </p:cBhvr>
                                      <p:to>
                                        <p:strVal val="visible"/>
                                      </p:to>
                                    </p:set>
                                    <p:anim calcmode="lin" valueType="num">
                                      <p:cBhvr additive="base">
                                        <p:cTn id="148" dur="500" fill="hold"/>
                                        <p:tgtEl>
                                          <p:spTgt spid="9"/>
                                        </p:tgtEl>
                                        <p:attrNameLst>
                                          <p:attrName>ppt_x</p:attrName>
                                        </p:attrNameLst>
                                      </p:cBhvr>
                                      <p:tavLst>
                                        <p:tav tm="0">
                                          <p:val>
                                            <p:strVal val="#ppt_x"/>
                                          </p:val>
                                        </p:tav>
                                        <p:tav tm="100000">
                                          <p:val>
                                            <p:strVal val="#ppt_x"/>
                                          </p:val>
                                        </p:tav>
                                      </p:tavLst>
                                    </p:anim>
                                    <p:anim calcmode="lin" valueType="num">
                                      <p:cBhvr additive="base">
                                        <p:cTn id="1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6" presetClass="entr" presetSubtype="0" fill="hold" grpId="0" nodeType="clickEffect">
                                  <p:stCondLst>
                                    <p:cond delay="0"/>
                                  </p:stCondLst>
                                  <p:childTnLst>
                                    <p:set>
                                      <p:cBhvr>
                                        <p:cTn id="153" dur="1" fill="hold">
                                          <p:stCondLst>
                                            <p:cond delay="0"/>
                                          </p:stCondLst>
                                        </p:cTn>
                                        <p:tgtEl>
                                          <p:spTgt spid="10"/>
                                        </p:tgtEl>
                                        <p:attrNameLst>
                                          <p:attrName>style.visibility</p:attrName>
                                        </p:attrNameLst>
                                      </p:cBhvr>
                                      <p:to>
                                        <p:strVal val="visible"/>
                                      </p:to>
                                    </p:set>
                                    <p:animEffect transition="in" filter="wipe(down)">
                                      <p:cBhvr>
                                        <p:cTn id="154" dur="580">
                                          <p:stCondLst>
                                            <p:cond delay="0"/>
                                          </p:stCondLst>
                                        </p:cTn>
                                        <p:tgtEl>
                                          <p:spTgt spid="10"/>
                                        </p:tgtEl>
                                      </p:cBhvr>
                                    </p:animEffect>
                                    <p:anim calcmode="lin" valueType="num">
                                      <p:cBhvr>
                                        <p:cTn id="15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5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5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5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60" dur="26">
                                          <p:stCondLst>
                                            <p:cond delay="650"/>
                                          </p:stCondLst>
                                        </p:cTn>
                                        <p:tgtEl>
                                          <p:spTgt spid="10"/>
                                        </p:tgtEl>
                                      </p:cBhvr>
                                      <p:to x="100000" y="60000"/>
                                    </p:animScale>
                                    <p:animScale>
                                      <p:cBhvr>
                                        <p:cTn id="161" dur="166" decel="50000">
                                          <p:stCondLst>
                                            <p:cond delay="676"/>
                                          </p:stCondLst>
                                        </p:cTn>
                                        <p:tgtEl>
                                          <p:spTgt spid="10"/>
                                        </p:tgtEl>
                                      </p:cBhvr>
                                      <p:to x="100000" y="100000"/>
                                    </p:animScale>
                                    <p:animScale>
                                      <p:cBhvr>
                                        <p:cTn id="162" dur="26">
                                          <p:stCondLst>
                                            <p:cond delay="1312"/>
                                          </p:stCondLst>
                                        </p:cTn>
                                        <p:tgtEl>
                                          <p:spTgt spid="10"/>
                                        </p:tgtEl>
                                      </p:cBhvr>
                                      <p:to x="100000" y="80000"/>
                                    </p:animScale>
                                    <p:animScale>
                                      <p:cBhvr>
                                        <p:cTn id="163" dur="166" decel="50000">
                                          <p:stCondLst>
                                            <p:cond delay="1338"/>
                                          </p:stCondLst>
                                        </p:cTn>
                                        <p:tgtEl>
                                          <p:spTgt spid="10"/>
                                        </p:tgtEl>
                                      </p:cBhvr>
                                      <p:to x="100000" y="100000"/>
                                    </p:animScale>
                                    <p:animScale>
                                      <p:cBhvr>
                                        <p:cTn id="164" dur="26">
                                          <p:stCondLst>
                                            <p:cond delay="1642"/>
                                          </p:stCondLst>
                                        </p:cTn>
                                        <p:tgtEl>
                                          <p:spTgt spid="10"/>
                                        </p:tgtEl>
                                      </p:cBhvr>
                                      <p:to x="100000" y="90000"/>
                                    </p:animScale>
                                    <p:animScale>
                                      <p:cBhvr>
                                        <p:cTn id="165" dur="166" decel="50000">
                                          <p:stCondLst>
                                            <p:cond delay="1668"/>
                                          </p:stCondLst>
                                        </p:cTn>
                                        <p:tgtEl>
                                          <p:spTgt spid="10"/>
                                        </p:tgtEl>
                                      </p:cBhvr>
                                      <p:to x="100000" y="100000"/>
                                    </p:animScale>
                                    <p:animScale>
                                      <p:cBhvr>
                                        <p:cTn id="166" dur="26">
                                          <p:stCondLst>
                                            <p:cond delay="1808"/>
                                          </p:stCondLst>
                                        </p:cTn>
                                        <p:tgtEl>
                                          <p:spTgt spid="10"/>
                                        </p:tgtEl>
                                      </p:cBhvr>
                                      <p:to x="100000" y="95000"/>
                                    </p:animScale>
                                    <p:animScale>
                                      <p:cBhvr>
                                        <p:cTn id="167"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6" grpId="0"/>
      <p:bldP spid="7" grpId="0" animBg="1"/>
      <p:bldP spid="8" grpId="0"/>
      <p:bldP spid="9"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609600"/>
            <a:ext cx="8381999"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US" sz="2400" b="1" dirty="0" smtClean="0"/>
              <a:t>Look at page 709, figure 17, to answer the following questions.</a:t>
            </a:r>
            <a:endParaRPr lang="en-US" sz="2400" b="1" dirty="0"/>
          </a:p>
        </p:txBody>
      </p:sp>
      <p:sp>
        <p:nvSpPr>
          <p:cNvPr id="3" name="TextBox 2"/>
          <p:cNvSpPr txBox="1"/>
          <p:nvPr/>
        </p:nvSpPr>
        <p:spPr>
          <a:xfrm>
            <a:off x="228601" y="1468954"/>
            <a:ext cx="8686799" cy="461665"/>
          </a:xfrm>
          <a:prstGeom prst="rect">
            <a:avLst/>
          </a:prstGeom>
          <a:noFill/>
        </p:spPr>
        <p:txBody>
          <a:bodyPr wrap="square" rtlCol="0">
            <a:spAutoFit/>
          </a:bodyPr>
          <a:lstStyle/>
          <a:p>
            <a:r>
              <a:rPr lang="en-US" sz="2400" b="1" dirty="0" smtClean="0"/>
              <a:t>What is the device, or resistor, in this circuit?</a:t>
            </a:r>
            <a:endParaRPr lang="en-US" sz="2400" b="1" dirty="0"/>
          </a:p>
        </p:txBody>
      </p:sp>
      <p:sp>
        <p:nvSpPr>
          <p:cNvPr id="4" name="TextBox 3"/>
          <p:cNvSpPr txBox="1"/>
          <p:nvPr/>
        </p:nvSpPr>
        <p:spPr>
          <a:xfrm>
            <a:off x="6477000" y="1480065"/>
            <a:ext cx="2133600" cy="461665"/>
          </a:xfrm>
          <a:prstGeom prst="rect">
            <a:avLst/>
          </a:prstGeom>
          <a:noFill/>
        </p:spPr>
        <p:txBody>
          <a:bodyPr wrap="square" rtlCol="0">
            <a:spAutoFit/>
          </a:bodyPr>
          <a:lstStyle/>
          <a:p>
            <a:r>
              <a:rPr lang="en-US" sz="2400" b="1" dirty="0" smtClean="0"/>
              <a:t>The light bulb.</a:t>
            </a:r>
            <a:endParaRPr lang="en-US" sz="2400" b="1" dirty="0"/>
          </a:p>
        </p:txBody>
      </p:sp>
      <p:sp>
        <p:nvSpPr>
          <p:cNvPr id="5" name="TextBox 4"/>
          <p:cNvSpPr txBox="1"/>
          <p:nvPr/>
        </p:nvSpPr>
        <p:spPr>
          <a:xfrm>
            <a:off x="270804" y="2196900"/>
            <a:ext cx="5334000" cy="461665"/>
          </a:xfrm>
          <a:prstGeom prst="rect">
            <a:avLst/>
          </a:prstGeom>
          <a:noFill/>
        </p:spPr>
        <p:txBody>
          <a:bodyPr wrap="square" rtlCol="0">
            <a:spAutoFit/>
          </a:bodyPr>
          <a:lstStyle/>
          <a:p>
            <a:r>
              <a:rPr lang="en-US" sz="2400" b="1" dirty="0" smtClean="0"/>
              <a:t>What is the source of electrical energy?</a:t>
            </a:r>
            <a:endParaRPr lang="en-US" sz="2400" b="1" dirty="0"/>
          </a:p>
        </p:txBody>
      </p:sp>
      <p:sp>
        <p:nvSpPr>
          <p:cNvPr id="6" name="TextBox 5"/>
          <p:cNvSpPr txBox="1"/>
          <p:nvPr/>
        </p:nvSpPr>
        <p:spPr>
          <a:xfrm>
            <a:off x="5521570" y="2209797"/>
            <a:ext cx="1905000" cy="461665"/>
          </a:xfrm>
          <a:prstGeom prst="rect">
            <a:avLst/>
          </a:prstGeom>
          <a:noFill/>
        </p:spPr>
        <p:txBody>
          <a:bodyPr wrap="square" rtlCol="0">
            <a:spAutoFit/>
          </a:bodyPr>
          <a:lstStyle/>
          <a:p>
            <a:r>
              <a:rPr lang="en-US" sz="2400" b="1" dirty="0" smtClean="0"/>
              <a:t>The battery.</a:t>
            </a:r>
            <a:endParaRPr lang="en-US" sz="2400" b="1" dirty="0"/>
          </a:p>
        </p:txBody>
      </p:sp>
      <p:sp>
        <p:nvSpPr>
          <p:cNvPr id="7" name="TextBox 6"/>
          <p:cNvSpPr txBox="1"/>
          <p:nvPr/>
        </p:nvSpPr>
        <p:spPr>
          <a:xfrm>
            <a:off x="218051" y="2971799"/>
            <a:ext cx="4820528" cy="461665"/>
          </a:xfrm>
          <a:prstGeom prst="rect">
            <a:avLst/>
          </a:prstGeom>
          <a:noFill/>
        </p:spPr>
        <p:txBody>
          <a:bodyPr wrap="square" rtlCol="0">
            <a:spAutoFit/>
          </a:bodyPr>
          <a:lstStyle/>
          <a:p>
            <a:r>
              <a:rPr lang="en-US" sz="2400" b="1" dirty="0" smtClean="0"/>
              <a:t>What connects this electric circuit?</a:t>
            </a:r>
            <a:endParaRPr lang="en-US" sz="2400" b="1" dirty="0"/>
          </a:p>
        </p:txBody>
      </p:sp>
      <p:sp>
        <p:nvSpPr>
          <p:cNvPr id="8" name="TextBox 7"/>
          <p:cNvSpPr txBox="1"/>
          <p:nvPr/>
        </p:nvSpPr>
        <p:spPr>
          <a:xfrm>
            <a:off x="5155809" y="2922675"/>
            <a:ext cx="1066800" cy="461665"/>
          </a:xfrm>
          <a:prstGeom prst="rect">
            <a:avLst/>
          </a:prstGeom>
          <a:noFill/>
        </p:spPr>
        <p:txBody>
          <a:bodyPr wrap="square" rtlCol="0">
            <a:spAutoFit/>
          </a:bodyPr>
          <a:lstStyle/>
          <a:p>
            <a:r>
              <a:rPr lang="en-US" sz="2400" b="1" dirty="0" smtClean="0"/>
              <a:t>Wires.</a:t>
            </a:r>
            <a:endParaRPr lang="en-US" sz="2400" b="1" dirty="0"/>
          </a:p>
        </p:txBody>
      </p:sp>
      <p:sp>
        <p:nvSpPr>
          <p:cNvPr id="9" name="TextBox 8"/>
          <p:cNvSpPr txBox="1"/>
          <p:nvPr/>
        </p:nvSpPr>
        <p:spPr>
          <a:xfrm>
            <a:off x="247359" y="3657599"/>
            <a:ext cx="5010442" cy="461665"/>
          </a:xfrm>
          <a:prstGeom prst="rect">
            <a:avLst/>
          </a:prstGeom>
          <a:noFill/>
        </p:spPr>
        <p:txBody>
          <a:bodyPr wrap="square" rtlCol="0">
            <a:spAutoFit/>
          </a:bodyPr>
          <a:lstStyle/>
          <a:p>
            <a:r>
              <a:rPr lang="en-US" sz="2400" b="1" dirty="0" smtClean="0"/>
              <a:t>What is the direction of the current? </a:t>
            </a:r>
            <a:endParaRPr lang="en-US" sz="2400" b="1" dirty="0"/>
          </a:p>
        </p:txBody>
      </p:sp>
      <p:sp>
        <p:nvSpPr>
          <p:cNvPr id="10" name="TextBox 9"/>
          <p:cNvSpPr txBox="1"/>
          <p:nvPr/>
        </p:nvSpPr>
        <p:spPr>
          <a:xfrm>
            <a:off x="5257801" y="3657598"/>
            <a:ext cx="3809999" cy="461665"/>
          </a:xfrm>
          <a:prstGeom prst="rect">
            <a:avLst/>
          </a:prstGeom>
          <a:noFill/>
        </p:spPr>
        <p:txBody>
          <a:bodyPr wrap="square" rtlCol="0">
            <a:spAutoFit/>
          </a:bodyPr>
          <a:lstStyle/>
          <a:p>
            <a:r>
              <a:rPr lang="en-US" sz="2400" b="1" dirty="0" smtClean="0"/>
              <a:t>From positive to negative.</a:t>
            </a:r>
            <a:endParaRPr lang="en-US" sz="2400" b="1" dirty="0"/>
          </a:p>
        </p:txBody>
      </p:sp>
      <p:sp>
        <p:nvSpPr>
          <p:cNvPr id="11" name="TextBox 10"/>
          <p:cNvSpPr txBox="1"/>
          <p:nvPr/>
        </p:nvSpPr>
        <p:spPr>
          <a:xfrm>
            <a:off x="252047" y="4267200"/>
            <a:ext cx="5843953" cy="461665"/>
          </a:xfrm>
          <a:prstGeom prst="rect">
            <a:avLst/>
          </a:prstGeom>
          <a:noFill/>
        </p:spPr>
        <p:txBody>
          <a:bodyPr wrap="square" rtlCol="0">
            <a:spAutoFit/>
          </a:bodyPr>
          <a:lstStyle/>
          <a:p>
            <a:r>
              <a:rPr lang="en-US" sz="2400" b="1" dirty="0" smtClean="0"/>
              <a:t>What is used to open and close the circuit?</a:t>
            </a:r>
            <a:endParaRPr lang="en-US" sz="2400" b="1" dirty="0"/>
          </a:p>
        </p:txBody>
      </p:sp>
      <p:sp>
        <p:nvSpPr>
          <p:cNvPr id="12" name="TextBox 11"/>
          <p:cNvSpPr txBox="1"/>
          <p:nvPr/>
        </p:nvSpPr>
        <p:spPr>
          <a:xfrm>
            <a:off x="6063762" y="4267199"/>
            <a:ext cx="1450730" cy="461665"/>
          </a:xfrm>
          <a:prstGeom prst="rect">
            <a:avLst/>
          </a:prstGeom>
          <a:noFill/>
        </p:spPr>
        <p:txBody>
          <a:bodyPr wrap="square" rtlCol="0">
            <a:spAutoFit/>
          </a:bodyPr>
          <a:lstStyle/>
          <a:p>
            <a:r>
              <a:rPr lang="en-US" sz="2400" b="1" dirty="0" smtClean="0"/>
              <a:t>A switch.</a:t>
            </a:r>
            <a:endParaRPr lang="en-US" sz="2400" b="1" dirty="0"/>
          </a:p>
        </p:txBody>
      </p:sp>
      <p:pic>
        <p:nvPicPr>
          <p:cNvPr id="1026" name="Picture 2" descr="C:\Users\bboyer.BFCS\AppData\Local\Microsoft\Windows\Temporary Internet Files\Content.IE5\5TF6QX5L\GoodJobBrain_log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586" y="4754571"/>
            <a:ext cx="1969215" cy="1969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6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in)">
                                      <p:cBhvr>
                                        <p:cTn id="38" dur="20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circle(in)">
                                      <p:cBhvr>
                                        <p:cTn id="61" dur="20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580">
                                          <p:stCondLst>
                                            <p:cond delay="0"/>
                                          </p:stCondLst>
                                        </p:cTn>
                                        <p:tgtEl>
                                          <p:spTgt spid="8"/>
                                        </p:tgtEl>
                                      </p:cBhvr>
                                    </p:animEffect>
                                    <p:anim calcmode="lin" valueType="num">
                                      <p:cBhvr>
                                        <p:cTn id="6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2" dur="26">
                                          <p:stCondLst>
                                            <p:cond delay="650"/>
                                          </p:stCondLst>
                                        </p:cTn>
                                        <p:tgtEl>
                                          <p:spTgt spid="8"/>
                                        </p:tgtEl>
                                      </p:cBhvr>
                                      <p:to x="100000" y="60000"/>
                                    </p:animScale>
                                    <p:animScale>
                                      <p:cBhvr>
                                        <p:cTn id="73" dur="166" decel="50000">
                                          <p:stCondLst>
                                            <p:cond delay="676"/>
                                          </p:stCondLst>
                                        </p:cTn>
                                        <p:tgtEl>
                                          <p:spTgt spid="8"/>
                                        </p:tgtEl>
                                      </p:cBhvr>
                                      <p:to x="100000" y="100000"/>
                                    </p:animScale>
                                    <p:animScale>
                                      <p:cBhvr>
                                        <p:cTn id="74" dur="26">
                                          <p:stCondLst>
                                            <p:cond delay="1312"/>
                                          </p:stCondLst>
                                        </p:cTn>
                                        <p:tgtEl>
                                          <p:spTgt spid="8"/>
                                        </p:tgtEl>
                                      </p:cBhvr>
                                      <p:to x="100000" y="80000"/>
                                    </p:animScale>
                                    <p:animScale>
                                      <p:cBhvr>
                                        <p:cTn id="75" dur="166" decel="50000">
                                          <p:stCondLst>
                                            <p:cond delay="1338"/>
                                          </p:stCondLst>
                                        </p:cTn>
                                        <p:tgtEl>
                                          <p:spTgt spid="8"/>
                                        </p:tgtEl>
                                      </p:cBhvr>
                                      <p:to x="100000" y="100000"/>
                                    </p:animScale>
                                    <p:animScale>
                                      <p:cBhvr>
                                        <p:cTn id="76" dur="26">
                                          <p:stCondLst>
                                            <p:cond delay="1642"/>
                                          </p:stCondLst>
                                        </p:cTn>
                                        <p:tgtEl>
                                          <p:spTgt spid="8"/>
                                        </p:tgtEl>
                                      </p:cBhvr>
                                      <p:to x="100000" y="90000"/>
                                    </p:animScale>
                                    <p:animScale>
                                      <p:cBhvr>
                                        <p:cTn id="77" dur="166" decel="50000">
                                          <p:stCondLst>
                                            <p:cond delay="1668"/>
                                          </p:stCondLst>
                                        </p:cTn>
                                        <p:tgtEl>
                                          <p:spTgt spid="8"/>
                                        </p:tgtEl>
                                      </p:cBhvr>
                                      <p:to x="100000" y="100000"/>
                                    </p:animScale>
                                    <p:animScale>
                                      <p:cBhvr>
                                        <p:cTn id="78" dur="26">
                                          <p:stCondLst>
                                            <p:cond delay="1808"/>
                                          </p:stCondLst>
                                        </p:cTn>
                                        <p:tgtEl>
                                          <p:spTgt spid="8"/>
                                        </p:tgtEl>
                                      </p:cBhvr>
                                      <p:to x="100000" y="95000"/>
                                    </p:animScale>
                                    <p:animScale>
                                      <p:cBhvr>
                                        <p:cTn id="79" dur="166" decel="50000">
                                          <p:stCondLst>
                                            <p:cond delay="1834"/>
                                          </p:stCondLst>
                                        </p:cTn>
                                        <p:tgtEl>
                                          <p:spTgt spid="8"/>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circle(in)">
                                      <p:cBhvr>
                                        <p:cTn id="84" dur="2000"/>
                                        <p:tgtEl>
                                          <p:spTgt spid="9"/>
                                        </p:tgtEl>
                                      </p:cBhvr>
                                    </p:animEffect>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wipe(down)">
                                      <p:cBhvr>
                                        <p:cTn id="89" dur="580">
                                          <p:stCondLst>
                                            <p:cond delay="0"/>
                                          </p:stCondLst>
                                        </p:cTn>
                                        <p:tgtEl>
                                          <p:spTgt spid="10"/>
                                        </p:tgtEl>
                                      </p:cBhvr>
                                    </p:animEffect>
                                    <p:anim calcmode="lin" valueType="num">
                                      <p:cBhvr>
                                        <p:cTn id="9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95" dur="26">
                                          <p:stCondLst>
                                            <p:cond delay="650"/>
                                          </p:stCondLst>
                                        </p:cTn>
                                        <p:tgtEl>
                                          <p:spTgt spid="10"/>
                                        </p:tgtEl>
                                      </p:cBhvr>
                                      <p:to x="100000" y="60000"/>
                                    </p:animScale>
                                    <p:animScale>
                                      <p:cBhvr>
                                        <p:cTn id="96" dur="166" decel="50000">
                                          <p:stCondLst>
                                            <p:cond delay="676"/>
                                          </p:stCondLst>
                                        </p:cTn>
                                        <p:tgtEl>
                                          <p:spTgt spid="10"/>
                                        </p:tgtEl>
                                      </p:cBhvr>
                                      <p:to x="100000" y="100000"/>
                                    </p:animScale>
                                    <p:animScale>
                                      <p:cBhvr>
                                        <p:cTn id="97" dur="26">
                                          <p:stCondLst>
                                            <p:cond delay="1312"/>
                                          </p:stCondLst>
                                        </p:cTn>
                                        <p:tgtEl>
                                          <p:spTgt spid="10"/>
                                        </p:tgtEl>
                                      </p:cBhvr>
                                      <p:to x="100000" y="80000"/>
                                    </p:animScale>
                                    <p:animScale>
                                      <p:cBhvr>
                                        <p:cTn id="98" dur="166" decel="50000">
                                          <p:stCondLst>
                                            <p:cond delay="1338"/>
                                          </p:stCondLst>
                                        </p:cTn>
                                        <p:tgtEl>
                                          <p:spTgt spid="10"/>
                                        </p:tgtEl>
                                      </p:cBhvr>
                                      <p:to x="100000" y="100000"/>
                                    </p:animScale>
                                    <p:animScale>
                                      <p:cBhvr>
                                        <p:cTn id="99" dur="26">
                                          <p:stCondLst>
                                            <p:cond delay="1642"/>
                                          </p:stCondLst>
                                        </p:cTn>
                                        <p:tgtEl>
                                          <p:spTgt spid="10"/>
                                        </p:tgtEl>
                                      </p:cBhvr>
                                      <p:to x="100000" y="90000"/>
                                    </p:animScale>
                                    <p:animScale>
                                      <p:cBhvr>
                                        <p:cTn id="100" dur="166" decel="50000">
                                          <p:stCondLst>
                                            <p:cond delay="1668"/>
                                          </p:stCondLst>
                                        </p:cTn>
                                        <p:tgtEl>
                                          <p:spTgt spid="10"/>
                                        </p:tgtEl>
                                      </p:cBhvr>
                                      <p:to x="100000" y="100000"/>
                                    </p:animScale>
                                    <p:animScale>
                                      <p:cBhvr>
                                        <p:cTn id="101" dur="26">
                                          <p:stCondLst>
                                            <p:cond delay="1808"/>
                                          </p:stCondLst>
                                        </p:cTn>
                                        <p:tgtEl>
                                          <p:spTgt spid="10"/>
                                        </p:tgtEl>
                                      </p:cBhvr>
                                      <p:to x="100000" y="95000"/>
                                    </p:animScale>
                                    <p:animScale>
                                      <p:cBhvr>
                                        <p:cTn id="102" dur="166" decel="50000">
                                          <p:stCondLst>
                                            <p:cond delay="1834"/>
                                          </p:stCondLst>
                                        </p:cTn>
                                        <p:tgtEl>
                                          <p:spTgt spid="10"/>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circle(in)">
                                      <p:cBhvr>
                                        <p:cTn id="107" dur="2000"/>
                                        <p:tgtEl>
                                          <p:spTgt spid="11"/>
                                        </p:tgtEl>
                                      </p:cBhvr>
                                    </p:animEffect>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grpId="0" nodeType="clickEffect">
                                  <p:stCondLst>
                                    <p:cond delay="0"/>
                                  </p:stCondLst>
                                  <p:childTnLst>
                                    <p:set>
                                      <p:cBhvr>
                                        <p:cTn id="111" dur="1" fill="hold">
                                          <p:stCondLst>
                                            <p:cond delay="0"/>
                                          </p:stCondLst>
                                        </p:cTn>
                                        <p:tgtEl>
                                          <p:spTgt spid="12"/>
                                        </p:tgtEl>
                                        <p:attrNameLst>
                                          <p:attrName>style.visibility</p:attrName>
                                        </p:attrNameLst>
                                      </p:cBhvr>
                                      <p:to>
                                        <p:strVal val="visible"/>
                                      </p:to>
                                    </p:set>
                                    <p:animEffect transition="in" filter="wipe(down)">
                                      <p:cBhvr>
                                        <p:cTn id="112" dur="580">
                                          <p:stCondLst>
                                            <p:cond delay="0"/>
                                          </p:stCondLst>
                                        </p:cTn>
                                        <p:tgtEl>
                                          <p:spTgt spid="12"/>
                                        </p:tgtEl>
                                      </p:cBhvr>
                                    </p:animEffect>
                                    <p:anim calcmode="lin" valueType="num">
                                      <p:cBhvr>
                                        <p:cTn id="1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8" dur="26">
                                          <p:stCondLst>
                                            <p:cond delay="650"/>
                                          </p:stCondLst>
                                        </p:cTn>
                                        <p:tgtEl>
                                          <p:spTgt spid="12"/>
                                        </p:tgtEl>
                                      </p:cBhvr>
                                      <p:to x="100000" y="60000"/>
                                    </p:animScale>
                                    <p:animScale>
                                      <p:cBhvr>
                                        <p:cTn id="119" dur="166" decel="50000">
                                          <p:stCondLst>
                                            <p:cond delay="676"/>
                                          </p:stCondLst>
                                        </p:cTn>
                                        <p:tgtEl>
                                          <p:spTgt spid="12"/>
                                        </p:tgtEl>
                                      </p:cBhvr>
                                      <p:to x="100000" y="100000"/>
                                    </p:animScale>
                                    <p:animScale>
                                      <p:cBhvr>
                                        <p:cTn id="120" dur="26">
                                          <p:stCondLst>
                                            <p:cond delay="1312"/>
                                          </p:stCondLst>
                                        </p:cTn>
                                        <p:tgtEl>
                                          <p:spTgt spid="12"/>
                                        </p:tgtEl>
                                      </p:cBhvr>
                                      <p:to x="100000" y="80000"/>
                                    </p:animScale>
                                    <p:animScale>
                                      <p:cBhvr>
                                        <p:cTn id="121" dur="166" decel="50000">
                                          <p:stCondLst>
                                            <p:cond delay="1338"/>
                                          </p:stCondLst>
                                        </p:cTn>
                                        <p:tgtEl>
                                          <p:spTgt spid="12"/>
                                        </p:tgtEl>
                                      </p:cBhvr>
                                      <p:to x="100000" y="100000"/>
                                    </p:animScale>
                                    <p:animScale>
                                      <p:cBhvr>
                                        <p:cTn id="122" dur="26">
                                          <p:stCondLst>
                                            <p:cond delay="1642"/>
                                          </p:stCondLst>
                                        </p:cTn>
                                        <p:tgtEl>
                                          <p:spTgt spid="12"/>
                                        </p:tgtEl>
                                      </p:cBhvr>
                                      <p:to x="100000" y="90000"/>
                                    </p:animScale>
                                    <p:animScale>
                                      <p:cBhvr>
                                        <p:cTn id="123" dur="166" decel="50000">
                                          <p:stCondLst>
                                            <p:cond delay="1668"/>
                                          </p:stCondLst>
                                        </p:cTn>
                                        <p:tgtEl>
                                          <p:spTgt spid="12"/>
                                        </p:tgtEl>
                                      </p:cBhvr>
                                      <p:to x="100000" y="100000"/>
                                    </p:animScale>
                                    <p:animScale>
                                      <p:cBhvr>
                                        <p:cTn id="124" dur="26">
                                          <p:stCondLst>
                                            <p:cond delay="1808"/>
                                          </p:stCondLst>
                                        </p:cTn>
                                        <p:tgtEl>
                                          <p:spTgt spid="12"/>
                                        </p:tgtEl>
                                      </p:cBhvr>
                                      <p:to x="100000" y="95000"/>
                                    </p:animScale>
                                    <p:animScale>
                                      <p:cBhvr>
                                        <p:cTn id="125" dur="166" decel="50000">
                                          <p:stCondLst>
                                            <p:cond delay="1834"/>
                                          </p:stCondLst>
                                        </p:cTn>
                                        <p:tgtEl>
                                          <p:spTgt spid="12"/>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31" presetClass="entr" presetSubtype="0" fill="hold" nodeType="clickEffect">
                                  <p:stCondLst>
                                    <p:cond delay="0"/>
                                  </p:stCondLst>
                                  <p:childTnLst>
                                    <p:set>
                                      <p:cBhvr>
                                        <p:cTn id="129" dur="1" fill="hold">
                                          <p:stCondLst>
                                            <p:cond delay="0"/>
                                          </p:stCondLst>
                                        </p:cTn>
                                        <p:tgtEl>
                                          <p:spTgt spid="1026"/>
                                        </p:tgtEl>
                                        <p:attrNameLst>
                                          <p:attrName>style.visibility</p:attrName>
                                        </p:attrNameLst>
                                      </p:cBhvr>
                                      <p:to>
                                        <p:strVal val="visible"/>
                                      </p:to>
                                    </p:set>
                                    <p:anim calcmode="lin" valueType="num">
                                      <p:cBhvr>
                                        <p:cTn id="130" dur="1000" fill="hold"/>
                                        <p:tgtEl>
                                          <p:spTgt spid="1026"/>
                                        </p:tgtEl>
                                        <p:attrNameLst>
                                          <p:attrName>ppt_w</p:attrName>
                                        </p:attrNameLst>
                                      </p:cBhvr>
                                      <p:tavLst>
                                        <p:tav tm="0">
                                          <p:val>
                                            <p:fltVal val="0"/>
                                          </p:val>
                                        </p:tav>
                                        <p:tav tm="100000">
                                          <p:val>
                                            <p:strVal val="#ppt_w"/>
                                          </p:val>
                                        </p:tav>
                                      </p:tavLst>
                                    </p:anim>
                                    <p:anim calcmode="lin" valueType="num">
                                      <p:cBhvr>
                                        <p:cTn id="131" dur="1000" fill="hold"/>
                                        <p:tgtEl>
                                          <p:spTgt spid="1026"/>
                                        </p:tgtEl>
                                        <p:attrNameLst>
                                          <p:attrName>ppt_h</p:attrName>
                                        </p:attrNameLst>
                                      </p:cBhvr>
                                      <p:tavLst>
                                        <p:tav tm="0">
                                          <p:val>
                                            <p:fltVal val="0"/>
                                          </p:val>
                                        </p:tav>
                                        <p:tav tm="100000">
                                          <p:val>
                                            <p:strVal val="#ppt_h"/>
                                          </p:val>
                                        </p:tav>
                                      </p:tavLst>
                                    </p:anim>
                                    <p:anim calcmode="lin" valueType="num">
                                      <p:cBhvr>
                                        <p:cTn id="132" dur="1000" fill="hold"/>
                                        <p:tgtEl>
                                          <p:spTgt spid="1026"/>
                                        </p:tgtEl>
                                        <p:attrNameLst>
                                          <p:attrName>style.rotation</p:attrName>
                                        </p:attrNameLst>
                                      </p:cBhvr>
                                      <p:tavLst>
                                        <p:tav tm="0">
                                          <p:val>
                                            <p:fltVal val="90"/>
                                          </p:val>
                                        </p:tav>
                                        <p:tav tm="100000">
                                          <p:val>
                                            <p:fltVal val="0"/>
                                          </p:val>
                                        </p:tav>
                                      </p:tavLst>
                                    </p:anim>
                                    <p:animEffect transition="in" filter="fade">
                                      <p:cBhvr>
                                        <p:cTn id="133"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7367"/>
            <a:ext cx="1981200" cy="461665"/>
          </a:xfrm>
          <a:prstGeom prst="rect">
            <a:avLst/>
          </a:prstGeom>
          <a:solidFill>
            <a:srgbClr val="C00000"/>
          </a:solidFill>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2400" b="1" dirty="0" smtClean="0">
                <a:effectLst>
                  <a:outerShdw blurRad="38100" dist="38100" dir="2700000" algn="tl">
                    <a:srgbClr val="000000">
                      <a:alpha val="43137"/>
                    </a:srgbClr>
                  </a:outerShdw>
                </a:effectLst>
              </a:rPr>
              <a:t>Series circuit</a:t>
            </a:r>
            <a:endParaRPr lang="en-US" sz="2400" b="1" dirty="0">
              <a:effectLst>
                <a:outerShdw blurRad="38100" dist="38100" dir="2700000" algn="tl">
                  <a:srgbClr val="000000">
                    <a:alpha val="43137"/>
                  </a:srgbClr>
                </a:outerShdw>
              </a:effectLst>
            </a:endParaRPr>
          </a:p>
        </p:txBody>
      </p:sp>
      <p:pic>
        <p:nvPicPr>
          <p:cNvPr id="2051" name="Picture 3" descr="C:\Users\bboyer.BFCS\AppData\Local\Microsoft\Windows\Temporary Internet Files\Content.IE5\Y3NAG44D\elec_series_circui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7" y="1410958"/>
            <a:ext cx="3319463" cy="23799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90800" y="422700"/>
            <a:ext cx="6019800" cy="830997"/>
          </a:xfrm>
          <a:prstGeom prst="rect">
            <a:avLst/>
          </a:prstGeom>
          <a:noFill/>
        </p:spPr>
        <p:txBody>
          <a:bodyPr wrap="square" rtlCol="0">
            <a:spAutoFit/>
          </a:bodyPr>
          <a:lstStyle/>
          <a:p>
            <a:r>
              <a:rPr lang="en-US" sz="2400" b="1" dirty="0" smtClean="0"/>
              <a:t>All the parts of an electric circuit are connected one after another along one path.</a:t>
            </a:r>
            <a:endParaRPr lang="en-US" sz="2400" b="1" dirty="0"/>
          </a:p>
        </p:txBody>
      </p:sp>
      <p:sp>
        <p:nvSpPr>
          <p:cNvPr id="4" name="TextBox 3"/>
          <p:cNvSpPr txBox="1"/>
          <p:nvPr/>
        </p:nvSpPr>
        <p:spPr>
          <a:xfrm>
            <a:off x="3810000" y="1444516"/>
            <a:ext cx="5105400" cy="830997"/>
          </a:xfrm>
          <a:prstGeom prst="rect">
            <a:avLst/>
          </a:prstGeom>
          <a:noFill/>
        </p:spPr>
        <p:txBody>
          <a:bodyPr wrap="square" rtlCol="0">
            <a:spAutoFit/>
          </a:bodyPr>
          <a:lstStyle/>
          <a:p>
            <a:r>
              <a:rPr lang="en-US" sz="2400" b="1" dirty="0" smtClean="0"/>
              <a:t>There is only one path for the current to take.</a:t>
            </a:r>
            <a:endParaRPr lang="en-US" sz="2400" b="1" dirty="0"/>
          </a:p>
        </p:txBody>
      </p:sp>
      <p:sp>
        <p:nvSpPr>
          <p:cNvPr id="5" name="TextBox 4"/>
          <p:cNvSpPr txBox="1"/>
          <p:nvPr/>
        </p:nvSpPr>
        <p:spPr>
          <a:xfrm>
            <a:off x="3843580" y="2514600"/>
            <a:ext cx="4953000" cy="830997"/>
          </a:xfrm>
          <a:prstGeom prst="rect">
            <a:avLst/>
          </a:prstGeom>
          <a:noFill/>
        </p:spPr>
        <p:txBody>
          <a:bodyPr wrap="square" rtlCol="0">
            <a:spAutoFit/>
          </a:bodyPr>
          <a:lstStyle/>
          <a:p>
            <a:r>
              <a:rPr lang="en-US" sz="2400" b="1" dirty="0" smtClean="0"/>
              <a:t>If one light goes out, the rest go out as well since there is only one path.</a:t>
            </a:r>
            <a:endParaRPr lang="en-US" sz="2400" b="1" dirty="0"/>
          </a:p>
        </p:txBody>
      </p:sp>
      <p:sp>
        <p:nvSpPr>
          <p:cNvPr id="6" name="TextBox 5"/>
          <p:cNvSpPr txBox="1"/>
          <p:nvPr/>
        </p:nvSpPr>
        <p:spPr>
          <a:xfrm>
            <a:off x="3810000" y="3523281"/>
            <a:ext cx="4767020" cy="830997"/>
          </a:xfrm>
          <a:prstGeom prst="rect">
            <a:avLst/>
          </a:prstGeom>
          <a:noFill/>
        </p:spPr>
        <p:txBody>
          <a:bodyPr wrap="square" rtlCol="0">
            <a:spAutoFit/>
          </a:bodyPr>
          <a:lstStyle/>
          <a:p>
            <a:r>
              <a:rPr lang="en-US" sz="2400" b="1" dirty="0" smtClean="0"/>
              <a:t>The more light bulbs are added, the dimmer each one becomes. </a:t>
            </a:r>
            <a:endParaRPr lang="en-US" sz="2400" b="1" dirty="0"/>
          </a:p>
        </p:txBody>
      </p:sp>
      <p:sp>
        <p:nvSpPr>
          <p:cNvPr id="7" name="TextBox 6"/>
          <p:cNvSpPr txBox="1"/>
          <p:nvPr/>
        </p:nvSpPr>
        <p:spPr>
          <a:xfrm>
            <a:off x="254186" y="3932868"/>
            <a:ext cx="3251014" cy="1569660"/>
          </a:xfrm>
          <a:prstGeom prst="rect">
            <a:avLst/>
          </a:prstGeom>
          <a:noFill/>
        </p:spPr>
        <p:txBody>
          <a:bodyPr wrap="square" rtlCol="0">
            <a:spAutoFit/>
          </a:bodyPr>
          <a:lstStyle/>
          <a:p>
            <a:r>
              <a:rPr lang="en-US" sz="2400" b="1" dirty="0" smtClean="0"/>
              <a:t>If the voltage remains constant, if resistance </a:t>
            </a:r>
            <a:r>
              <a:rPr lang="en-US" sz="2400" b="1" u="sng" dirty="0" smtClean="0">
                <a:effectLst>
                  <a:outerShdw blurRad="38100" dist="38100" dir="2700000" algn="tl">
                    <a:srgbClr val="000000">
                      <a:alpha val="43137"/>
                    </a:srgbClr>
                  </a:outerShdw>
                </a:effectLst>
              </a:rPr>
              <a:t>increases</a:t>
            </a:r>
            <a:r>
              <a:rPr lang="en-US" sz="2400" b="1" dirty="0" smtClean="0"/>
              <a:t>, current </a:t>
            </a:r>
            <a:r>
              <a:rPr lang="en-US" sz="2400" b="1" u="sng" dirty="0" smtClean="0">
                <a:effectLst>
                  <a:outerShdw blurRad="38100" dist="38100" dir="2700000" algn="tl">
                    <a:srgbClr val="000000">
                      <a:alpha val="43137"/>
                    </a:srgbClr>
                  </a:outerShdw>
                </a:effectLst>
              </a:rPr>
              <a:t>decreases.</a:t>
            </a:r>
            <a:endParaRPr lang="en-US" sz="2400" b="1" u="sng" dirty="0">
              <a:effectLst>
                <a:outerShdw blurRad="38100" dist="38100" dir="2700000" algn="tl">
                  <a:srgbClr val="000000">
                    <a:alpha val="43137"/>
                  </a:srgbClr>
                </a:outerShdw>
              </a:effectLst>
            </a:endParaRPr>
          </a:p>
        </p:txBody>
      </p:sp>
      <p:pic>
        <p:nvPicPr>
          <p:cNvPr id="2054" name="Picture 6" descr="C:\Users\bboyer.BFCS\AppData\Local\Microsoft\Windows\Temporary Internet Files\Content.IE5\5TF6QX5L\ammet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025" y="4489728"/>
            <a:ext cx="1119949" cy="116497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24400" y="4466050"/>
            <a:ext cx="3514143" cy="1938992"/>
          </a:xfrm>
          <a:prstGeom prst="rect">
            <a:avLst/>
          </a:prstGeom>
          <a:noFill/>
        </p:spPr>
        <p:txBody>
          <a:bodyPr wrap="square" rtlCol="0">
            <a:spAutoFit/>
          </a:bodyPr>
          <a:lstStyle/>
          <a:p>
            <a:r>
              <a:rPr lang="en-US" sz="2400" b="1" dirty="0" smtClean="0"/>
              <a:t>An ammeter is a device used to measure current.</a:t>
            </a:r>
          </a:p>
          <a:p>
            <a:r>
              <a:rPr lang="en-US" sz="2400" b="1" dirty="0" smtClean="0"/>
              <a:t>The ammeter must be connected in series with the device in the circuit.</a:t>
            </a:r>
            <a:endParaRPr lang="en-US" sz="2400" b="1" dirty="0"/>
          </a:p>
        </p:txBody>
      </p:sp>
    </p:spTree>
    <p:extLst>
      <p:ext uri="{BB962C8B-B14F-4D97-AF65-F5344CB8AC3E}">
        <p14:creationId xmlns:p14="http://schemas.microsoft.com/office/powerpoint/2010/main" val="1597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2051"/>
                                        </p:tgtEl>
                                        <p:attrNameLst>
                                          <p:attrName>style.visibility</p:attrName>
                                        </p:attrNameLst>
                                      </p:cBhvr>
                                      <p:to>
                                        <p:strVal val="visible"/>
                                      </p:to>
                                    </p:set>
                                    <p:animEffect transition="in" filter="wipe(down)">
                                      <p:cBhvr>
                                        <p:cTn id="20" dur="580">
                                          <p:stCondLst>
                                            <p:cond delay="0"/>
                                          </p:stCondLst>
                                        </p:cTn>
                                        <p:tgtEl>
                                          <p:spTgt spid="2051"/>
                                        </p:tgtEl>
                                      </p:cBhvr>
                                    </p:animEffect>
                                    <p:anim calcmode="lin" valueType="num">
                                      <p:cBhvr>
                                        <p:cTn id="21"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26" dur="26">
                                          <p:stCondLst>
                                            <p:cond delay="650"/>
                                          </p:stCondLst>
                                        </p:cTn>
                                        <p:tgtEl>
                                          <p:spTgt spid="2051"/>
                                        </p:tgtEl>
                                      </p:cBhvr>
                                      <p:to x="100000" y="60000"/>
                                    </p:animScale>
                                    <p:animScale>
                                      <p:cBhvr>
                                        <p:cTn id="27" dur="166" decel="50000">
                                          <p:stCondLst>
                                            <p:cond delay="676"/>
                                          </p:stCondLst>
                                        </p:cTn>
                                        <p:tgtEl>
                                          <p:spTgt spid="2051"/>
                                        </p:tgtEl>
                                      </p:cBhvr>
                                      <p:to x="100000" y="100000"/>
                                    </p:animScale>
                                    <p:animScale>
                                      <p:cBhvr>
                                        <p:cTn id="28" dur="26">
                                          <p:stCondLst>
                                            <p:cond delay="1312"/>
                                          </p:stCondLst>
                                        </p:cTn>
                                        <p:tgtEl>
                                          <p:spTgt spid="2051"/>
                                        </p:tgtEl>
                                      </p:cBhvr>
                                      <p:to x="100000" y="80000"/>
                                    </p:animScale>
                                    <p:animScale>
                                      <p:cBhvr>
                                        <p:cTn id="29" dur="166" decel="50000">
                                          <p:stCondLst>
                                            <p:cond delay="1338"/>
                                          </p:stCondLst>
                                        </p:cTn>
                                        <p:tgtEl>
                                          <p:spTgt spid="2051"/>
                                        </p:tgtEl>
                                      </p:cBhvr>
                                      <p:to x="100000" y="100000"/>
                                    </p:animScale>
                                    <p:animScale>
                                      <p:cBhvr>
                                        <p:cTn id="30" dur="26">
                                          <p:stCondLst>
                                            <p:cond delay="1642"/>
                                          </p:stCondLst>
                                        </p:cTn>
                                        <p:tgtEl>
                                          <p:spTgt spid="2051"/>
                                        </p:tgtEl>
                                      </p:cBhvr>
                                      <p:to x="100000" y="90000"/>
                                    </p:animScale>
                                    <p:animScale>
                                      <p:cBhvr>
                                        <p:cTn id="31" dur="166" decel="50000">
                                          <p:stCondLst>
                                            <p:cond delay="1668"/>
                                          </p:stCondLst>
                                        </p:cTn>
                                        <p:tgtEl>
                                          <p:spTgt spid="2051"/>
                                        </p:tgtEl>
                                      </p:cBhvr>
                                      <p:to x="100000" y="100000"/>
                                    </p:animScale>
                                    <p:animScale>
                                      <p:cBhvr>
                                        <p:cTn id="32" dur="26">
                                          <p:stCondLst>
                                            <p:cond delay="1808"/>
                                          </p:stCondLst>
                                        </p:cTn>
                                        <p:tgtEl>
                                          <p:spTgt spid="2051"/>
                                        </p:tgtEl>
                                      </p:cBhvr>
                                      <p:to x="100000" y="95000"/>
                                    </p:animScale>
                                    <p:animScale>
                                      <p:cBhvr>
                                        <p:cTn id="33" dur="166" decel="50000">
                                          <p:stCondLst>
                                            <p:cond delay="1834"/>
                                          </p:stCondLst>
                                        </p:cTn>
                                        <p:tgtEl>
                                          <p:spTgt spid="2051"/>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randombar(horizontal)">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randombar(horizontal)">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80">
                                          <p:stCondLst>
                                            <p:cond delay="0"/>
                                          </p:stCondLst>
                                        </p:cTn>
                                        <p:tgtEl>
                                          <p:spTgt spid="7"/>
                                        </p:tgtEl>
                                      </p:cBhvr>
                                    </p:animEffect>
                                    <p:anim calcmode="lin" valueType="num">
                                      <p:cBhvr>
                                        <p:cTn id="5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9" dur="26">
                                          <p:stCondLst>
                                            <p:cond delay="650"/>
                                          </p:stCondLst>
                                        </p:cTn>
                                        <p:tgtEl>
                                          <p:spTgt spid="7"/>
                                        </p:tgtEl>
                                      </p:cBhvr>
                                      <p:to x="100000" y="60000"/>
                                    </p:animScale>
                                    <p:animScale>
                                      <p:cBhvr>
                                        <p:cTn id="60" dur="166" decel="50000">
                                          <p:stCondLst>
                                            <p:cond delay="676"/>
                                          </p:stCondLst>
                                        </p:cTn>
                                        <p:tgtEl>
                                          <p:spTgt spid="7"/>
                                        </p:tgtEl>
                                      </p:cBhvr>
                                      <p:to x="100000" y="100000"/>
                                    </p:animScale>
                                    <p:animScale>
                                      <p:cBhvr>
                                        <p:cTn id="61" dur="26">
                                          <p:stCondLst>
                                            <p:cond delay="1312"/>
                                          </p:stCondLst>
                                        </p:cTn>
                                        <p:tgtEl>
                                          <p:spTgt spid="7"/>
                                        </p:tgtEl>
                                      </p:cBhvr>
                                      <p:to x="100000" y="80000"/>
                                    </p:animScale>
                                    <p:animScale>
                                      <p:cBhvr>
                                        <p:cTn id="62" dur="166" decel="50000">
                                          <p:stCondLst>
                                            <p:cond delay="1338"/>
                                          </p:stCondLst>
                                        </p:cTn>
                                        <p:tgtEl>
                                          <p:spTgt spid="7"/>
                                        </p:tgtEl>
                                      </p:cBhvr>
                                      <p:to x="100000" y="100000"/>
                                    </p:animScale>
                                    <p:animScale>
                                      <p:cBhvr>
                                        <p:cTn id="63" dur="26">
                                          <p:stCondLst>
                                            <p:cond delay="1642"/>
                                          </p:stCondLst>
                                        </p:cTn>
                                        <p:tgtEl>
                                          <p:spTgt spid="7"/>
                                        </p:tgtEl>
                                      </p:cBhvr>
                                      <p:to x="100000" y="90000"/>
                                    </p:animScale>
                                    <p:animScale>
                                      <p:cBhvr>
                                        <p:cTn id="64" dur="166" decel="50000">
                                          <p:stCondLst>
                                            <p:cond delay="1668"/>
                                          </p:stCondLst>
                                        </p:cTn>
                                        <p:tgtEl>
                                          <p:spTgt spid="7"/>
                                        </p:tgtEl>
                                      </p:cBhvr>
                                      <p:to x="100000" y="100000"/>
                                    </p:animScale>
                                    <p:animScale>
                                      <p:cBhvr>
                                        <p:cTn id="65" dur="26">
                                          <p:stCondLst>
                                            <p:cond delay="1808"/>
                                          </p:stCondLst>
                                        </p:cTn>
                                        <p:tgtEl>
                                          <p:spTgt spid="7"/>
                                        </p:tgtEl>
                                      </p:cBhvr>
                                      <p:to x="100000" y="95000"/>
                                    </p:animScale>
                                    <p:animScale>
                                      <p:cBhvr>
                                        <p:cTn id="66" dur="166" decel="50000">
                                          <p:stCondLst>
                                            <p:cond delay="1834"/>
                                          </p:stCondLst>
                                        </p:cTn>
                                        <p:tgtEl>
                                          <p:spTgt spid="7"/>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nodeType="clickEffect">
                                  <p:stCondLst>
                                    <p:cond delay="0"/>
                                  </p:stCondLst>
                                  <p:childTnLst>
                                    <p:set>
                                      <p:cBhvr>
                                        <p:cTn id="70" dur="1" fill="hold">
                                          <p:stCondLst>
                                            <p:cond delay="0"/>
                                          </p:stCondLst>
                                        </p:cTn>
                                        <p:tgtEl>
                                          <p:spTgt spid="2054"/>
                                        </p:tgtEl>
                                        <p:attrNameLst>
                                          <p:attrName>style.visibility</p:attrName>
                                        </p:attrNameLst>
                                      </p:cBhvr>
                                      <p:to>
                                        <p:strVal val="visible"/>
                                      </p:to>
                                    </p:set>
                                    <p:anim calcmode="lin" valueType="num">
                                      <p:cBhvr>
                                        <p:cTn id="71" dur="500" fill="hold"/>
                                        <p:tgtEl>
                                          <p:spTgt spid="2054"/>
                                        </p:tgtEl>
                                        <p:attrNameLst>
                                          <p:attrName>ppt_w</p:attrName>
                                        </p:attrNameLst>
                                      </p:cBhvr>
                                      <p:tavLst>
                                        <p:tav tm="0">
                                          <p:val>
                                            <p:fltVal val="0"/>
                                          </p:val>
                                        </p:tav>
                                        <p:tav tm="100000">
                                          <p:val>
                                            <p:strVal val="#ppt_w"/>
                                          </p:val>
                                        </p:tav>
                                      </p:tavLst>
                                    </p:anim>
                                    <p:anim calcmode="lin" valueType="num">
                                      <p:cBhvr>
                                        <p:cTn id="72" dur="500" fill="hold"/>
                                        <p:tgtEl>
                                          <p:spTgt spid="2054"/>
                                        </p:tgtEl>
                                        <p:attrNameLst>
                                          <p:attrName>ppt_h</p:attrName>
                                        </p:attrNameLst>
                                      </p:cBhvr>
                                      <p:tavLst>
                                        <p:tav tm="0">
                                          <p:val>
                                            <p:fltVal val="0"/>
                                          </p:val>
                                        </p:tav>
                                        <p:tav tm="100000">
                                          <p:val>
                                            <p:strVal val="#ppt_h"/>
                                          </p:val>
                                        </p:tav>
                                      </p:tavLst>
                                    </p:anim>
                                    <p:animEffect transition="in" filter="fade">
                                      <p:cBhvr>
                                        <p:cTn id="73" dur="500"/>
                                        <p:tgtEl>
                                          <p:spTgt spid="2054"/>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circle(in)">
                                      <p:cBhvr>
                                        <p:cTn id="7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658" y="595610"/>
            <a:ext cx="2286000" cy="461665"/>
          </a:xfrm>
          <a:prstGeom prst="rect">
            <a:avLst/>
          </a:prstGeom>
          <a:solidFill>
            <a:srgbClr val="C0000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400" b="1" dirty="0" smtClean="0">
                <a:effectLst>
                  <a:outerShdw blurRad="38100" dist="38100" dir="2700000" algn="tl">
                    <a:srgbClr val="000000">
                      <a:alpha val="43137"/>
                    </a:srgbClr>
                  </a:outerShdw>
                </a:effectLst>
              </a:rPr>
              <a:t>Parallel circuits</a:t>
            </a:r>
            <a:endParaRPr lang="en-US" sz="2400" b="1" dirty="0">
              <a:effectLst>
                <a:outerShdw blurRad="38100" dist="38100" dir="2700000" algn="tl">
                  <a:srgbClr val="000000">
                    <a:alpha val="43137"/>
                  </a:srgbClr>
                </a:outerShdw>
              </a:effectLst>
            </a:endParaRPr>
          </a:p>
        </p:txBody>
      </p:sp>
      <p:pic>
        <p:nvPicPr>
          <p:cNvPr id="1031" name="Picture 7" descr="C:\Users\bboyer.BFCS\AppData\Local\Microsoft\Windows\Temporary Internet Files\Content.IE5\5TF6QX5L\2bulbs_in_parallel_model[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2586" y="0"/>
            <a:ext cx="192405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bboyer.BFCS\AppData\Local\Microsoft\Windows\Temporary Internet Files\Content.IE5\5N068EZU\paralel-circuit[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72145" y="2643574"/>
            <a:ext cx="4629150" cy="17335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36636" y="595610"/>
            <a:ext cx="4302564" cy="1200329"/>
          </a:xfrm>
          <a:prstGeom prst="rect">
            <a:avLst/>
          </a:prstGeom>
          <a:noFill/>
        </p:spPr>
        <p:txBody>
          <a:bodyPr wrap="square" rtlCol="0">
            <a:spAutoFit/>
          </a:bodyPr>
          <a:lstStyle/>
          <a:p>
            <a:r>
              <a:rPr lang="en-US" sz="2400" b="1" dirty="0" smtClean="0"/>
              <a:t>The different parts of the circuit are on separate branches. </a:t>
            </a:r>
            <a:endParaRPr lang="en-US" sz="2400" b="1" dirty="0"/>
          </a:p>
        </p:txBody>
      </p:sp>
      <p:sp>
        <p:nvSpPr>
          <p:cNvPr id="4" name="TextBox 3"/>
          <p:cNvSpPr txBox="1"/>
          <p:nvPr/>
        </p:nvSpPr>
        <p:spPr>
          <a:xfrm>
            <a:off x="2209800" y="1890498"/>
            <a:ext cx="6629400" cy="461665"/>
          </a:xfrm>
          <a:prstGeom prst="rect">
            <a:avLst/>
          </a:prstGeom>
          <a:noFill/>
        </p:spPr>
        <p:txBody>
          <a:bodyPr wrap="square" rtlCol="0">
            <a:spAutoFit/>
          </a:bodyPr>
          <a:lstStyle/>
          <a:p>
            <a:r>
              <a:rPr lang="en-US" sz="2400" b="1" dirty="0" smtClean="0"/>
              <a:t>There are several paths for current to take.</a:t>
            </a:r>
            <a:endParaRPr lang="en-US" sz="2400" b="1" dirty="0"/>
          </a:p>
        </p:txBody>
      </p:sp>
      <p:sp>
        <p:nvSpPr>
          <p:cNvPr id="5" name="TextBox 4"/>
          <p:cNvSpPr txBox="1"/>
          <p:nvPr/>
        </p:nvSpPr>
        <p:spPr>
          <a:xfrm>
            <a:off x="2209800" y="2367988"/>
            <a:ext cx="6629400" cy="830997"/>
          </a:xfrm>
          <a:prstGeom prst="rect">
            <a:avLst/>
          </a:prstGeom>
          <a:noFill/>
        </p:spPr>
        <p:txBody>
          <a:bodyPr wrap="square" rtlCol="0">
            <a:spAutoFit/>
          </a:bodyPr>
          <a:lstStyle/>
          <a:p>
            <a:r>
              <a:rPr lang="en-US" sz="2400" b="1" dirty="0" smtClean="0"/>
              <a:t>Each  bulb is connected by a separate path from the battery and back to the battery.</a:t>
            </a:r>
          </a:p>
        </p:txBody>
      </p:sp>
      <p:sp>
        <p:nvSpPr>
          <p:cNvPr id="6" name="TextBox 5"/>
          <p:cNvSpPr txBox="1"/>
          <p:nvPr/>
        </p:nvSpPr>
        <p:spPr>
          <a:xfrm>
            <a:off x="2209800" y="3232565"/>
            <a:ext cx="6629400" cy="1569660"/>
          </a:xfrm>
          <a:prstGeom prst="rect">
            <a:avLst/>
          </a:prstGeom>
          <a:noFill/>
        </p:spPr>
        <p:txBody>
          <a:bodyPr wrap="square" rtlCol="0">
            <a:spAutoFit/>
          </a:bodyPr>
          <a:lstStyle/>
          <a:p>
            <a:r>
              <a:rPr lang="en-US" sz="2400" b="1" dirty="0" smtClean="0"/>
              <a:t>If one bulb goes, out, the others remain lit.</a:t>
            </a:r>
          </a:p>
          <a:p>
            <a:r>
              <a:rPr lang="en-US" sz="2400" b="1" dirty="0" smtClean="0"/>
              <a:t>Switches can be added to each branch to turn lights on and off without affecting the other branches.</a:t>
            </a:r>
            <a:endParaRPr lang="en-US" sz="2400" b="1" dirty="0"/>
          </a:p>
        </p:txBody>
      </p:sp>
      <p:sp>
        <p:nvSpPr>
          <p:cNvPr id="7" name="TextBox 6"/>
          <p:cNvSpPr txBox="1"/>
          <p:nvPr/>
        </p:nvSpPr>
        <p:spPr>
          <a:xfrm>
            <a:off x="2244670" y="4802225"/>
            <a:ext cx="6629400" cy="1200329"/>
          </a:xfrm>
          <a:prstGeom prst="rect">
            <a:avLst/>
          </a:prstGeom>
          <a:noFill/>
        </p:spPr>
        <p:txBody>
          <a:bodyPr wrap="square" rtlCol="0">
            <a:spAutoFit/>
          </a:bodyPr>
          <a:lstStyle/>
          <a:p>
            <a:r>
              <a:rPr lang="en-US" sz="2400" b="1" dirty="0" smtClean="0"/>
              <a:t>As new branches are added to a parallel circuit, the electric current has more paths to follow, so the overall </a:t>
            </a:r>
            <a:r>
              <a:rPr lang="en-US" sz="2400" b="1" smtClean="0"/>
              <a:t>resistance </a:t>
            </a:r>
            <a:r>
              <a:rPr lang="en-US" sz="2400" b="1" smtClean="0">
                <a:solidFill>
                  <a:srgbClr val="FF0000"/>
                </a:solidFill>
                <a:effectLst>
                  <a:outerShdw blurRad="38100" dist="38100" dir="2700000" algn="tl">
                    <a:srgbClr val="000000">
                      <a:alpha val="43137"/>
                    </a:srgbClr>
                  </a:outerShdw>
                </a:effectLst>
              </a:rPr>
              <a:t>decreases</a:t>
            </a:r>
            <a:r>
              <a:rPr lang="en-US" sz="2400" b="1" smtClean="0"/>
              <a:t>.</a:t>
            </a:r>
            <a:endParaRPr lang="en-US" sz="2400" b="1" dirty="0"/>
          </a:p>
        </p:txBody>
      </p:sp>
      <p:sp>
        <p:nvSpPr>
          <p:cNvPr id="8" name="TextBox 7"/>
          <p:cNvSpPr txBox="1"/>
          <p:nvPr/>
        </p:nvSpPr>
        <p:spPr>
          <a:xfrm>
            <a:off x="379527" y="6002554"/>
            <a:ext cx="8494543" cy="830997"/>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sz="2400" b="1" dirty="0" smtClean="0"/>
              <a:t>As you add branches to a parallel circuit, the brightness of the light bulbs does not change.</a:t>
            </a:r>
            <a:endParaRPr lang="en-US" sz="2400" b="1" dirty="0"/>
          </a:p>
        </p:txBody>
      </p:sp>
    </p:spTree>
    <p:extLst>
      <p:ext uri="{BB962C8B-B14F-4D97-AF65-F5344CB8AC3E}">
        <p14:creationId xmlns:p14="http://schemas.microsoft.com/office/powerpoint/2010/main" val="207879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31"/>
                                        </p:tgtEl>
                                        <p:attrNameLst>
                                          <p:attrName>style.visibility</p:attrName>
                                        </p:attrNameLst>
                                      </p:cBhvr>
                                      <p:to>
                                        <p:strVal val="visible"/>
                                      </p:to>
                                    </p:set>
                                    <p:animEffect transition="in" filter="wipe(down)">
                                      <p:cBhvr>
                                        <p:cTn id="14" dur="580">
                                          <p:stCondLst>
                                            <p:cond delay="0"/>
                                          </p:stCondLst>
                                        </p:cTn>
                                        <p:tgtEl>
                                          <p:spTgt spid="1031"/>
                                        </p:tgtEl>
                                      </p:cBhvr>
                                    </p:animEffect>
                                    <p:anim calcmode="lin" valueType="num">
                                      <p:cBhvr>
                                        <p:cTn id="15" dur="1822" tmFilter="0,0; 0.14,0.36; 0.43,0.73; 0.71,0.91; 1.0,1.0">
                                          <p:stCondLst>
                                            <p:cond delay="0"/>
                                          </p:stCondLst>
                                        </p:cTn>
                                        <p:tgtEl>
                                          <p:spTgt spid="103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3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3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3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31"/>
                                        </p:tgtEl>
                                        <p:attrNameLst>
                                          <p:attrName>ppt_y</p:attrName>
                                        </p:attrNameLst>
                                      </p:cBhvr>
                                      <p:tavLst>
                                        <p:tav tm="0" fmla="#ppt_y-sin(pi*$)/81">
                                          <p:val>
                                            <p:fltVal val="0"/>
                                          </p:val>
                                        </p:tav>
                                        <p:tav tm="100000">
                                          <p:val>
                                            <p:fltVal val="1"/>
                                          </p:val>
                                        </p:tav>
                                      </p:tavLst>
                                    </p:anim>
                                    <p:animScale>
                                      <p:cBhvr>
                                        <p:cTn id="20" dur="26">
                                          <p:stCondLst>
                                            <p:cond delay="650"/>
                                          </p:stCondLst>
                                        </p:cTn>
                                        <p:tgtEl>
                                          <p:spTgt spid="1031"/>
                                        </p:tgtEl>
                                      </p:cBhvr>
                                      <p:to x="100000" y="60000"/>
                                    </p:animScale>
                                    <p:animScale>
                                      <p:cBhvr>
                                        <p:cTn id="21" dur="166" decel="50000">
                                          <p:stCondLst>
                                            <p:cond delay="676"/>
                                          </p:stCondLst>
                                        </p:cTn>
                                        <p:tgtEl>
                                          <p:spTgt spid="1031"/>
                                        </p:tgtEl>
                                      </p:cBhvr>
                                      <p:to x="100000" y="100000"/>
                                    </p:animScale>
                                    <p:animScale>
                                      <p:cBhvr>
                                        <p:cTn id="22" dur="26">
                                          <p:stCondLst>
                                            <p:cond delay="1312"/>
                                          </p:stCondLst>
                                        </p:cTn>
                                        <p:tgtEl>
                                          <p:spTgt spid="1031"/>
                                        </p:tgtEl>
                                      </p:cBhvr>
                                      <p:to x="100000" y="80000"/>
                                    </p:animScale>
                                    <p:animScale>
                                      <p:cBhvr>
                                        <p:cTn id="23" dur="166" decel="50000">
                                          <p:stCondLst>
                                            <p:cond delay="1338"/>
                                          </p:stCondLst>
                                        </p:cTn>
                                        <p:tgtEl>
                                          <p:spTgt spid="1031"/>
                                        </p:tgtEl>
                                      </p:cBhvr>
                                      <p:to x="100000" y="100000"/>
                                    </p:animScale>
                                    <p:animScale>
                                      <p:cBhvr>
                                        <p:cTn id="24" dur="26">
                                          <p:stCondLst>
                                            <p:cond delay="1642"/>
                                          </p:stCondLst>
                                        </p:cTn>
                                        <p:tgtEl>
                                          <p:spTgt spid="1031"/>
                                        </p:tgtEl>
                                      </p:cBhvr>
                                      <p:to x="100000" y="90000"/>
                                    </p:animScale>
                                    <p:animScale>
                                      <p:cBhvr>
                                        <p:cTn id="25" dur="166" decel="50000">
                                          <p:stCondLst>
                                            <p:cond delay="1668"/>
                                          </p:stCondLst>
                                        </p:cTn>
                                        <p:tgtEl>
                                          <p:spTgt spid="1031"/>
                                        </p:tgtEl>
                                      </p:cBhvr>
                                      <p:to x="100000" y="100000"/>
                                    </p:animScale>
                                    <p:animScale>
                                      <p:cBhvr>
                                        <p:cTn id="26" dur="26">
                                          <p:stCondLst>
                                            <p:cond delay="1808"/>
                                          </p:stCondLst>
                                        </p:cTn>
                                        <p:tgtEl>
                                          <p:spTgt spid="1031"/>
                                        </p:tgtEl>
                                      </p:cBhvr>
                                      <p:to x="100000" y="95000"/>
                                    </p:animScale>
                                    <p:animScale>
                                      <p:cBhvr>
                                        <p:cTn id="27" dur="166" decel="50000">
                                          <p:stCondLst>
                                            <p:cond delay="1834"/>
                                          </p:stCondLst>
                                        </p:cTn>
                                        <p:tgtEl>
                                          <p:spTgt spid="1031"/>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ircle(in)">
                                      <p:cBhvr>
                                        <p:cTn id="32" dur="2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 calcmode="lin" valueType="num">
                                      <p:cBhvr>
                                        <p:cTn id="37" dur="500" fill="hold"/>
                                        <p:tgtEl>
                                          <p:spTgt spid="1032"/>
                                        </p:tgtEl>
                                        <p:attrNameLst>
                                          <p:attrName>ppt_w</p:attrName>
                                        </p:attrNameLst>
                                      </p:cBhvr>
                                      <p:tavLst>
                                        <p:tav tm="0">
                                          <p:val>
                                            <p:fltVal val="0"/>
                                          </p:val>
                                        </p:tav>
                                        <p:tav tm="100000">
                                          <p:val>
                                            <p:strVal val="#ppt_w"/>
                                          </p:val>
                                        </p:tav>
                                      </p:tavLst>
                                    </p:anim>
                                    <p:anim calcmode="lin" valueType="num">
                                      <p:cBhvr>
                                        <p:cTn id="38" dur="500" fill="hold"/>
                                        <p:tgtEl>
                                          <p:spTgt spid="1032"/>
                                        </p:tgtEl>
                                        <p:attrNameLst>
                                          <p:attrName>ppt_h</p:attrName>
                                        </p:attrNameLst>
                                      </p:cBhvr>
                                      <p:tavLst>
                                        <p:tav tm="0">
                                          <p:val>
                                            <p:fltVal val="0"/>
                                          </p:val>
                                        </p:tav>
                                        <p:tav tm="100000">
                                          <p:val>
                                            <p:strVal val="#ppt_h"/>
                                          </p:val>
                                        </p:tav>
                                      </p:tavLst>
                                    </p:anim>
                                    <p:animEffect transition="in" filter="fade">
                                      <p:cBhvr>
                                        <p:cTn id="39" dur="500"/>
                                        <p:tgtEl>
                                          <p:spTgt spid="10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1000"/>
                                        <p:tgtEl>
                                          <p:spTgt spid="6"/>
                                        </p:tgtEl>
                                      </p:cBhvr>
                                    </p:animEffect>
                                    <p:anim calcmode="lin" valueType="num">
                                      <p:cBhvr>
                                        <p:cTn id="56" dur="1000" fill="hold"/>
                                        <p:tgtEl>
                                          <p:spTgt spid="6"/>
                                        </p:tgtEl>
                                        <p:attrNameLst>
                                          <p:attrName>ppt_x</p:attrName>
                                        </p:attrNameLst>
                                      </p:cBhvr>
                                      <p:tavLst>
                                        <p:tav tm="0">
                                          <p:val>
                                            <p:strVal val="#ppt_x"/>
                                          </p:val>
                                        </p:tav>
                                        <p:tav tm="100000">
                                          <p:val>
                                            <p:strVal val="#ppt_x"/>
                                          </p:val>
                                        </p:tav>
                                      </p:tavLst>
                                    </p:anim>
                                    <p:anim calcmode="lin" valueType="num">
                                      <p:cBhvr>
                                        <p:cTn id="5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arn(inVertical)">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p:bldP spid="7"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399"/>
            <a:ext cx="8610600" cy="1200329"/>
          </a:xfrm>
          <a:prstGeom prst="rect">
            <a:avLst/>
          </a:prstGeom>
          <a:noFill/>
        </p:spPr>
        <p:txBody>
          <a:bodyPr wrap="square" rtlCol="0">
            <a:spAutoFit/>
          </a:bodyPr>
          <a:lstStyle/>
          <a:p>
            <a:r>
              <a:rPr lang="en-US" sz="2400" b="1" dirty="0" smtClean="0"/>
              <a:t>A </a:t>
            </a:r>
            <a:r>
              <a:rPr lang="en-US" sz="2400" b="1" u="sng" dirty="0" smtClean="0">
                <a:effectLst>
                  <a:outerShdw blurRad="38100" dist="38100" dir="2700000" algn="tl">
                    <a:srgbClr val="000000">
                      <a:alpha val="43137"/>
                    </a:srgbClr>
                  </a:outerShdw>
                </a:effectLst>
              </a:rPr>
              <a:t>voltmeter</a:t>
            </a:r>
            <a:r>
              <a:rPr lang="en-US" sz="2400" b="1" dirty="0" smtClean="0"/>
              <a:t> is a device used to measure voltage, or electrical potential energy difference.  The voltmeter and the device should be wired as a parallel circuit.</a:t>
            </a:r>
            <a:endParaRPr lang="en-US" sz="2400" b="1" dirty="0"/>
          </a:p>
        </p:txBody>
      </p:sp>
      <p:pic>
        <p:nvPicPr>
          <p:cNvPr id="1026" name="Picture 2" descr="C:\Users\bboyer.BFCS\AppData\Local\Microsoft\Windows\Temporary Internet Files\Content.IE5\5N068EZU\actron_multi_met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05000"/>
            <a:ext cx="2957512" cy="283577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657600" y="1733728"/>
            <a:ext cx="4724400" cy="2677656"/>
          </a:xfrm>
          <a:prstGeom prst="rect">
            <a:avLst/>
          </a:prstGeom>
          <a:noFill/>
        </p:spPr>
        <p:txBody>
          <a:bodyPr wrap="square" rtlCol="0">
            <a:spAutoFit/>
          </a:bodyPr>
          <a:lstStyle/>
          <a:p>
            <a:r>
              <a:rPr lang="en-US" sz="2400" b="1" dirty="0" smtClean="0"/>
              <a:t>Electrical energy enters a home through heavy-duty wires.  These wires have very low resistance.  Parallel branches extend out from the heavy-duty wires to wall sockets, and then to appliances and lights in each room. </a:t>
            </a:r>
            <a:endParaRPr lang="en-US" sz="2400" b="1" dirty="0"/>
          </a:p>
        </p:txBody>
      </p:sp>
      <p:sp>
        <p:nvSpPr>
          <p:cNvPr id="4" name="TextBox 3"/>
          <p:cNvSpPr txBox="1"/>
          <p:nvPr/>
        </p:nvSpPr>
        <p:spPr>
          <a:xfrm>
            <a:off x="3886200" y="4572000"/>
            <a:ext cx="41910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b="1" dirty="0" smtClean="0"/>
              <a:t>The voltage in most household circuits is 120 volts.</a:t>
            </a:r>
            <a:endParaRPr lang="en-US" sz="2400" b="1" dirty="0"/>
          </a:p>
        </p:txBody>
      </p:sp>
    </p:spTree>
    <p:extLst>
      <p:ext uri="{BB962C8B-B14F-4D97-AF65-F5344CB8AC3E}">
        <p14:creationId xmlns:p14="http://schemas.microsoft.com/office/powerpoint/2010/main" val="115810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down)">
                                      <p:cBhvr>
                                        <p:cTn id="13" dur="580">
                                          <p:stCondLst>
                                            <p:cond delay="0"/>
                                          </p:stCondLst>
                                        </p:cTn>
                                        <p:tgtEl>
                                          <p:spTgt spid="1026"/>
                                        </p:tgtEl>
                                      </p:cBhvr>
                                    </p:animEffect>
                                    <p:anim calcmode="lin" valueType="num">
                                      <p:cBhvr>
                                        <p:cTn id="14"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9" dur="26">
                                          <p:stCondLst>
                                            <p:cond delay="650"/>
                                          </p:stCondLst>
                                        </p:cTn>
                                        <p:tgtEl>
                                          <p:spTgt spid="1026"/>
                                        </p:tgtEl>
                                      </p:cBhvr>
                                      <p:to x="100000" y="60000"/>
                                    </p:animScale>
                                    <p:animScale>
                                      <p:cBhvr>
                                        <p:cTn id="20" dur="166" decel="50000">
                                          <p:stCondLst>
                                            <p:cond delay="676"/>
                                          </p:stCondLst>
                                        </p:cTn>
                                        <p:tgtEl>
                                          <p:spTgt spid="1026"/>
                                        </p:tgtEl>
                                      </p:cBhvr>
                                      <p:to x="100000" y="100000"/>
                                    </p:animScale>
                                    <p:animScale>
                                      <p:cBhvr>
                                        <p:cTn id="21" dur="26">
                                          <p:stCondLst>
                                            <p:cond delay="1312"/>
                                          </p:stCondLst>
                                        </p:cTn>
                                        <p:tgtEl>
                                          <p:spTgt spid="1026"/>
                                        </p:tgtEl>
                                      </p:cBhvr>
                                      <p:to x="100000" y="80000"/>
                                    </p:animScale>
                                    <p:animScale>
                                      <p:cBhvr>
                                        <p:cTn id="22" dur="166" decel="50000">
                                          <p:stCondLst>
                                            <p:cond delay="1338"/>
                                          </p:stCondLst>
                                        </p:cTn>
                                        <p:tgtEl>
                                          <p:spTgt spid="1026"/>
                                        </p:tgtEl>
                                      </p:cBhvr>
                                      <p:to x="100000" y="100000"/>
                                    </p:animScale>
                                    <p:animScale>
                                      <p:cBhvr>
                                        <p:cTn id="23" dur="26">
                                          <p:stCondLst>
                                            <p:cond delay="1642"/>
                                          </p:stCondLst>
                                        </p:cTn>
                                        <p:tgtEl>
                                          <p:spTgt spid="1026"/>
                                        </p:tgtEl>
                                      </p:cBhvr>
                                      <p:to x="100000" y="90000"/>
                                    </p:animScale>
                                    <p:animScale>
                                      <p:cBhvr>
                                        <p:cTn id="24" dur="166" decel="50000">
                                          <p:stCondLst>
                                            <p:cond delay="1668"/>
                                          </p:stCondLst>
                                        </p:cTn>
                                        <p:tgtEl>
                                          <p:spTgt spid="1026"/>
                                        </p:tgtEl>
                                      </p:cBhvr>
                                      <p:to x="100000" y="100000"/>
                                    </p:animScale>
                                    <p:animScale>
                                      <p:cBhvr>
                                        <p:cTn id="25" dur="26">
                                          <p:stCondLst>
                                            <p:cond delay="1808"/>
                                          </p:stCondLst>
                                        </p:cTn>
                                        <p:tgtEl>
                                          <p:spTgt spid="1026"/>
                                        </p:tgtEl>
                                      </p:cBhvr>
                                      <p:to x="100000" y="95000"/>
                                    </p:animScale>
                                    <p:animScale>
                                      <p:cBhvr>
                                        <p:cTn id="26" dur="166" decel="50000">
                                          <p:stCondLst>
                                            <p:cond delay="1834"/>
                                          </p:stCondLst>
                                        </p:cTn>
                                        <p:tgtEl>
                                          <p:spTgt spid="102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circle(in)">
                                      <p:cBhvr>
                                        <p:cTn id="3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5866" y="424956"/>
            <a:ext cx="6705600" cy="769441"/>
          </a:xfrm>
          <a:prstGeom prst="rect">
            <a:avLst/>
          </a:prstGeom>
          <a:noFill/>
        </p:spPr>
        <p:txBody>
          <a:bodyPr wrap="square" rtlCol="0">
            <a:spAutoFit/>
          </a:bodyPr>
          <a:lstStyle/>
          <a:p>
            <a:r>
              <a:rPr lang="en-US" sz="2200" b="1" dirty="0" smtClean="0"/>
              <a:t>Power is the rate at which energy is transformed from one form to another.  The unit of power is the</a:t>
            </a:r>
            <a:endParaRPr lang="en-US" sz="2200" b="1" dirty="0"/>
          </a:p>
        </p:txBody>
      </p:sp>
      <p:pic>
        <p:nvPicPr>
          <p:cNvPr id="1026" name="Picture 2" descr="C:\Users\bboyer.BFCS\AppData\Local\Microsoft\Windows\Temporary Internet Files\Content.IE5\5TF6QX5L\16524421-funny-muscle-ma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555" y="506114"/>
            <a:ext cx="1556311" cy="110109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2810" y="1605211"/>
            <a:ext cx="8305800" cy="830997"/>
          </a:xfrm>
          <a:prstGeom prst="rect">
            <a:avLst/>
          </a:prstGeom>
          <a:noFill/>
        </p:spPr>
        <p:txBody>
          <a:bodyPr wrap="square" rtlCol="0">
            <a:spAutoFit/>
          </a:bodyPr>
          <a:lstStyle/>
          <a:p>
            <a:r>
              <a:rPr lang="en-US" sz="2400" b="1" dirty="0" err="1" smtClean="0"/>
              <a:t>ie</a:t>
            </a:r>
            <a:r>
              <a:rPr lang="en-US" sz="2400" b="1" dirty="0" smtClean="0"/>
              <a:t>: 60 W  vs 100 W                The 100 W uses (transforms) </a:t>
            </a:r>
          </a:p>
          <a:p>
            <a:r>
              <a:rPr lang="en-US" sz="2400" b="1" dirty="0"/>
              <a:t> </a:t>
            </a:r>
            <a:r>
              <a:rPr lang="en-US" sz="2400" b="1" dirty="0" smtClean="0"/>
              <a:t>                                              electrical energy at a faster rate.</a:t>
            </a:r>
            <a:endParaRPr lang="en-US" sz="2400" b="1" dirty="0"/>
          </a:p>
        </p:txBody>
      </p:sp>
      <p:sp>
        <p:nvSpPr>
          <p:cNvPr id="4" name="TextBox 3"/>
          <p:cNvSpPr txBox="1"/>
          <p:nvPr/>
        </p:nvSpPr>
        <p:spPr>
          <a:xfrm flipH="1">
            <a:off x="7680959" y="777321"/>
            <a:ext cx="1353617" cy="430887"/>
          </a:xfrm>
          <a:prstGeom prst="rect">
            <a:avLst/>
          </a:prstGeom>
          <a:solidFill>
            <a:srgbClr val="FFFF00"/>
          </a:solidFill>
          <a:ln w="57150">
            <a:solidFill>
              <a:schemeClr val="tx1"/>
            </a:solidFill>
          </a:ln>
        </p:spPr>
        <p:txBody>
          <a:bodyPr wrap="square" rtlCol="0">
            <a:spAutoFit/>
          </a:bodyPr>
          <a:lstStyle/>
          <a:p>
            <a:r>
              <a:rPr lang="en-US" sz="2200" b="1" dirty="0" smtClean="0"/>
              <a:t>watt (W).</a:t>
            </a:r>
            <a:endParaRPr lang="en-US" sz="2200" b="1" dirty="0"/>
          </a:p>
        </p:txBody>
      </p:sp>
      <p:pic>
        <p:nvPicPr>
          <p:cNvPr id="1030" name="Picture 6" descr="C:\Users\bboyer.BFCS\AppData\Local\Microsoft\Windows\Temporary Internet Files\Content.IE5\Y3NAG44D\Light-bulb-2-9347-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0882" y="1585685"/>
            <a:ext cx="360000" cy="7074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2810" y="2436208"/>
            <a:ext cx="8610600" cy="461665"/>
          </a:xfrm>
          <a:prstGeom prst="rect">
            <a:avLst/>
          </a:prstGeom>
          <a:noFill/>
        </p:spPr>
        <p:txBody>
          <a:bodyPr wrap="square" rtlCol="0">
            <a:spAutoFit/>
          </a:bodyPr>
          <a:lstStyle/>
          <a:p>
            <a:r>
              <a:rPr lang="en-US" sz="2400" b="1" dirty="0" smtClean="0"/>
              <a:t>The power of a light bulb or appliance depends on two factors:</a:t>
            </a:r>
            <a:endParaRPr lang="en-US" sz="2400" b="1" dirty="0"/>
          </a:p>
        </p:txBody>
      </p:sp>
      <p:sp>
        <p:nvSpPr>
          <p:cNvPr id="6" name="TextBox 5"/>
          <p:cNvSpPr txBox="1"/>
          <p:nvPr/>
        </p:nvSpPr>
        <p:spPr>
          <a:xfrm>
            <a:off x="671082" y="2923848"/>
            <a:ext cx="2209800" cy="430887"/>
          </a:xfrm>
          <a:prstGeom prst="rect">
            <a:avLst/>
          </a:prstGeom>
          <a:noFill/>
        </p:spPr>
        <p:txBody>
          <a:bodyPr wrap="square" rtlCol="0">
            <a:spAutoFit/>
          </a:bodyPr>
          <a:lstStyle/>
          <a:p>
            <a:r>
              <a:rPr lang="en-US" sz="2200" b="1" dirty="0" smtClean="0"/>
              <a:t>1.  voltage (V) </a:t>
            </a:r>
            <a:endParaRPr lang="en-US" sz="2200" b="1" dirty="0"/>
          </a:p>
        </p:txBody>
      </p:sp>
      <p:sp>
        <p:nvSpPr>
          <p:cNvPr id="7" name="TextBox 6"/>
          <p:cNvSpPr txBox="1"/>
          <p:nvPr/>
        </p:nvSpPr>
        <p:spPr>
          <a:xfrm>
            <a:off x="2435505" y="2923848"/>
            <a:ext cx="1981200" cy="461665"/>
          </a:xfrm>
          <a:prstGeom prst="rect">
            <a:avLst/>
          </a:prstGeom>
          <a:noFill/>
        </p:spPr>
        <p:txBody>
          <a:bodyPr wrap="square" rtlCol="0">
            <a:spAutoFit/>
          </a:bodyPr>
          <a:lstStyle/>
          <a:p>
            <a:r>
              <a:rPr lang="en-US" sz="2200" b="1" dirty="0" smtClean="0"/>
              <a:t>2.  current (I)</a:t>
            </a:r>
            <a:r>
              <a:rPr lang="en-US" sz="2400" b="1" dirty="0" smtClean="0"/>
              <a:t> </a:t>
            </a:r>
            <a:endParaRPr lang="en-US" sz="2400" b="1" dirty="0"/>
          </a:p>
        </p:txBody>
      </p:sp>
      <p:sp>
        <p:nvSpPr>
          <p:cNvPr id="9" name="TextBox 8"/>
          <p:cNvSpPr txBox="1"/>
          <p:nvPr/>
        </p:nvSpPr>
        <p:spPr>
          <a:xfrm>
            <a:off x="4352463" y="2923848"/>
            <a:ext cx="4395368" cy="430887"/>
          </a:xfrm>
          <a:prstGeom prst="rect">
            <a:avLst/>
          </a:prstGeom>
          <a:noFill/>
        </p:spPr>
        <p:txBody>
          <a:bodyPr wrap="square" rtlCol="0">
            <a:spAutoFit/>
          </a:bodyPr>
          <a:lstStyle/>
          <a:p>
            <a:r>
              <a:rPr lang="en-US" sz="2200" b="1" dirty="0" smtClean="0"/>
              <a:t>German word </a:t>
            </a:r>
            <a:r>
              <a:rPr lang="en-US" sz="2200" b="1" i="1" dirty="0" err="1" smtClean="0"/>
              <a:t>intensitat</a:t>
            </a:r>
            <a:r>
              <a:rPr lang="en-US" sz="2200" b="1" dirty="0" smtClean="0"/>
              <a:t> = </a:t>
            </a:r>
            <a:r>
              <a:rPr lang="en-US" sz="2200" b="1" i="1" dirty="0" smtClean="0"/>
              <a:t>intensity</a:t>
            </a:r>
            <a:r>
              <a:rPr lang="en-US" sz="2200" b="1" dirty="0" smtClean="0"/>
              <a:t>.</a:t>
            </a:r>
            <a:endParaRPr lang="en-US" sz="2200" b="1" dirty="0"/>
          </a:p>
        </p:txBody>
      </p:sp>
      <p:sp>
        <p:nvSpPr>
          <p:cNvPr id="10" name="TextBox 9"/>
          <p:cNvSpPr txBox="1"/>
          <p:nvPr/>
        </p:nvSpPr>
        <p:spPr>
          <a:xfrm>
            <a:off x="3187104" y="3408112"/>
            <a:ext cx="2682012" cy="461665"/>
          </a:xfrm>
          <a:prstGeom prst="rect">
            <a:avLst/>
          </a:prstGeom>
          <a:solidFill>
            <a:srgbClr val="FFFF00"/>
          </a:solidFill>
          <a:ln w="57150">
            <a:solidFill>
              <a:schemeClr val="tx1"/>
            </a:solidFill>
          </a:ln>
        </p:spPr>
        <p:txBody>
          <a:bodyPr wrap="square" rtlCol="0">
            <a:spAutoFit/>
          </a:bodyPr>
          <a:lstStyle/>
          <a:p>
            <a:r>
              <a:rPr lang="en-US" sz="2400" b="1" dirty="0" smtClean="0"/>
              <a:t>Therefore,  P= VI</a:t>
            </a:r>
            <a:endParaRPr lang="en-US" sz="2400" b="1" dirty="0"/>
          </a:p>
        </p:txBody>
      </p:sp>
      <p:sp>
        <p:nvSpPr>
          <p:cNvPr id="11" name="TextBox 10"/>
          <p:cNvSpPr txBox="1"/>
          <p:nvPr/>
        </p:nvSpPr>
        <p:spPr>
          <a:xfrm>
            <a:off x="187605" y="4038600"/>
            <a:ext cx="8458200" cy="769441"/>
          </a:xfrm>
          <a:prstGeom prst="rect">
            <a:avLst/>
          </a:prstGeom>
          <a:noFill/>
        </p:spPr>
        <p:txBody>
          <a:bodyPr wrap="square" rtlCol="0">
            <a:spAutoFit/>
          </a:bodyPr>
          <a:lstStyle/>
          <a:p>
            <a:r>
              <a:rPr lang="en-US" sz="2200" b="1" dirty="0" smtClean="0"/>
              <a:t>1.  A flashlight bulb uses two 1.5-V batteries in series to create a current of 0.5 A.  What is the power rating of the bulb?</a:t>
            </a:r>
            <a:endParaRPr lang="en-US" sz="2200" b="1" dirty="0"/>
          </a:p>
        </p:txBody>
      </p:sp>
      <p:sp>
        <p:nvSpPr>
          <p:cNvPr id="12" name="TextBox 11"/>
          <p:cNvSpPr txBox="1"/>
          <p:nvPr/>
        </p:nvSpPr>
        <p:spPr>
          <a:xfrm>
            <a:off x="4524235" y="4808041"/>
            <a:ext cx="4174845" cy="430887"/>
          </a:xfrm>
          <a:prstGeom prst="rect">
            <a:avLst/>
          </a:prstGeom>
          <a:solidFill>
            <a:srgbClr val="FFFF00"/>
          </a:solidFill>
          <a:ln w="57150">
            <a:solidFill>
              <a:schemeClr val="tx1"/>
            </a:solidFill>
          </a:ln>
        </p:spPr>
        <p:txBody>
          <a:bodyPr wrap="square" rtlCol="0">
            <a:spAutoFit/>
          </a:bodyPr>
          <a:lstStyle/>
          <a:p>
            <a:r>
              <a:rPr lang="en-US" sz="2200" b="1" dirty="0" smtClean="0"/>
              <a:t>P =VI  P=3.0V x 0.5 A    P = 1.5W</a:t>
            </a:r>
            <a:endParaRPr lang="en-US" sz="2200" b="1" dirty="0"/>
          </a:p>
        </p:txBody>
      </p:sp>
      <p:sp>
        <p:nvSpPr>
          <p:cNvPr id="13" name="TextBox 12"/>
          <p:cNvSpPr txBox="1"/>
          <p:nvPr/>
        </p:nvSpPr>
        <p:spPr>
          <a:xfrm>
            <a:off x="181815" y="5287813"/>
            <a:ext cx="8387790" cy="769441"/>
          </a:xfrm>
          <a:prstGeom prst="rect">
            <a:avLst/>
          </a:prstGeom>
          <a:noFill/>
        </p:spPr>
        <p:txBody>
          <a:bodyPr wrap="square" rtlCol="0">
            <a:spAutoFit/>
          </a:bodyPr>
          <a:lstStyle/>
          <a:p>
            <a:r>
              <a:rPr lang="en-US" sz="2200" b="1" dirty="0" smtClean="0"/>
              <a:t>2.  A hair dryer has a power rating of 1,200 W and uses a standard voltage of 120V.  What is the current through the hair dryer?</a:t>
            </a:r>
            <a:endParaRPr lang="en-US" sz="2200" b="1" dirty="0"/>
          </a:p>
        </p:txBody>
      </p:sp>
      <p:sp>
        <p:nvSpPr>
          <p:cNvPr id="14" name="TextBox 13"/>
          <p:cNvSpPr txBox="1"/>
          <p:nvPr/>
        </p:nvSpPr>
        <p:spPr>
          <a:xfrm>
            <a:off x="4524235" y="6063909"/>
            <a:ext cx="3461310" cy="430887"/>
          </a:xfrm>
          <a:prstGeom prst="rect">
            <a:avLst/>
          </a:prstGeom>
          <a:solidFill>
            <a:srgbClr val="FFFF00"/>
          </a:solidFill>
          <a:ln w="57150">
            <a:solidFill>
              <a:schemeClr val="tx1"/>
            </a:solidFill>
          </a:ln>
        </p:spPr>
        <p:txBody>
          <a:bodyPr wrap="square" rtlCol="0">
            <a:spAutoFit/>
          </a:bodyPr>
          <a:lstStyle/>
          <a:p>
            <a:r>
              <a:rPr lang="en-US" sz="2200" b="1" dirty="0" smtClean="0"/>
              <a:t>I =  P/V  1,200/120   I = 10A </a:t>
            </a:r>
            <a:endParaRPr lang="en-US" sz="2200" b="1" dirty="0"/>
          </a:p>
        </p:txBody>
      </p:sp>
    </p:spTree>
    <p:extLst>
      <p:ext uri="{BB962C8B-B14F-4D97-AF65-F5344CB8AC3E}">
        <p14:creationId xmlns:p14="http://schemas.microsoft.com/office/powerpoint/2010/main" val="363935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1030"/>
                                        </p:tgtEl>
                                        <p:attrNameLst>
                                          <p:attrName>style.visibility</p:attrName>
                                        </p:attrNameLst>
                                      </p:cBhvr>
                                      <p:to>
                                        <p:strVal val="visible"/>
                                      </p:to>
                                    </p:set>
                                    <p:animEffect transition="in" filter="wipe(down)">
                                      <p:cBhvr>
                                        <p:cTn id="38" dur="580">
                                          <p:stCondLst>
                                            <p:cond delay="0"/>
                                          </p:stCondLst>
                                        </p:cTn>
                                        <p:tgtEl>
                                          <p:spTgt spid="1030"/>
                                        </p:tgtEl>
                                      </p:cBhvr>
                                    </p:animEffect>
                                    <p:anim calcmode="lin" valueType="num">
                                      <p:cBhvr>
                                        <p:cTn id="39"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44" dur="26">
                                          <p:stCondLst>
                                            <p:cond delay="650"/>
                                          </p:stCondLst>
                                        </p:cTn>
                                        <p:tgtEl>
                                          <p:spTgt spid="1030"/>
                                        </p:tgtEl>
                                      </p:cBhvr>
                                      <p:to x="100000" y="60000"/>
                                    </p:animScale>
                                    <p:animScale>
                                      <p:cBhvr>
                                        <p:cTn id="45" dur="166" decel="50000">
                                          <p:stCondLst>
                                            <p:cond delay="676"/>
                                          </p:stCondLst>
                                        </p:cTn>
                                        <p:tgtEl>
                                          <p:spTgt spid="1030"/>
                                        </p:tgtEl>
                                      </p:cBhvr>
                                      <p:to x="100000" y="100000"/>
                                    </p:animScale>
                                    <p:animScale>
                                      <p:cBhvr>
                                        <p:cTn id="46" dur="26">
                                          <p:stCondLst>
                                            <p:cond delay="1312"/>
                                          </p:stCondLst>
                                        </p:cTn>
                                        <p:tgtEl>
                                          <p:spTgt spid="1030"/>
                                        </p:tgtEl>
                                      </p:cBhvr>
                                      <p:to x="100000" y="80000"/>
                                    </p:animScale>
                                    <p:animScale>
                                      <p:cBhvr>
                                        <p:cTn id="47" dur="166" decel="50000">
                                          <p:stCondLst>
                                            <p:cond delay="1338"/>
                                          </p:stCondLst>
                                        </p:cTn>
                                        <p:tgtEl>
                                          <p:spTgt spid="1030"/>
                                        </p:tgtEl>
                                      </p:cBhvr>
                                      <p:to x="100000" y="100000"/>
                                    </p:animScale>
                                    <p:animScale>
                                      <p:cBhvr>
                                        <p:cTn id="48" dur="26">
                                          <p:stCondLst>
                                            <p:cond delay="1642"/>
                                          </p:stCondLst>
                                        </p:cTn>
                                        <p:tgtEl>
                                          <p:spTgt spid="1030"/>
                                        </p:tgtEl>
                                      </p:cBhvr>
                                      <p:to x="100000" y="90000"/>
                                    </p:animScale>
                                    <p:animScale>
                                      <p:cBhvr>
                                        <p:cTn id="49" dur="166" decel="50000">
                                          <p:stCondLst>
                                            <p:cond delay="1668"/>
                                          </p:stCondLst>
                                        </p:cTn>
                                        <p:tgtEl>
                                          <p:spTgt spid="1030"/>
                                        </p:tgtEl>
                                      </p:cBhvr>
                                      <p:to x="100000" y="100000"/>
                                    </p:animScale>
                                    <p:animScale>
                                      <p:cBhvr>
                                        <p:cTn id="50" dur="26">
                                          <p:stCondLst>
                                            <p:cond delay="1808"/>
                                          </p:stCondLst>
                                        </p:cTn>
                                        <p:tgtEl>
                                          <p:spTgt spid="1030"/>
                                        </p:tgtEl>
                                      </p:cBhvr>
                                      <p:to x="100000" y="95000"/>
                                    </p:animScale>
                                    <p:animScale>
                                      <p:cBhvr>
                                        <p:cTn id="51" dur="166" decel="50000">
                                          <p:stCondLst>
                                            <p:cond delay="1834"/>
                                          </p:stCondLst>
                                        </p:cTn>
                                        <p:tgtEl>
                                          <p:spTgt spid="1030"/>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1000"/>
                                        <p:tgtEl>
                                          <p:spTgt spid="3"/>
                                        </p:tgtEl>
                                      </p:cBhvr>
                                    </p:animEffect>
                                    <p:anim calcmode="lin" valueType="num">
                                      <p:cBhvr>
                                        <p:cTn id="57" dur="1000" fill="hold"/>
                                        <p:tgtEl>
                                          <p:spTgt spid="3"/>
                                        </p:tgtEl>
                                        <p:attrNameLst>
                                          <p:attrName>ppt_x</p:attrName>
                                        </p:attrNameLst>
                                      </p:cBhvr>
                                      <p:tavLst>
                                        <p:tav tm="0">
                                          <p:val>
                                            <p:strVal val="#ppt_x"/>
                                          </p:val>
                                        </p:tav>
                                        <p:tav tm="100000">
                                          <p:val>
                                            <p:strVal val="#ppt_x"/>
                                          </p:val>
                                        </p:tav>
                                      </p:tavLst>
                                    </p:anim>
                                    <p:anim calcmode="lin" valueType="num">
                                      <p:cBhvr>
                                        <p:cTn id="5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down)">
                                      <p:cBhvr>
                                        <p:cTn id="63" dur="500"/>
                                        <p:tgtEl>
                                          <p:spTgt spid="5"/>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randombar(horizontal)">
                                      <p:cBhvr>
                                        <p:cTn id="68" dur="500"/>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barn(inVertical)">
                                      <p:cBhvr>
                                        <p:cTn id="73" dur="500"/>
                                        <p:tgtEl>
                                          <p:spTgt spid="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down)">
                                      <p:cBhvr>
                                        <p:cTn id="78" dur="500"/>
                                        <p:tgtEl>
                                          <p:spTgt spid="9"/>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randombar(horizontal)">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wipe(down)">
                                      <p:cBhvr>
                                        <p:cTn id="95" dur="580">
                                          <p:stCondLst>
                                            <p:cond delay="0"/>
                                          </p:stCondLst>
                                        </p:cTn>
                                        <p:tgtEl>
                                          <p:spTgt spid="12"/>
                                        </p:tgtEl>
                                      </p:cBhvr>
                                    </p:animEffect>
                                    <p:anim calcmode="lin" valueType="num">
                                      <p:cBhvr>
                                        <p:cTn id="9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1" dur="26">
                                          <p:stCondLst>
                                            <p:cond delay="650"/>
                                          </p:stCondLst>
                                        </p:cTn>
                                        <p:tgtEl>
                                          <p:spTgt spid="12"/>
                                        </p:tgtEl>
                                      </p:cBhvr>
                                      <p:to x="100000" y="60000"/>
                                    </p:animScale>
                                    <p:animScale>
                                      <p:cBhvr>
                                        <p:cTn id="102" dur="166" decel="50000">
                                          <p:stCondLst>
                                            <p:cond delay="676"/>
                                          </p:stCondLst>
                                        </p:cTn>
                                        <p:tgtEl>
                                          <p:spTgt spid="12"/>
                                        </p:tgtEl>
                                      </p:cBhvr>
                                      <p:to x="100000" y="100000"/>
                                    </p:animScale>
                                    <p:animScale>
                                      <p:cBhvr>
                                        <p:cTn id="103" dur="26">
                                          <p:stCondLst>
                                            <p:cond delay="1312"/>
                                          </p:stCondLst>
                                        </p:cTn>
                                        <p:tgtEl>
                                          <p:spTgt spid="12"/>
                                        </p:tgtEl>
                                      </p:cBhvr>
                                      <p:to x="100000" y="80000"/>
                                    </p:animScale>
                                    <p:animScale>
                                      <p:cBhvr>
                                        <p:cTn id="104" dur="166" decel="50000">
                                          <p:stCondLst>
                                            <p:cond delay="1338"/>
                                          </p:stCondLst>
                                        </p:cTn>
                                        <p:tgtEl>
                                          <p:spTgt spid="12"/>
                                        </p:tgtEl>
                                      </p:cBhvr>
                                      <p:to x="100000" y="100000"/>
                                    </p:animScale>
                                    <p:animScale>
                                      <p:cBhvr>
                                        <p:cTn id="105" dur="26">
                                          <p:stCondLst>
                                            <p:cond delay="1642"/>
                                          </p:stCondLst>
                                        </p:cTn>
                                        <p:tgtEl>
                                          <p:spTgt spid="12"/>
                                        </p:tgtEl>
                                      </p:cBhvr>
                                      <p:to x="100000" y="90000"/>
                                    </p:animScale>
                                    <p:animScale>
                                      <p:cBhvr>
                                        <p:cTn id="106" dur="166" decel="50000">
                                          <p:stCondLst>
                                            <p:cond delay="1668"/>
                                          </p:stCondLst>
                                        </p:cTn>
                                        <p:tgtEl>
                                          <p:spTgt spid="12"/>
                                        </p:tgtEl>
                                      </p:cBhvr>
                                      <p:to x="100000" y="100000"/>
                                    </p:animScale>
                                    <p:animScale>
                                      <p:cBhvr>
                                        <p:cTn id="107" dur="26">
                                          <p:stCondLst>
                                            <p:cond delay="1808"/>
                                          </p:stCondLst>
                                        </p:cTn>
                                        <p:tgtEl>
                                          <p:spTgt spid="12"/>
                                        </p:tgtEl>
                                      </p:cBhvr>
                                      <p:to x="100000" y="95000"/>
                                    </p:animScale>
                                    <p:animScale>
                                      <p:cBhvr>
                                        <p:cTn id="108" dur="166" decel="50000">
                                          <p:stCondLst>
                                            <p:cond delay="1834"/>
                                          </p:stCondLst>
                                        </p:cTn>
                                        <p:tgtEl>
                                          <p:spTgt spid="12"/>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14" presetClass="entr" presetSubtype="10" fill="hold" grpId="0" nodeType="clickEffect">
                                  <p:stCondLst>
                                    <p:cond delay="0"/>
                                  </p:stCondLst>
                                  <p:childTnLst>
                                    <p:set>
                                      <p:cBhvr>
                                        <p:cTn id="112" dur="1" fill="hold">
                                          <p:stCondLst>
                                            <p:cond delay="0"/>
                                          </p:stCondLst>
                                        </p:cTn>
                                        <p:tgtEl>
                                          <p:spTgt spid="13"/>
                                        </p:tgtEl>
                                        <p:attrNameLst>
                                          <p:attrName>style.visibility</p:attrName>
                                        </p:attrNameLst>
                                      </p:cBhvr>
                                      <p:to>
                                        <p:strVal val="visible"/>
                                      </p:to>
                                    </p:set>
                                    <p:animEffect transition="in" filter="randombar(horizontal)">
                                      <p:cBhvr>
                                        <p:cTn id="113" dur="500"/>
                                        <p:tgtEl>
                                          <p:spTgt spid="13"/>
                                        </p:tgtEl>
                                      </p:cBhvr>
                                    </p:animEffect>
                                  </p:childTnLst>
                                </p:cTn>
                              </p:par>
                            </p:childTnLst>
                          </p:cTn>
                        </p:par>
                      </p:childTnLst>
                    </p:cTn>
                  </p:par>
                  <p:par>
                    <p:cTn id="114" fill="hold">
                      <p:stCondLst>
                        <p:cond delay="indefinite"/>
                      </p:stCondLst>
                      <p:childTnLst>
                        <p:par>
                          <p:cTn id="115" fill="hold">
                            <p:stCondLst>
                              <p:cond delay="0"/>
                            </p:stCondLst>
                            <p:childTnLst>
                              <p:par>
                                <p:cTn id="116" presetID="26" presetClass="entr" presetSubtype="0" fill="hold" grpId="0" nodeType="clickEffect">
                                  <p:stCondLst>
                                    <p:cond delay="0"/>
                                  </p:stCondLst>
                                  <p:childTnLst>
                                    <p:set>
                                      <p:cBhvr>
                                        <p:cTn id="117" dur="1" fill="hold">
                                          <p:stCondLst>
                                            <p:cond delay="0"/>
                                          </p:stCondLst>
                                        </p:cTn>
                                        <p:tgtEl>
                                          <p:spTgt spid="14"/>
                                        </p:tgtEl>
                                        <p:attrNameLst>
                                          <p:attrName>style.visibility</p:attrName>
                                        </p:attrNameLst>
                                      </p:cBhvr>
                                      <p:to>
                                        <p:strVal val="visible"/>
                                      </p:to>
                                    </p:set>
                                    <p:animEffect transition="in" filter="wipe(down)">
                                      <p:cBhvr>
                                        <p:cTn id="118" dur="580">
                                          <p:stCondLst>
                                            <p:cond delay="0"/>
                                          </p:stCondLst>
                                        </p:cTn>
                                        <p:tgtEl>
                                          <p:spTgt spid="14"/>
                                        </p:tgtEl>
                                      </p:cBhvr>
                                    </p:animEffect>
                                    <p:anim calcmode="lin" valueType="num">
                                      <p:cBhvr>
                                        <p:cTn id="11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4" dur="26">
                                          <p:stCondLst>
                                            <p:cond delay="650"/>
                                          </p:stCondLst>
                                        </p:cTn>
                                        <p:tgtEl>
                                          <p:spTgt spid="14"/>
                                        </p:tgtEl>
                                      </p:cBhvr>
                                      <p:to x="100000" y="60000"/>
                                    </p:animScale>
                                    <p:animScale>
                                      <p:cBhvr>
                                        <p:cTn id="125" dur="166" decel="50000">
                                          <p:stCondLst>
                                            <p:cond delay="676"/>
                                          </p:stCondLst>
                                        </p:cTn>
                                        <p:tgtEl>
                                          <p:spTgt spid="14"/>
                                        </p:tgtEl>
                                      </p:cBhvr>
                                      <p:to x="100000" y="100000"/>
                                    </p:animScale>
                                    <p:animScale>
                                      <p:cBhvr>
                                        <p:cTn id="126" dur="26">
                                          <p:stCondLst>
                                            <p:cond delay="1312"/>
                                          </p:stCondLst>
                                        </p:cTn>
                                        <p:tgtEl>
                                          <p:spTgt spid="14"/>
                                        </p:tgtEl>
                                      </p:cBhvr>
                                      <p:to x="100000" y="80000"/>
                                    </p:animScale>
                                    <p:animScale>
                                      <p:cBhvr>
                                        <p:cTn id="127" dur="166" decel="50000">
                                          <p:stCondLst>
                                            <p:cond delay="1338"/>
                                          </p:stCondLst>
                                        </p:cTn>
                                        <p:tgtEl>
                                          <p:spTgt spid="14"/>
                                        </p:tgtEl>
                                      </p:cBhvr>
                                      <p:to x="100000" y="100000"/>
                                    </p:animScale>
                                    <p:animScale>
                                      <p:cBhvr>
                                        <p:cTn id="128" dur="26">
                                          <p:stCondLst>
                                            <p:cond delay="1642"/>
                                          </p:stCondLst>
                                        </p:cTn>
                                        <p:tgtEl>
                                          <p:spTgt spid="14"/>
                                        </p:tgtEl>
                                      </p:cBhvr>
                                      <p:to x="100000" y="90000"/>
                                    </p:animScale>
                                    <p:animScale>
                                      <p:cBhvr>
                                        <p:cTn id="129" dur="166" decel="50000">
                                          <p:stCondLst>
                                            <p:cond delay="1668"/>
                                          </p:stCondLst>
                                        </p:cTn>
                                        <p:tgtEl>
                                          <p:spTgt spid="14"/>
                                        </p:tgtEl>
                                      </p:cBhvr>
                                      <p:to x="100000" y="100000"/>
                                    </p:animScale>
                                    <p:animScale>
                                      <p:cBhvr>
                                        <p:cTn id="130" dur="26">
                                          <p:stCondLst>
                                            <p:cond delay="1808"/>
                                          </p:stCondLst>
                                        </p:cTn>
                                        <p:tgtEl>
                                          <p:spTgt spid="14"/>
                                        </p:tgtEl>
                                      </p:cBhvr>
                                      <p:to x="100000" y="95000"/>
                                    </p:animScale>
                                    <p:animScale>
                                      <p:cBhvr>
                                        <p:cTn id="131"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p:bldP spid="6" grpId="0"/>
      <p:bldP spid="7" grpId="0"/>
      <p:bldP spid="9" grpId="0"/>
      <p:bldP spid="10" grpId="0" animBg="1"/>
      <p:bldP spid="11" grpId="0"/>
      <p:bldP spid="12" grpId="0" animBg="1"/>
      <p:bldP spid="13" grpId="0"/>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244</TotalTime>
  <Words>998</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NOTES on 20.4 Electric Circuits and Power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20.4 Electric Circuits and Power</dc:title>
  <dc:creator>Beverly Boyer</dc:creator>
  <cp:lastModifiedBy>Beverly Boyer</cp:lastModifiedBy>
  <cp:revision>28</cp:revision>
  <dcterms:created xsi:type="dcterms:W3CDTF">2016-05-15T13:22:47Z</dcterms:created>
  <dcterms:modified xsi:type="dcterms:W3CDTF">2016-05-17T20:23:59Z</dcterms:modified>
</cp:coreProperties>
</file>