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AD3FC8E-FF92-401A-8E36-BE1E635A16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28D42DB-231F-42E3-B90D-09CC93DF7AE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4572000" cy="136879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Chapter 16 Sound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</a:t>
            </a:r>
            <a:br>
              <a:rPr lang="en-US" dirty="0" smtClean="0"/>
            </a:br>
            <a:r>
              <a:rPr lang="en-US" dirty="0" smtClean="0"/>
              <a:t>16.3 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0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0685" y="228600"/>
            <a:ext cx="70233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Music is a set of notes that combine in patterns that are pleasing.  How does that differ from noise?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R0H8ST0I\musicnotes4wq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607897" cy="122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22098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When you describe sound as being pleasant or unpleasant, you are referring to the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quality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depends on the instruments making the music.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02737"/>
            <a:ext cx="8686800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The sound quality of musical instruments results from blending a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tone </a:t>
            </a:r>
            <a:r>
              <a:rPr lang="en-US" sz="2800" b="1" dirty="0" smtClean="0"/>
              <a:t>with its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overtones</a:t>
            </a:r>
            <a:r>
              <a:rPr lang="en-US" sz="2800" b="1" dirty="0" smtClean="0"/>
              <a:t>.  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Resonance</a:t>
            </a:r>
            <a:r>
              <a:rPr lang="en-US" sz="2800" b="1" dirty="0" smtClean="0"/>
              <a:t> also plays a role in the sound quality.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5673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731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Standing waves </a:t>
            </a:r>
            <a:r>
              <a:rPr lang="en-US" sz="2600" b="1" dirty="0" smtClean="0"/>
              <a:t>– when waves with just the right frequency interfere as they reflect back and forth - occur in musical instruments</a:t>
            </a:r>
            <a:endParaRPr lang="en-US" sz="2600" b="1" dirty="0"/>
          </a:p>
        </p:txBody>
      </p:sp>
      <p:pic>
        <p:nvPicPr>
          <p:cNvPr id="2053" name="Picture 5" descr="C:\Users\bboyer.BFCS\AppData\Local\Microsoft\Windows\Temporary Internet Files\Content.IE5\4L7AEXCV\standing_wave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739" y="381000"/>
            <a:ext cx="1243012" cy="89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bboyer.BFCS\AppData\Local\Microsoft\Windows\Temporary Internet Files\Content.IE5\XNFQ2Q5E\clipart016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76" y="1675512"/>
            <a:ext cx="916108" cy="109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1900402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vibrating string</a:t>
            </a:r>
            <a:endParaRPr lang="en-US" sz="2800" b="1" dirty="0"/>
          </a:p>
        </p:txBody>
      </p:sp>
      <p:pic>
        <p:nvPicPr>
          <p:cNvPr id="2057" name="Picture 9" descr="C:\Users\bboyer.BFCS\AppData\Local\Microsoft\Windows\Temporary Internet Files\Content.IE5\XNFQ2Q5E\trumpet_silhouette_by_charlie_trumpet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227" y="1642793"/>
            <a:ext cx="847015" cy="112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57243" y="1900402"/>
            <a:ext cx="380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column of vibrating air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5612" y="2814767"/>
            <a:ext cx="86344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/>
              <a:t>A </a:t>
            </a:r>
            <a:r>
              <a:rPr lang="en-US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standing wave </a:t>
            </a:r>
            <a:r>
              <a:rPr lang="en-US" sz="2600" b="1" dirty="0" smtClean="0"/>
              <a:t>can only occur at specific frequencies, which every object has its own,  called </a:t>
            </a:r>
            <a:r>
              <a:rPr lang="en-US" sz="2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frequencies .</a:t>
            </a:r>
            <a:endParaRPr lang="en-US" sz="2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177" y="3787453"/>
            <a:ext cx="4017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lowest natural frequency of an object is its</a:t>
            </a:r>
            <a:r>
              <a:rPr lang="en-US" sz="2400" b="1" dirty="0" smtClean="0">
                <a:solidFill>
                  <a:srgbClr val="FF3399"/>
                </a:solidFill>
              </a:rPr>
              <a:t> </a:t>
            </a:r>
            <a:r>
              <a:rPr lang="en-US" sz="2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TONE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33734" y="3787452"/>
            <a:ext cx="4210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object’s higher natural frequencies are called </a:t>
            </a:r>
            <a:r>
              <a:rPr lang="en-US" sz="2400" b="1" dirty="0" smtClean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OVERTONES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24466" y="4302468"/>
            <a:ext cx="113928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Turn to p. 553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11869" y="4148152"/>
            <a:ext cx="41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317" y="5091610"/>
            <a:ext cx="5231083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The fundamental tone determines what note you hear.  Two instruments could play the same sound but produce different sound qualities.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10094" y="5092790"/>
            <a:ext cx="314993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factors might account for the natural frequency of a particular instrument?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74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 animBg="1"/>
      <p:bldP spid="10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Resonance affects the sound quality of a musical instrument by </a:t>
            </a:r>
            <a:r>
              <a:rPr lang="en-US" sz="2400" b="1" u="sng" dirty="0" smtClean="0"/>
              <a:t>increasing the loudness of certain overtones.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00186" y="13716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Resonance occurs when one object causes a nearby object to vibrate at a natural frequency.   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How does that work in the guitar and trumpet?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2004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1.  How do overtones affect the sound quality of a musical instrument</a:t>
            </a:r>
            <a:r>
              <a:rPr lang="en-US" sz="2400" b="1" dirty="0" smtClean="0"/>
              <a:t>? 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847" y="3615898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                             </a:t>
            </a:r>
            <a:r>
              <a:rPr lang="en-US" sz="2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quality results from the blending of a fundamental tone with its overtones.</a:t>
            </a:r>
            <a:endParaRPr lang="en-US" sz="24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427" y="4648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2.  How does resonance affect the sound quality of a musical instrument? </a:t>
            </a:r>
            <a:endParaRPr lang="en-US" sz="2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57107" y="5063698"/>
            <a:ext cx="8353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Resonance affects the sound quality of a musical instrument by increasing the loudness of certain overtones.</a:t>
            </a:r>
            <a:endParaRPr lang="en-US" sz="24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336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533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GROUPS OF MUSICAL INSTRUMENTS</a:t>
            </a:r>
            <a:endParaRPr lang="en-US" sz="2400" b="1" dirty="0"/>
          </a:p>
        </p:txBody>
      </p:sp>
      <p:pic>
        <p:nvPicPr>
          <p:cNvPr id="4098" name="Picture 2" descr="C:\Users\bboyer.BFCS\AppData\Local\Microsoft\Windows\Temporary Internet Files\Content.IE5\XNFQ2Q5E\UDP367-750x75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3810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25318" y="9906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</a:t>
            </a:r>
            <a:r>
              <a:rPr lang="en-US" sz="2400" b="1" dirty="0" smtClean="0"/>
              <a:t>is produced from vibrations caused by strumming or rubbing the strings with a bow.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25318" y="2225011"/>
            <a:ext cx="46068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Loudness</a:t>
            </a:r>
            <a:r>
              <a:rPr lang="en-US" sz="2400" b="1" dirty="0" smtClean="0"/>
              <a:t> is increased by resonance when the instrument’s hollow body vibrates as strings vibrate.  Loudness is increased by the musician applying more pressure on the strings while strumming or with the bow.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36943" y="5067480"/>
            <a:ext cx="46068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Pitch </a:t>
            </a:r>
            <a:r>
              <a:rPr lang="en-US" sz="2400" b="1" dirty="0" smtClean="0"/>
              <a:t>(for each string) depends on its length and thickness,  the material it is made from, and how tightly it is stretched.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8418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bboyer.BFCS\AppData\Local\Microsoft\Windows\Temporary Internet Files\Content.IE5\UQRL2NXX\wind-instruments-set-3122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1858"/>
            <a:ext cx="3810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381000"/>
            <a:ext cx="36576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 INSTRUMENTS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381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Brass and Woodwinds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47827" y="1301858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Brass instruments produce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</a:t>
            </a:r>
            <a:r>
              <a:rPr lang="en-US" sz="2400" b="1" dirty="0" smtClean="0"/>
              <a:t> when musician’s lips vibrate against the mouthpiece, whereas woodwinds contain a reed which vibrates.  Both cause the air in the instrument’s air column to vibrate.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3757694"/>
            <a:ext cx="4705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Loudness</a:t>
            </a:r>
            <a:r>
              <a:rPr lang="en-US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smtClean="0"/>
              <a:t>is controlled by how hard the musician blows. 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199" y="4685198"/>
            <a:ext cx="47050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Pitch</a:t>
            </a:r>
            <a:r>
              <a:rPr lang="en-US" sz="2400" b="1" dirty="0" smtClean="0"/>
              <a:t> depends on the length of the column, which can be changed by covering different holes.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0681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bboyer.BFCS\AppData\Local\Microsoft\Windows\Temporary Internet Files\Content.IE5\R0H8ST0I\pian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96267"/>
            <a:ext cx="12192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381000"/>
            <a:ext cx="51054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PERCUSSION INSTRUMENTS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2" name="Picture 8" descr="C:\Users\bboyer.BFCS\AppData\Local\Microsoft\Windows\Temporary Internet Files\Content.IE5\R0H8ST0I\Drum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96266"/>
            <a:ext cx="1600200" cy="1200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bboyer.BFCS\AppData\Local\Microsoft\Windows\Temporary Internet Files\Content.IE5\4L7AEXCV\perc3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570" y="1496267"/>
            <a:ext cx="160448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bboyer.BFCS\AppData\Local\Microsoft\Windows\Temporary Internet Files\Content.IE5\4L7AEXCV\large-Xylophone-colourful--33.3-5568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87122"/>
            <a:ext cx="1361308" cy="120929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" name="TextBox 2"/>
          <p:cNvSpPr txBox="1"/>
          <p:nvPr/>
        </p:nvSpPr>
        <p:spPr>
          <a:xfrm>
            <a:off x="228600" y="3047999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These instruments vibrate when struck,  making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810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Pitch</a:t>
            </a:r>
            <a:r>
              <a:rPr lang="en-US" sz="2400" b="1" dirty="0" smtClean="0"/>
              <a:t> depends on the size of the drum head, the material, and the tension in the drum  head. 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800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Loudness</a:t>
            </a:r>
            <a:r>
              <a:rPr lang="en-US" sz="2400" b="1" dirty="0" smtClean="0"/>
              <a:t> is controlled by how hard the musician strikes the instrument.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2191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22313"/>
            <a:ext cx="21336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ACOUSTICS</a:t>
            </a:r>
            <a:endParaRPr lang="en-US" sz="2800" b="1" dirty="0"/>
          </a:p>
        </p:txBody>
      </p:sp>
      <p:pic>
        <p:nvPicPr>
          <p:cNvPr id="2050" name="Picture 2" descr="C:\Users\bboyer.BFCS\AppData\Local\Microsoft\Windows\Temporary Internet Files\Content.IE5\4L7AEXCV\obliqu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2" y="1143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boyer.BFCS\AppData\Local\Microsoft\Windows\Temporary Internet Files\Content.IE5\MEBYWNEO\Sound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9540"/>
            <a:ext cx="2880360" cy="202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24600" y="129540"/>
            <a:ext cx="25908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study of how sounds interact with each other and the environment.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2362200"/>
            <a:ext cx="5625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Constructive interference </a:t>
            </a:r>
            <a:r>
              <a:rPr lang="en-US" sz="2400" dirty="0" smtClean="0">
                <a:solidFill>
                  <a:srgbClr val="FF0000"/>
                </a:solidFill>
              </a:rPr>
              <a:t>may distort sound </a:t>
            </a:r>
            <a:r>
              <a:rPr lang="en-US" sz="2400" dirty="0" smtClean="0"/>
              <a:t>while </a:t>
            </a:r>
            <a:r>
              <a:rPr lang="en-US" sz="2400" u="sng" dirty="0" smtClean="0">
                <a:solidFill>
                  <a:srgbClr val="00B0F0"/>
                </a:solidFill>
              </a:rPr>
              <a:t>destructive interference </a:t>
            </a:r>
            <a:r>
              <a:rPr lang="en-US" sz="2400" dirty="0" smtClean="0">
                <a:solidFill>
                  <a:srgbClr val="00B0F0"/>
                </a:solidFill>
              </a:rPr>
              <a:t>can cause “dead spots” </a:t>
            </a:r>
            <a:r>
              <a:rPr lang="en-US" sz="2400" dirty="0" smtClean="0"/>
              <a:t>where loudness is reduced.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1752" y="4114800"/>
            <a:ext cx="8573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Reverberation</a:t>
            </a:r>
            <a:r>
              <a:rPr lang="en-US" b="1" dirty="0" smtClean="0"/>
              <a:t> </a:t>
            </a:r>
            <a:r>
              <a:rPr lang="en-US" sz="2400" b="1" dirty="0" smtClean="0"/>
              <a:t>is the echoes of a sound that are heard after the sound source stops producing sound waves.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0675" y="4945797"/>
            <a:ext cx="8444429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Acoustics</a:t>
            </a:r>
            <a:r>
              <a:rPr lang="en-US" sz="2400" b="1" dirty="0" smtClean="0"/>
              <a:t> is used in the design of concert halls to control reverberation and interference.  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81813" y="5911333"/>
            <a:ext cx="6493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Curved, hard surfaces= direct sound waves </a:t>
            </a:r>
          </a:p>
          <a:p>
            <a:r>
              <a:rPr lang="en-US" sz="2400" b="1" dirty="0" smtClean="0"/>
              <a:t>Soft surfaces = absorb sound waves (Goldilocks)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7253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169</TotalTime>
  <Words>568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Notes on  16.3 Music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 16.3 Music</dc:title>
  <dc:creator>Beverly Boyer</dc:creator>
  <cp:lastModifiedBy>Beverly Boyer</cp:lastModifiedBy>
  <cp:revision>16</cp:revision>
  <dcterms:created xsi:type="dcterms:W3CDTF">2016-04-13T10:11:21Z</dcterms:created>
  <dcterms:modified xsi:type="dcterms:W3CDTF">2017-02-16T17:05:00Z</dcterms:modified>
</cp:coreProperties>
</file>