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79AD63-ECE1-4725-960F-EB6E0D08EEA1}" type="datetimeFigureOut">
              <a:rPr lang="en-US" smtClean="0"/>
              <a:t>2/28/2017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309F1D2-D5E0-401C-84C0-6CD6A3DE4FF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79AD63-ECE1-4725-960F-EB6E0D08EEA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79AD63-ECE1-4725-960F-EB6E0D08EEA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79AD63-ECE1-4725-960F-EB6E0D08EEA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79AD63-ECE1-4725-960F-EB6E0D08EEA1}" type="datetimeFigureOut">
              <a:rPr lang="en-US" smtClean="0"/>
              <a:t>2/28/2017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09F1D2-D5E0-401C-84C0-6CD6A3DE4FF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79AD63-ECE1-4725-960F-EB6E0D08EEA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79AD63-ECE1-4725-960F-EB6E0D08EEA1}" type="datetimeFigureOut">
              <a:rPr lang="en-US" smtClean="0"/>
              <a:t>2/28/2017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79AD63-ECE1-4725-960F-EB6E0D08EEA1}" type="datetimeFigureOut">
              <a:rPr lang="en-US" smtClean="0"/>
              <a:t>2/28/2017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9AD63-ECE1-4725-960F-EB6E0D08EEA1}" type="datetimeFigureOut">
              <a:rPr lang="en-US" smtClean="0"/>
              <a:t>2/28/2017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79AD63-ECE1-4725-960F-EB6E0D08EEA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09F1D2-D5E0-401C-84C0-6CD6A3DE4F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79AD63-ECE1-4725-960F-EB6E0D08EEA1}" type="datetimeFigureOut">
              <a:rPr lang="en-US" smtClean="0"/>
              <a:t>2/28/2017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309F1D2-D5E0-401C-84C0-6CD6A3DE4FF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79AD63-ECE1-4725-960F-EB6E0D08EEA1}" type="datetimeFigureOut">
              <a:rPr lang="en-US" smtClean="0"/>
              <a:t>2/28/2017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09F1D2-D5E0-401C-84C0-6CD6A3DE4FF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Chapter 17:  The Electromagnetic Spectrum</a:t>
            </a: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sz="4800" dirty="0" smtClean="0"/>
              <a:t>Notes on 17.1  </a:t>
            </a:r>
          </a:p>
          <a:p>
            <a:pPr algn="ctr"/>
            <a:r>
              <a:rPr lang="en-US" sz="4800" dirty="0" smtClean="0"/>
              <a:t>The Nature of Electromagnetic Waves</a:t>
            </a:r>
            <a:endParaRPr lang="en-US" sz="4800" dirty="0"/>
          </a:p>
        </p:txBody>
      </p:sp>
    </p:spTree>
    <p:extLst>
      <p:ext uri="{BB962C8B-B14F-4D97-AF65-F5344CB8AC3E}">
        <p14:creationId xmlns:p14="http://schemas.microsoft.com/office/powerpoint/2010/main" val="3554154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7086600" cy="184665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dirty="0" smtClean="0">
                <a:solidFill>
                  <a:schemeClr val="tx1">
                    <a:lumMod val="95000"/>
                    <a:lumOff val="5000"/>
                  </a:schemeClr>
                </a:solidFill>
                <a:effectLst>
                  <a:outerShdw blurRad="38100" dist="38100" dir="2700000" algn="tl">
                    <a:srgbClr val="000000">
                      <a:alpha val="43137"/>
                    </a:srgbClr>
                  </a:outerShdw>
                </a:effectLst>
              </a:rPr>
              <a:t>Electromagnetic waves:  </a:t>
            </a:r>
          </a:p>
          <a:p>
            <a:pPr marL="285750" indent="-285750">
              <a:buFont typeface="Wingdings" panose="05000000000000000000" pitchFamily="2" charset="2"/>
              <a:buChar char="Ø"/>
            </a:pPr>
            <a:r>
              <a:rPr lang="en-US" dirty="0" smtClean="0">
                <a:solidFill>
                  <a:schemeClr val="tx1">
                    <a:lumMod val="95000"/>
                    <a:lumOff val="5000"/>
                  </a:schemeClr>
                </a:solidFill>
                <a:effectLst>
                  <a:outerShdw blurRad="38100" dist="38100" dir="2700000" algn="tl">
                    <a:srgbClr val="000000">
                      <a:alpha val="43137"/>
                    </a:srgbClr>
                  </a:outerShdw>
                </a:effectLst>
              </a:rPr>
              <a:t> transverse waves</a:t>
            </a:r>
          </a:p>
          <a:p>
            <a:pPr marL="285750" indent="-285750">
              <a:buFont typeface="Wingdings" panose="05000000000000000000" pitchFamily="2" charset="2"/>
              <a:buChar char="Ø"/>
            </a:pPr>
            <a:r>
              <a:rPr lang="en-US" dirty="0" smtClean="0">
                <a:solidFill>
                  <a:schemeClr val="tx1">
                    <a:lumMod val="95000"/>
                    <a:lumOff val="5000"/>
                  </a:schemeClr>
                </a:solidFill>
                <a:effectLst>
                  <a:outerShdw blurRad="38100" dist="38100" dir="2700000" algn="tl">
                    <a:srgbClr val="000000">
                      <a:alpha val="43137"/>
                    </a:srgbClr>
                  </a:outerShdw>
                </a:effectLst>
              </a:rPr>
              <a:t>can transfer energy </a:t>
            </a:r>
            <a:r>
              <a:rPr lang="en-US" u="sng" dirty="0" smtClean="0">
                <a:solidFill>
                  <a:schemeClr val="tx1">
                    <a:lumMod val="95000"/>
                    <a:lumOff val="5000"/>
                  </a:schemeClr>
                </a:solidFill>
                <a:effectLst>
                  <a:outerShdw blurRad="38100" dist="38100" dir="2700000" algn="tl">
                    <a:srgbClr val="000000">
                      <a:alpha val="43137"/>
                    </a:srgbClr>
                  </a:outerShdw>
                </a:effectLst>
              </a:rPr>
              <a:t>without</a:t>
            </a:r>
            <a:r>
              <a:rPr lang="en-US" dirty="0" smtClean="0">
                <a:solidFill>
                  <a:schemeClr val="tx1">
                    <a:lumMod val="95000"/>
                    <a:lumOff val="5000"/>
                  </a:schemeClr>
                </a:solidFill>
                <a:effectLst>
                  <a:outerShdw blurRad="38100" dist="38100" dir="2700000" algn="tl">
                    <a:srgbClr val="000000">
                      <a:alpha val="43137"/>
                    </a:srgbClr>
                  </a:outerShdw>
                </a:effectLst>
              </a:rPr>
              <a:t> a medium</a:t>
            </a:r>
          </a:p>
          <a:p>
            <a:pPr marL="285750" indent="-285750">
              <a:buFont typeface="Wingdings" panose="05000000000000000000" pitchFamily="2" charset="2"/>
              <a:buChar char="Ø"/>
            </a:pPr>
            <a:r>
              <a:rPr lang="en-US" dirty="0" smtClean="0">
                <a:solidFill>
                  <a:schemeClr val="tx1">
                    <a:lumMod val="95000"/>
                    <a:lumOff val="5000"/>
                  </a:schemeClr>
                </a:solidFill>
                <a:effectLst>
                  <a:outerShdw blurRad="38100" dist="38100" dir="2700000" algn="tl">
                    <a:srgbClr val="000000">
                      <a:alpha val="43137"/>
                    </a:srgbClr>
                  </a:outerShdw>
                </a:effectLst>
              </a:rPr>
              <a:t>transfers electrical and magnetic energy</a:t>
            </a:r>
          </a:p>
          <a:p>
            <a:pPr marL="285750" indent="-285750">
              <a:buFont typeface="Wingdings" panose="05000000000000000000" pitchFamily="2" charset="2"/>
              <a:buChar char="Ø"/>
            </a:pPr>
            <a:r>
              <a:rPr lang="en-US" dirty="0" smtClean="0">
                <a:solidFill>
                  <a:schemeClr val="tx1">
                    <a:lumMod val="95000"/>
                    <a:lumOff val="5000"/>
                  </a:schemeClr>
                </a:solidFill>
                <a:effectLst>
                  <a:outerShdw blurRad="38100" dist="38100" dir="2700000" algn="tl">
                    <a:srgbClr val="000000">
                      <a:alpha val="43137"/>
                    </a:srgbClr>
                  </a:outerShdw>
                </a:effectLst>
              </a:rPr>
              <a:t>consists of vibrating electric and magnetic fields that move through space at the speed of light</a:t>
            </a:r>
            <a:endParaRPr lang="en-US" dirty="0">
              <a:solidFill>
                <a:schemeClr val="tx1">
                  <a:lumMod val="95000"/>
                  <a:lumOff val="5000"/>
                </a:schemeClr>
              </a:solidFill>
              <a:effectLst>
                <a:outerShdw blurRad="38100" dist="38100" dir="2700000" algn="tl">
                  <a:srgbClr val="000000">
                    <a:alpha val="43137"/>
                  </a:srgbClr>
                </a:outerShdw>
              </a:effectLst>
            </a:endParaRPr>
          </a:p>
        </p:txBody>
      </p:sp>
      <p:pic>
        <p:nvPicPr>
          <p:cNvPr id="1026" name="Picture 2" descr="C:\Users\bboyer.BFCS\AppData\Local\Microsoft\Windows\Temporary Internet Files\Content.IE5\4L7AEXCV\QsNn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953053"/>
            <a:ext cx="4114800" cy="19349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343400" y="3581400"/>
            <a:ext cx="4572000" cy="2308324"/>
          </a:xfrm>
          <a:prstGeom prst="rect">
            <a:avLst/>
          </a:prstGeom>
          <a:ln>
            <a:solidFill>
              <a:schemeClr val="tx1">
                <a:lumMod val="95000"/>
                <a:lumOff val="5000"/>
              </a:schemeClr>
            </a:solidFill>
          </a:ln>
        </p:spPr>
        <p:txBody>
          <a:bodyPr>
            <a:spAutoFit/>
          </a:bodyPr>
          <a:lstStyle/>
          <a:p>
            <a:r>
              <a:rPr lang="en-US" dirty="0"/>
              <a:t>The speed of light in a vacuum is </a:t>
            </a:r>
            <a:r>
              <a:rPr lang="en-US" b="1" dirty="0"/>
              <a:t>186,282 miles per second</a:t>
            </a:r>
            <a:r>
              <a:rPr lang="en-US" dirty="0"/>
              <a:t> (</a:t>
            </a:r>
            <a:r>
              <a:rPr lang="en-US" b="1" dirty="0"/>
              <a:t>299,792 kilometers per second</a:t>
            </a:r>
            <a:r>
              <a:rPr lang="en-US" dirty="0"/>
              <a:t>), and in theory nothing can travel faster than light. In miles per hour, light speed is, well, a lot: about 670,616,629 mph. If you could travel at the speed of light, you could go around the Earth 7.5 times in one </a:t>
            </a:r>
            <a:r>
              <a:rPr lang="en-US" dirty="0" smtClean="0"/>
              <a:t>second.</a:t>
            </a:r>
            <a:endParaRPr lang="en-US" dirty="0"/>
          </a:p>
        </p:txBody>
      </p:sp>
    </p:spTree>
    <p:extLst>
      <p:ext uri="{BB962C8B-B14F-4D97-AF65-F5344CB8AC3E}">
        <p14:creationId xmlns:p14="http://schemas.microsoft.com/office/powerpoint/2010/main" val="218009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0.70"/>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8077200" cy="923330"/>
          </a:xfrm>
          <a:prstGeom prst="rect">
            <a:avLst/>
          </a:prstGeom>
          <a:noFill/>
        </p:spPr>
        <p:txBody>
          <a:bodyPr wrap="square" rtlCol="0">
            <a:spAutoFit/>
          </a:bodyPr>
          <a:lstStyle/>
          <a:p>
            <a:r>
              <a:rPr lang="en-US" dirty="0" smtClean="0"/>
              <a:t>Light and all other electromagnetic waves are produced by charged particles.  Every charged particle has an electric field surrounding it.  The electric field produces electric forces that can push or pull on other charged particles.</a:t>
            </a:r>
            <a:endParaRPr lang="en-US" dirty="0"/>
          </a:p>
        </p:txBody>
      </p:sp>
      <p:sp>
        <p:nvSpPr>
          <p:cNvPr id="3" name="TextBox 2"/>
          <p:cNvSpPr txBox="1"/>
          <p:nvPr/>
        </p:nvSpPr>
        <p:spPr>
          <a:xfrm>
            <a:off x="616521" y="2020669"/>
            <a:ext cx="4793679" cy="1200329"/>
          </a:xfrm>
          <a:prstGeom prst="rect">
            <a:avLst/>
          </a:prstGeom>
          <a:noFill/>
        </p:spPr>
        <p:txBody>
          <a:bodyPr wrap="square" rtlCol="0">
            <a:spAutoFit/>
          </a:bodyPr>
          <a:lstStyle/>
          <a:p>
            <a:r>
              <a:rPr lang="en-US" dirty="0" smtClean="0"/>
              <a:t>When a charged particle moves, it produces a magnetic field.  The magnetic field exerts magnetic forces that can act on certain materials.</a:t>
            </a:r>
            <a:endParaRPr lang="en-US" dirty="0"/>
          </a:p>
        </p:txBody>
      </p:sp>
      <p:sp>
        <p:nvSpPr>
          <p:cNvPr id="5" name="TextBox 4"/>
          <p:cNvSpPr txBox="1"/>
          <p:nvPr/>
        </p:nvSpPr>
        <p:spPr>
          <a:xfrm>
            <a:off x="457200" y="3697069"/>
            <a:ext cx="8039100" cy="1477328"/>
          </a:xfrm>
          <a:prstGeom prst="rect">
            <a:avLst/>
          </a:prstGeom>
          <a:noFill/>
        </p:spPr>
        <p:txBody>
          <a:bodyPr wrap="square" rtlCol="0">
            <a:spAutoFit/>
          </a:bodyPr>
          <a:lstStyle/>
          <a:p>
            <a:r>
              <a:rPr lang="en-US" dirty="0" smtClean="0"/>
              <a:t>When a charged particle changes its motion, its magnetic field changes.  This changing magnetic field causes the electric field to change.  When one field vibrates, so does the other.  In this way, the two fields constantly cause each other to change.  This results in an electromagnetic wave.  The two fields vibrate at right angles to each other.</a:t>
            </a:r>
            <a:endParaRPr lang="en-US" dirty="0"/>
          </a:p>
        </p:txBody>
      </p:sp>
      <p:pic>
        <p:nvPicPr>
          <p:cNvPr id="2058" name="Picture 10" descr="C:\Users\bboyer.BFCS\AppData\Local\Microsoft\Windows\Temporary Internet Files\Content.IE5\Y3NAG44D\mag3[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2020669"/>
            <a:ext cx="1369171" cy="16764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bboyer.BFCS\AppData\Local\Microsoft\Windows\Temporary Internet Files\Content.IE5\B8HJM9FT\electromagneticradiati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4744" y="4953000"/>
            <a:ext cx="3490912" cy="1614198"/>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C:\Users\bboyer.BFCS\AppData\Local\Microsoft\Windows\Temporary Internet Files\Content.IE5\YHATSVSC\magnet_0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7107" y="2906245"/>
            <a:ext cx="717637" cy="807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4032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061"/>
                                        </p:tgtEl>
                                        <p:attrNameLst>
                                          <p:attrName>style.visibility</p:attrName>
                                        </p:attrNameLst>
                                      </p:cBhvr>
                                      <p:to>
                                        <p:strVal val="visible"/>
                                      </p:to>
                                    </p:set>
                                    <p:anim calcmode="lin" valueType="num">
                                      <p:cBhvr>
                                        <p:cTn id="13" dur="500" fill="hold"/>
                                        <p:tgtEl>
                                          <p:spTgt spid="2061"/>
                                        </p:tgtEl>
                                        <p:attrNameLst>
                                          <p:attrName>ppt_w</p:attrName>
                                        </p:attrNameLst>
                                      </p:cBhvr>
                                      <p:tavLst>
                                        <p:tav tm="0">
                                          <p:val>
                                            <p:fltVal val="0"/>
                                          </p:val>
                                        </p:tav>
                                        <p:tav tm="100000">
                                          <p:val>
                                            <p:strVal val="#ppt_w"/>
                                          </p:val>
                                        </p:tav>
                                      </p:tavLst>
                                    </p:anim>
                                    <p:anim calcmode="lin" valueType="num">
                                      <p:cBhvr>
                                        <p:cTn id="14" dur="500" fill="hold"/>
                                        <p:tgtEl>
                                          <p:spTgt spid="2061"/>
                                        </p:tgtEl>
                                        <p:attrNameLst>
                                          <p:attrName>ppt_h</p:attrName>
                                        </p:attrNameLst>
                                      </p:cBhvr>
                                      <p:tavLst>
                                        <p:tav tm="0">
                                          <p:val>
                                            <p:fltVal val="0"/>
                                          </p:val>
                                        </p:tav>
                                        <p:tav tm="100000">
                                          <p:val>
                                            <p:strVal val="#ppt_h"/>
                                          </p:val>
                                        </p:tav>
                                      </p:tavLst>
                                    </p:anim>
                                    <p:animEffect transition="in" filter="fade">
                                      <p:cBhvr>
                                        <p:cTn id="15" dur="500"/>
                                        <p:tgtEl>
                                          <p:spTgt spid="2061"/>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2058"/>
                                        </p:tgtEl>
                                        <p:attrNameLst>
                                          <p:attrName>style.visibility</p:attrName>
                                        </p:attrNameLst>
                                      </p:cBhvr>
                                      <p:to>
                                        <p:strVal val="visible"/>
                                      </p:to>
                                    </p:set>
                                    <p:animEffect transition="in" filter="fade">
                                      <p:cBhvr>
                                        <p:cTn id="20" dur="1000"/>
                                        <p:tgtEl>
                                          <p:spTgt spid="2058"/>
                                        </p:tgtEl>
                                      </p:cBhvr>
                                    </p:animEffect>
                                    <p:anim calcmode="lin" valueType="num">
                                      <p:cBhvr>
                                        <p:cTn id="21" dur="1000" fill="hold"/>
                                        <p:tgtEl>
                                          <p:spTgt spid="2058"/>
                                        </p:tgtEl>
                                        <p:attrNameLst>
                                          <p:attrName>ppt_x</p:attrName>
                                        </p:attrNameLst>
                                      </p:cBhvr>
                                      <p:tavLst>
                                        <p:tav tm="0">
                                          <p:val>
                                            <p:strVal val="#ppt_x"/>
                                          </p:val>
                                        </p:tav>
                                        <p:tav tm="100000">
                                          <p:val>
                                            <p:strVal val="#ppt_x"/>
                                          </p:val>
                                        </p:tav>
                                      </p:tavLst>
                                    </p:anim>
                                    <p:anim calcmode="lin" valueType="num">
                                      <p:cBhvr>
                                        <p:cTn id="22" dur="1000" fill="hold"/>
                                        <p:tgtEl>
                                          <p:spTgt spid="205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80">
                                          <p:stCondLst>
                                            <p:cond delay="0"/>
                                          </p:stCondLst>
                                        </p:cTn>
                                        <p:tgtEl>
                                          <p:spTgt spid="5"/>
                                        </p:tgtEl>
                                      </p:cBhvr>
                                    </p:animEffect>
                                    <p:anim calcmode="lin" valueType="num">
                                      <p:cBhvr>
                                        <p:cTn id="2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3" dur="26">
                                          <p:stCondLst>
                                            <p:cond delay="650"/>
                                          </p:stCondLst>
                                        </p:cTn>
                                        <p:tgtEl>
                                          <p:spTgt spid="5"/>
                                        </p:tgtEl>
                                      </p:cBhvr>
                                      <p:to x="100000" y="60000"/>
                                    </p:animScale>
                                    <p:animScale>
                                      <p:cBhvr>
                                        <p:cTn id="34" dur="166" decel="50000">
                                          <p:stCondLst>
                                            <p:cond delay="676"/>
                                          </p:stCondLst>
                                        </p:cTn>
                                        <p:tgtEl>
                                          <p:spTgt spid="5"/>
                                        </p:tgtEl>
                                      </p:cBhvr>
                                      <p:to x="100000" y="100000"/>
                                    </p:animScale>
                                    <p:animScale>
                                      <p:cBhvr>
                                        <p:cTn id="35" dur="26">
                                          <p:stCondLst>
                                            <p:cond delay="1312"/>
                                          </p:stCondLst>
                                        </p:cTn>
                                        <p:tgtEl>
                                          <p:spTgt spid="5"/>
                                        </p:tgtEl>
                                      </p:cBhvr>
                                      <p:to x="100000" y="80000"/>
                                    </p:animScale>
                                    <p:animScale>
                                      <p:cBhvr>
                                        <p:cTn id="36" dur="166" decel="50000">
                                          <p:stCondLst>
                                            <p:cond delay="1338"/>
                                          </p:stCondLst>
                                        </p:cTn>
                                        <p:tgtEl>
                                          <p:spTgt spid="5"/>
                                        </p:tgtEl>
                                      </p:cBhvr>
                                      <p:to x="100000" y="100000"/>
                                    </p:animScale>
                                    <p:animScale>
                                      <p:cBhvr>
                                        <p:cTn id="37" dur="26">
                                          <p:stCondLst>
                                            <p:cond delay="1642"/>
                                          </p:stCondLst>
                                        </p:cTn>
                                        <p:tgtEl>
                                          <p:spTgt spid="5"/>
                                        </p:tgtEl>
                                      </p:cBhvr>
                                      <p:to x="100000" y="90000"/>
                                    </p:animScale>
                                    <p:animScale>
                                      <p:cBhvr>
                                        <p:cTn id="38" dur="166" decel="50000">
                                          <p:stCondLst>
                                            <p:cond delay="1668"/>
                                          </p:stCondLst>
                                        </p:cTn>
                                        <p:tgtEl>
                                          <p:spTgt spid="5"/>
                                        </p:tgtEl>
                                      </p:cBhvr>
                                      <p:to x="100000" y="100000"/>
                                    </p:animScale>
                                    <p:animScale>
                                      <p:cBhvr>
                                        <p:cTn id="39" dur="26">
                                          <p:stCondLst>
                                            <p:cond delay="1808"/>
                                          </p:stCondLst>
                                        </p:cTn>
                                        <p:tgtEl>
                                          <p:spTgt spid="5"/>
                                        </p:tgtEl>
                                      </p:cBhvr>
                                      <p:to x="100000" y="95000"/>
                                    </p:animScale>
                                    <p:animScale>
                                      <p:cBhvr>
                                        <p:cTn id="40" dur="166" decel="50000">
                                          <p:stCondLst>
                                            <p:cond delay="1834"/>
                                          </p:stCondLst>
                                        </p:cTn>
                                        <p:tgtEl>
                                          <p:spTgt spid="5"/>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2059"/>
                                        </p:tgtEl>
                                        <p:attrNameLst>
                                          <p:attrName>style.visibility</p:attrName>
                                        </p:attrNameLst>
                                      </p:cBhvr>
                                      <p:to>
                                        <p:strVal val="visible"/>
                                      </p:to>
                                    </p:set>
                                    <p:anim calcmode="lin" valueType="num">
                                      <p:cBhvr>
                                        <p:cTn id="45" dur="500" fill="hold"/>
                                        <p:tgtEl>
                                          <p:spTgt spid="2059"/>
                                        </p:tgtEl>
                                        <p:attrNameLst>
                                          <p:attrName>ppt_w</p:attrName>
                                        </p:attrNameLst>
                                      </p:cBhvr>
                                      <p:tavLst>
                                        <p:tav tm="0">
                                          <p:val>
                                            <p:fltVal val="0"/>
                                          </p:val>
                                        </p:tav>
                                        <p:tav tm="100000">
                                          <p:val>
                                            <p:strVal val="#ppt_w"/>
                                          </p:val>
                                        </p:tav>
                                      </p:tavLst>
                                    </p:anim>
                                    <p:anim calcmode="lin" valueType="num">
                                      <p:cBhvr>
                                        <p:cTn id="46" dur="500" fill="hold"/>
                                        <p:tgtEl>
                                          <p:spTgt spid="2059"/>
                                        </p:tgtEl>
                                        <p:attrNameLst>
                                          <p:attrName>ppt_h</p:attrName>
                                        </p:attrNameLst>
                                      </p:cBhvr>
                                      <p:tavLst>
                                        <p:tav tm="0">
                                          <p:val>
                                            <p:fltVal val="0"/>
                                          </p:val>
                                        </p:tav>
                                        <p:tav tm="100000">
                                          <p:val>
                                            <p:strVal val="#ppt_h"/>
                                          </p:val>
                                        </p:tav>
                                      </p:tavLst>
                                    </p:anim>
                                    <p:animEffect transition="in" filter="fade">
                                      <p:cBhvr>
                                        <p:cTn id="47" dur="5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30089"/>
            <a:ext cx="8839200" cy="800219"/>
          </a:xfrm>
          <a:prstGeom prst="rect">
            <a:avLst/>
          </a:prstGeom>
          <a:noFill/>
        </p:spPr>
        <p:txBody>
          <a:bodyPr wrap="square" rtlCol="0">
            <a:spAutoFit/>
          </a:bodyPr>
          <a:lstStyle/>
          <a:p>
            <a:r>
              <a:rPr lang="en-US" sz="2400" dirty="0" smtClean="0"/>
              <a:t>Electromagnetic radiation:  </a:t>
            </a:r>
          </a:p>
          <a:p>
            <a:r>
              <a:rPr lang="en-US" sz="2200" dirty="0" smtClean="0"/>
              <a:t>energy that is transferred through space by electromagnetic </a:t>
            </a:r>
            <a:r>
              <a:rPr lang="en-US" sz="2200" u="sng" dirty="0" smtClean="0">
                <a:effectLst>
                  <a:outerShdw blurRad="38100" dist="38100" dir="2700000" algn="tl">
                    <a:srgbClr val="000000">
                      <a:alpha val="43137"/>
                    </a:srgbClr>
                  </a:outerShdw>
                </a:effectLst>
              </a:rPr>
              <a:t>waves</a:t>
            </a:r>
            <a:r>
              <a:rPr lang="en-US" sz="2200" dirty="0" smtClean="0"/>
              <a:t>.</a:t>
            </a:r>
            <a:endParaRPr lang="en-US" sz="2200" dirty="0"/>
          </a:p>
        </p:txBody>
      </p:sp>
      <p:pic>
        <p:nvPicPr>
          <p:cNvPr id="3074" name="Picture 2" descr="C:\Users\bboyer.BFCS\AppData\Local\Microsoft\Windows\Temporary Internet Files\Content.IE5\UPVUUCA6\lightwav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848" y="2537059"/>
            <a:ext cx="3481387" cy="21878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268725" y="2038961"/>
            <a:ext cx="4351961" cy="923330"/>
          </a:xfrm>
          <a:prstGeom prst="rect">
            <a:avLst/>
          </a:prstGeom>
          <a:noFill/>
        </p:spPr>
        <p:txBody>
          <a:bodyPr wrap="none" rtlCol="0">
            <a:spAutoFit/>
          </a:bodyPr>
          <a:lstStyle/>
          <a:p>
            <a:r>
              <a:rPr lang="en-US" dirty="0" smtClean="0"/>
              <a:t>This is the reason you can see the sun and </a:t>
            </a:r>
          </a:p>
          <a:p>
            <a:r>
              <a:rPr lang="en-US" dirty="0" smtClean="0"/>
              <a:t>stars – their light reaches Earth through a </a:t>
            </a:r>
          </a:p>
          <a:p>
            <a:r>
              <a:rPr lang="en-US" dirty="0" smtClean="0"/>
              <a:t>vacuum of space.</a:t>
            </a:r>
            <a:endParaRPr lang="en-US" dirty="0"/>
          </a:p>
        </p:txBody>
      </p:sp>
      <p:sp>
        <p:nvSpPr>
          <p:cNvPr id="4" name="TextBox 3"/>
          <p:cNvSpPr txBox="1"/>
          <p:nvPr/>
        </p:nvSpPr>
        <p:spPr>
          <a:xfrm>
            <a:off x="4191905" y="3962400"/>
            <a:ext cx="4495800" cy="923330"/>
          </a:xfrm>
          <a:prstGeom prst="rect">
            <a:avLst/>
          </a:prstGeom>
          <a:noFill/>
        </p:spPr>
        <p:txBody>
          <a:bodyPr wrap="square" rtlCol="0">
            <a:spAutoFit/>
          </a:bodyPr>
          <a:lstStyle/>
          <a:p>
            <a:r>
              <a:rPr lang="en-US" dirty="0" smtClean="0"/>
              <a:t>At the speed of light in a vacuum(˜ 300, 000 km/s), the sun takes about 8 minutes to travel the 150 million kilometers to Earth.</a:t>
            </a:r>
            <a:endParaRPr lang="en-US" dirty="0"/>
          </a:p>
        </p:txBody>
      </p:sp>
      <p:sp>
        <p:nvSpPr>
          <p:cNvPr id="5" name="TextBox 4"/>
          <p:cNvSpPr txBox="1"/>
          <p:nvPr/>
        </p:nvSpPr>
        <p:spPr>
          <a:xfrm>
            <a:off x="4191905" y="5029200"/>
            <a:ext cx="4495800" cy="923330"/>
          </a:xfrm>
          <a:prstGeom prst="rect">
            <a:avLst/>
          </a:prstGeom>
          <a:noFill/>
        </p:spPr>
        <p:txBody>
          <a:bodyPr wrap="square" rtlCol="0">
            <a:spAutoFit/>
          </a:bodyPr>
          <a:lstStyle/>
          <a:p>
            <a:r>
              <a:rPr lang="en-US" dirty="0" smtClean="0"/>
              <a:t>Light waves travel through air a bit slower, but they are still about million times faster than the speed of sound waves in air!</a:t>
            </a:r>
            <a:endParaRPr lang="en-US" dirty="0"/>
          </a:p>
        </p:txBody>
      </p:sp>
      <p:pic>
        <p:nvPicPr>
          <p:cNvPr id="3075" name="Picture 3" descr="C:\Users\bboyer.BFCS\AppData\Local\Microsoft\Windows\Temporary Internet Files\Content.IE5\H9R3AUT1\PIA15802_ip[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7482" y="2934749"/>
            <a:ext cx="1517262" cy="853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16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wipe(down)">
                                      <p:cBhvr>
                                        <p:cTn id="17" dur="500"/>
                                        <p:tgtEl>
                                          <p:spTgt spid="307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7924800" cy="1200329"/>
          </a:xfrm>
          <a:prstGeom prst="rect">
            <a:avLst/>
          </a:prstGeom>
          <a:noFill/>
        </p:spPr>
        <p:txBody>
          <a:bodyPr wrap="square" rtlCol="0">
            <a:spAutoFit/>
          </a:bodyPr>
          <a:lstStyle/>
          <a:p>
            <a:r>
              <a:rPr lang="en-US" dirty="0" smtClean="0"/>
              <a:t>An electromagnetic wave vibrates back and forth like a transverse mechanical wave when it travels through space.  However, when an electromagnetic wave strikes some substances, it acts like a </a:t>
            </a:r>
            <a:r>
              <a:rPr lang="en-US" dirty="0" smtClean="0">
                <a:solidFill>
                  <a:schemeClr val="tx1">
                    <a:lumMod val="95000"/>
                    <a:lumOff val="5000"/>
                  </a:schemeClr>
                </a:solidFill>
              </a:rPr>
              <a:t>stream of tiny particles of energy. Both models are needed to explain all of the properties of light.</a:t>
            </a:r>
            <a:endParaRPr lang="en-US" dirty="0">
              <a:solidFill>
                <a:schemeClr val="tx1">
                  <a:lumMod val="95000"/>
                  <a:lumOff val="5000"/>
                </a:schemeClr>
              </a:solidFill>
            </a:endParaRPr>
          </a:p>
        </p:txBody>
      </p:sp>
      <p:pic>
        <p:nvPicPr>
          <p:cNvPr id="3" name="Picture 2"/>
          <p:cNvPicPr>
            <a:picLocks noChangeAspect="1"/>
          </p:cNvPicPr>
          <p:nvPr/>
        </p:nvPicPr>
        <p:blipFill>
          <a:blip r:embed="rId2"/>
          <a:stretch>
            <a:fillRect/>
          </a:stretch>
        </p:blipFill>
        <p:spPr>
          <a:xfrm>
            <a:off x="3200400" y="2282593"/>
            <a:ext cx="5715000" cy="3419475"/>
          </a:xfrm>
          <a:prstGeom prst="rect">
            <a:avLst/>
          </a:prstGeom>
        </p:spPr>
      </p:pic>
      <p:sp>
        <p:nvSpPr>
          <p:cNvPr id="4" name="Content Placeholder 3"/>
          <p:cNvSpPr txBox="1">
            <a:spLocks/>
          </p:cNvSpPr>
          <p:nvPr/>
        </p:nvSpPr>
        <p:spPr>
          <a:xfrm>
            <a:off x="304800" y="1428929"/>
            <a:ext cx="2667000" cy="164306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1600" dirty="0" smtClean="0"/>
              <a:t>Many properties of electromagnetic waves can be explained by a </a:t>
            </a:r>
            <a:r>
              <a:rPr lang="en-US" sz="1600" b="1" u="sng" dirty="0" smtClean="0">
                <a:effectLst>
                  <a:outerShdw blurRad="38100" dist="38100" dir="2700000" algn="tl">
                    <a:srgbClr val="000000">
                      <a:alpha val="43137"/>
                    </a:srgbClr>
                  </a:outerShdw>
                </a:effectLst>
              </a:rPr>
              <a:t>wave model. </a:t>
            </a:r>
            <a:r>
              <a:rPr lang="en-US" sz="1600" dirty="0" smtClean="0"/>
              <a:t>Think of light waves as being transverse waves on a rope. This explains polarization!</a:t>
            </a:r>
            <a:endParaRPr lang="en-US" sz="1600" dirty="0"/>
          </a:p>
        </p:txBody>
      </p:sp>
      <p:sp>
        <p:nvSpPr>
          <p:cNvPr id="5" name="TextBox 4"/>
          <p:cNvSpPr txBox="1"/>
          <p:nvPr/>
        </p:nvSpPr>
        <p:spPr>
          <a:xfrm>
            <a:off x="2985570" y="1455962"/>
            <a:ext cx="5320229" cy="584775"/>
          </a:xfrm>
          <a:prstGeom prst="rect">
            <a:avLst/>
          </a:prstGeom>
          <a:noFill/>
        </p:spPr>
        <p:txBody>
          <a:bodyPr wrap="square" rtlCol="0">
            <a:spAutoFit/>
          </a:bodyPr>
          <a:lstStyle/>
          <a:p>
            <a:r>
              <a:rPr lang="en-US" sz="1600" dirty="0" smtClean="0"/>
              <a:t>Ordinary light has waves that vibrate in all directions, up and down, left and right, and at all other angles.</a:t>
            </a:r>
            <a:endParaRPr lang="en-US" sz="1600" dirty="0"/>
          </a:p>
        </p:txBody>
      </p:sp>
      <p:sp>
        <p:nvSpPr>
          <p:cNvPr id="6" name="TextBox 5"/>
          <p:cNvSpPr txBox="1"/>
          <p:nvPr/>
        </p:nvSpPr>
        <p:spPr>
          <a:xfrm>
            <a:off x="304800" y="3733800"/>
            <a:ext cx="2667000" cy="830997"/>
          </a:xfrm>
          <a:prstGeom prst="rect">
            <a:avLst/>
          </a:prstGeom>
          <a:noFill/>
        </p:spPr>
        <p:txBody>
          <a:bodyPr wrap="square" rtlCol="0">
            <a:spAutoFit/>
          </a:bodyPr>
          <a:lstStyle/>
          <a:p>
            <a:r>
              <a:rPr lang="en-US" sz="1600" dirty="0" smtClean="0"/>
              <a:t>A polarizing filter acts as though it has tiny slits that are aligned in one direction.</a:t>
            </a:r>
            <a:endParaRPr lang="en-US" sz="1600" dirty="0"/>
          </a:p>
        </p:txBody>
      </p:sp>
      <p:pic>
        <p:nvPicPr>
          <p:cNvPr id="4098" name="Picture 2" descr="C:\Users\bboyer.BFCS\AppData\Local\Microsoft\Windows\Temporary Internet Files\Content.IE5\UPVUUCA6\cVtz0[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9963000" flipH="1">
            <a:off x="3014661" y="1899467"/>
            <a:ext cx="371475" cy="7662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bboyer.BFCS\AppData\Local\Microsoft\Windows\Temporary Internet Files\Content.IE5\VQ3XH292\down-47585_6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4464216">
            <a:off x="3153429" y="3160911"/>
            <a:ext cx="416482" cy="83296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286500" y="1976998"/>
            <a:ext cx="2857500" cy="830997"/>
          </a:xfrm>
          <a:prstGeom prst="rect">
            <a:avLst/>
          </a:prstGeom>
          <a:noFill/>
        </p:spPr>
        <p:txBody>
          <a:bodyPr wrap="square" rtlCol="0">
            <a:spAutoFit/>
          </a:bodyPr>
          <a:lstStyle/>
          <a:p>
            <a:r>
              <a:rPr lang="en-US" sz="1600" dirty="0" smtClean="0"/>
              <a:t>Light that passes through vibrates in only one direction.  “Polarized light.”</a:t>
            </a:r>
            <a:endParaRPr lang="en-US" sz="1600" dirty="0"/>
          </a:p>
        </p:txBody>
      </p:sp>
      <p:sp>
        <p:nvSpPr>
          <p:cNvPr id="8" name="TextBox 7"/>
          <p:cNvSpPr txBox="1"/>
          <p:nvPr/>
        </p:nvSpPr>
        <p:spPr>
          <a:xfrm>
            <a:off x="268902" y="4800600"/>
            <a:ext cx="2590800" cy="1200329"/>
          </a:xfrm>
          <a:prstGeom prst="rect">
            <a:avLst/>
          </a:prstGeom>
          <a:noFill/>
        </p:spPr>
        <p:txBody>
          <a:bodyPr wrap="square" rtlCol="0">
            <a:spAutoFit/>
          </a:bodyPr>
          <a:lstStyle/>
          <a:p>
            <a:r>
              <a:rPr lang="en-US" dirty="0" smtClean="0"/>
              <a:t>No light passes through two polarizing filters that are placed at right angles to each other.</a:t>
            </a:r>
            <a:endParaRPr lang="en-US" dirty="0"/>
          </a:p>
        </p:txBody>
      </p:sp>
    </p:spTree>
    <p:extLst>
      <p:ext uri="{BB962C8B-B14F-4D97-AF65-F5344CB8AC3E}">
        <p14:creationId xmlns:p14="http://schemas.microsoft.com/office/powerpoint/2010/main" val="345003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2000"/>
                                        <p:tgtEl>
                                          <p:spTgt spid="5"/>
                                        </p:tgtEl>
                                      </p:cBhvr>
                                    </p:animEffect>
                                    <p:anim calcmode="lin" valueType="num">
                                      <p:cBhvr>
                                        <p:cTn id="30" dur="2000" fill="hold"/>
                                        <p:tgtEl>
                                          <p:spTgt spid="5"/>
                                        </p:tgtEl>
                                        <p:attrNameLst>
                                          <p:attrName>ppt_w</p:attrName>
                                        </p:attrNameLst>
                                      </p:cBhvr>
                                      <p:tavLst>
                                        <p:tav tm="0" fmla="#ppt_w*sin(2.5*pi*$)">
                                          <p:val>
                                            <p:fltVal val="0"/>
                                          </p:val>
                                        </p:tav>
                                        <p:tav tm="100000">
                                          <p:val>
                                            <p:fltVal val="1"/>
                                          </p:val>
                                        </p:tav>
                                      </p:tavLst>
                                    </p:anim>
                                    <p:anim calcmode="lin" valueType="num">
                                      <p:cBhvr>
                                        <p:cTn id="3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4098"/>
                                        </p:tgtEl>
                                        <p:attrNameLst>
                                          <p:attrName>style.visibility</p:attrName>
                                        </p:attrNameLst>
                                      </p:cBhvr>
                                      <p:to>
                                        <p:strVal val="visible"/>
                                      </p:to>
                                    </p:set>
                                    <p:anim calcmode="lin" valueType="num">
                                      <p:cBhvr>
                                        <p:cTn id="36" dur="500" fill="hold"/>
                                        <p:tgtEl>
                                          <p:spTgt spid="4098"/>
                                        </p:tgtEl>
                                        <p:attrNameLst>
                                          <p:attrName>ppt_w</p:attrName>
                                        </p:attrNameLst>
                                      </p:cBhvr>
                                      <p:tavLst>
                                        <p:tav tm="0">
                                          <p:val>
                                            <p:fltVal val="0"/>
                                          </p:val>
                                        </p:tav>
                                        <p:tav tm="100000">
                                          <p:val>
                                            <p:strVal val="#ppt_w"/>
                                          </p:val>
                                        </p:tav>
                                      </p:tavLst>
                                    </p:anim>
                                    <p:anim calcmode="lin" valueType="num">
                                      <p:cBhvr>
                                        <p:cTn id="37" dur="500" fill="hold"/>
                                        <p:tgtEl>
                                          <p:spTgt spid="4098"/>
                                        </p:tgtEl>
                                        <p:attrNameLst>
                                          <p:attrName>ppt_h</p:attrName>
                                        </p:attrNameLst>
                                      </p:cBhvr>
                                      <p:tavLst>
                                        <p:tav tm="0">
                                          <p:val>
                                            <p:fltVal val="0"/>
                                          </p:val>
                                        </p:tav>
                                        <p:tav tm="100000">
                                          <p:val>
                                            <p:strVal val="#ppt_h"/>
                                          </p:val>
                                        </p:tav>
                                      </p:tavLst>
                                    </p:anim>
                                    <p:animEffect transition="in" filter="fade">
                                      <p:cBhvr>
                                        <p:cTn id="38" dur="500"/>
                                        <p:tgtEl>
                                          <p:spTgt spid="409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randombar(horizontal)">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4100"/>
                                        </p:tgtEl>
                                        <p:attrNameLst>
                                          <p:attrName>style.visibility</p:attrName>
                                        </p:attrNameLst>
                                      </p:cBhvr>
                                      <p:to>
                                        <p:strVal val="visible"/>
                                      </p:to>
                                    </p:set>
                                    <p:anim calcmode="lin" valueType="num">
                                      <p:cBhvr>
                                        <p:cTn id="48" dur="500" fill="hold"/>
                                        <p:tgtEl>
                                          <p:spTgt spid="4100"/>
                                        </p:tgtEl>
                                        <p:attrNameLst>
                                          <p:attrName>ppt_w</p:attrName>
                                        </p:attrNameLst>
                                      </p:cBhvr>
                                      <p:tavLst>
                                        <p:tav tm="0">
                                          <p:val>
                                            <p:fltVal val="0"/>
                                          </p:val>
                                        </p:tav>
                                        <p:tav tm="100000">
                                          <p:val>
                                            <p:strVal val="#ppt_w"/>
                                          </p:val>
                                        </p:tav>
                                      </p:tavLst>
                                    </p:anim>
                                    <p:anim calcmode="lin" valueType="num">
                                      <p:cBhvr>
                                        <p:cTn id="49" dur="500" fill="hold"/>
                                        <p:tgtEl>
                                          <p:spTgt spid="4100"/>
                                        </p:tgtEl>
                                        <p:attrNameLst>
                                          <p:attrName>ppt_h</p:attrName>
                                        </p:attrNameLst>
                                      </p:cBhvr>
                                      <p:tavLst>
                                        <p:tav tm="0">
                                          <p:val>
                                            <p:fltVal val="0"/>
                                          </p:val>
                                        </p:tav>
                                        <p:tav tm="100000">
                                          <p:val>
                                            <p:strVal val="#ppt_h"/>
                                          </p:val>
                                        </p:tav>
                                      </p:tavLst>
                                    </p:anim>
                                    <p:animEffect transition="in" filter="fade">
                                      <p:cBhvr>
                                        <p:cTn id="50" dur="500"/>
                                        <p:tgtEl>
                                          <p:spTgt spid="4100"/>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randombar(horizontal)">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circle(in)">
                                      <p:cBhvr>
                                        <p:cTn id="6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8001000" cy="5355312"/>
          </a:xfrm>
          <a:prstGeom prst="rect">
            <a:avLst/>
          </a:prstGeom>
          <a:noFill/>
        </p:spPr>
        <p:txBody>
          <a:bodyPr wrap="square" rtlCol="0">
            <a:spAutoFit/>
          </a:bodyPr>
          <a:lstStyle/>
          <a:p>
            <a:r>
              <a:rPr lang="en-US" dirty="0" smtClean="0"/>
              <a:t>Around 1900, the German physicist Max Planck introduced the idea that light sometimes acts like particles instead of waves.  Planck used the </a:t>
            </a:r>
            <a:r>
              <a:rPr lang="en-US" b="1" i="1" dirty="0" smtClean="0">
                <a:effectLst>
                  <a:outerShdw blurRad="38100" dist="38100" dir="2700000" algn="tl">
                    <a:srgbClr val="000000">
                      <a:alpha val="43137"/>
                    </a:srgbClr>
                  </a:outerShdw>
                </a:effectLst>
              </a:rPr>
              <a:t>photon</a:t>
            </a:r>
            <a:r>
              <a:rPr lang="en-US" dirty="0" smtClean="0"/>
              <a:t> to describe particles of light.  The idea of photons was soon adopted by German-American physicist Albert Einstein, who was studying a phenomenon called the photoelectric effect.  The photoelectric effect occurs when light shines on a metal surface and causes the surface to give off electrons.  Einstein argued that the photoelectric effect could happen only if light struck the metal as particles and not as waves.  Einstein reasoned that waves would cause each surface electron to gain more and more energy.  In fact, each electron gains the same amount of energy for any given electromagnetic wave.  Einstein observed that even increasing the energy of a wave does not cause individual electrons to gain more energy.  Instead, it causes more electrons to gain the same amount of energy.  Based on his observations, Einstein theorized that light strikes a metal surface as </a:t>
            </a:r>
            <a:r>
              <a:rPr lang="en-US" b="1" u="sng" dirty="0" smtClean="0">
                <a:effectLst>
                  <a:outerShdw blurRad="38100" dist="38100" dir="2700000" algn="tl">
                    <a:srgbClr val="000000">
                      <a:alpha val="43137"/>
                    </a:srgbClr>
                  </a:outerShdw>
                </a:effectLst>
              </a:rPr>
              <a:t>particles of energy </a:t>
            </a:r>
            <a:r>
              <a:rPr lang="en-US" dirty="0" smtClean="0"/>
              <a:t>and that each electron absorbs the energy of one particle of light .</a:t>
            </a:r>
          </a:p>
          <a:p>
            <a:endParaRPr lang="en-US" dirty="0"/>
          </a:p>
          <a:p>
            <a:r>
              <a:rPr lang="en-US" dirty="0" smtClean="0"/>
              <a:t>Photons are now classified as elementary particles, or particles that cannot be divided into smaller units.  </a:t>
            </a:r>
            <a:r>
              <a:rPr lang="en-US" b="1" dirty="0" smtClean="0"/>
              <a:t>Photons have no mass or electrical charge</a:t>
            </a:r>
            <a:r>
              <a:rPr lang="en-US" dirty="0" smtClean="0"/>
              <a:t>.  Without mass, they can travel at the speed of light.</a:t>
            </a:r>
            <a:endParaRPr lang="en-US" dirty="0"/>
          </a:p>
        </p:txBody>
      </p:sp>
      <p:sp>
        <p:nvSpPr>
          <p:cNvPr id="3" name="TextBox 2"/>
          <p:cNvSpPr txBox="1"/>
          <p:nvPr/>
        </p:nvSpPr>
        <p:spPr>
          <a:xfrm>
            <a:off x="2667000" y="609600"/>
            <a:ext cx="3429000" cy="369332"/>
          </a:xfrm>
          <a:prstGeom prst="rect">
            <a:avLst/>
          </a:prstGeom>
          <a:noFill/>
          <a:ln>
            <a:solidFill>
              <a:schemeClr val="tx1">
                <a:lumMod val="95000"/>
                <a:lumOff val="5000"/>
              </a:schemeClr>
            </a:solidFill>
          </a:ln>
        </p:spPr>
        <p:txBody>
          <a:bodyPr wrap="square" rtlCol="0">
            <a:spAutoFit/>
          </a:bodyPr>
          <a:lstStyle/>
          <a:p>
            <a:r>
              <a:rPr lang="en-US" dirty="0" smtClean="0"/>
              <a:t>A little background information:</a:t>
            </a:r>
            <a:endParaRPr lang="en-US" dirty="0"/>
          </a:p>
        </p:txBody>
      </p:sp>
    </p:spTree>
    <p:extLst>
      <p:ext uri="{BB962C8B-B14F-4D97-AF65-F5344CB8AC3E}">
        <p14:creationId xmlns:p14="http://schemas.microsoft.com/office/powerpoint/2010/main" val="347731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578113"/>
            <a:ext cx="3200400" cy="461665"/>
          </a:xfrm>
          <a:prstGeom prst="rect">
            <a:avLst/>
          </a:prstGeom>
          <a:noFill/>
        </p:spPr>
        <p:txBody>
          <a:bodyPr wrap="square" rtlCol="0">
            <a:spAutoFit/>
          </a:bodyPr>
          <a:lstStyle/>
          <a:p>
            <a:r>
              <a:rPr lang="en-US" sz="2400" dirty="0" smtClean="0"/>
              <a:t>Particle model of light:</a:t>
            </a:r>
            <a:endParaRPr lang="en-US" sz="2400" dirty="0"/>
          </a:p>
        </p:txBody>
      </p:sp>
      <p:sp>
        <p:nvSpPr>
          <p:cNvPr id="3" name="TextBox 2"/>
          <p:cNvSpPr txBox="1"/>
          <p:nvPr/>
        </p:nvSpPr>
        <p:spPr>
          <a:xfrm>
            <a:off x="705079" y="1069422"/>
            <a:ext cx="8305800" cy="923330"/>
          </a:xfrm>
          <a:prstGeom prst="rect">
            <a:avLst/>
          </a:prstGeom>
          <a:noFill/>
        </p:spPr>
        <p:txBody>
          <a:bodyPr wrap="square" rtlCol="0">
            <a:spAutoFit/>
          </a:bodyPr>
          <a:lstStyle/>
          <a:p>
            <a:r>
              <a:rPr lang="en-US" dirty="0" smtClean="0"/>
              <a:t>When a beam of light shines on some substances, it causes electrons to move.  The movement of electrons causes an electric current to flow.  Sometimes light can even cause an electron to move so much that it is knocked out of the substance.</a:t>
            </a:r>
            <a:endParaRPr lang="en-US" dirty="0"/>
          </a:p>
        </p:txBody>
      </p:sp>
      <p:pic>
        <p:nvPicPr>
          <p:cNvPr id="5130" name="Picture 10" descr="C:\Users\bboyer.BFCS\AppData\Local\Microsoft\Windows\Temporary Internet Files\Content.IE5\UPVUUCA6\2lni8mf[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04335"/>
            <a:ext cx="4190524" cy="3024162"/>
          </a:xfrm>
          <a:prstGeom prst="rect">
            <a:avLst/>
          </a:prstGeom>
          <a:noFill/>
          <a:extLst>
            <a:ext uri="{909E8E84-426E-40DD-AFC4-6F175D3DCCD1}">
              <a14:hiddenFill xmlns:a14="http://schemas.microsoft.com/office/drawing/2010/main">
                <a:solidFill>
                  <a:srgbClr val="FFFFFF"/>
                </a:solidFill>
              </a14:hiddenFill>
            </a:ext>
          </a:extLst>
        </p:spPr>
      </p:pic>
      <p:pic>
        <p:nvPicPr>
          <p:cNvPr id="5131" name="Picture 11" descr="C:\Users\bboyer.BFCS\AppData\Local\Microsoft\Windows\Temporary Internet Files\Content.IE5\VQ3XH292\PEE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230181"/>
            <a:ext cx="3043746" cy="277246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9600" y="5133403"/>
            <a:ext cx="8225346" cy="369332"/>
          </a:xfrm>
          <a:prstGeom prst="rect">
            <a:avLst/>
          </a:prstGeom>
          <a:noFill/>
        </p:spPr>
        <p:txBody>
          <a:bodyPr wrap="square" rtlCol="0">
            <a:spAutoFit/>
          </a:bodyPr>
          <a:lstStyle/>
          <a:p>
            <a:r>
              <a:rPr lang="en-US" dirty="0" smtClean="0"/>
              <a:t>Think of light as a stream of tiny packets, or particles, or energy called a photon.</a:t>
            </a:r>
            <a:endParaRPr lang="en-US" dirty="0"/>
          </a:p>
        </p:txBody>
      </p:sp>
      <p:pic>
        <p:nvPicPr>
          <p:cNvPr id="16" name="Picture 6" descr="C:\Users\bboyer.BFCS\AppData\Local\Microsoft\Windows\Temporary Internet Files\Content.IE5\0ASYAJ5P\200px-Wave-particle_duality[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410639" y="5638800"/>
            <a:ext cx="1905000"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253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734</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Chapter 17:  The Electromagnetic Spectrum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The Electromagnetic Spectrum</dc:title>
  <dc:creator>Beverly Boyer</dc:creator>
  <cp:lastModifiedBy>Beverly Boyer</cp:lastModifiedBy>
  <cp:revision>8</cp:revision>
  <dcterms:created xsi:type="dcterms:W3CDTF">2017-02-26T16:43:52Z</dcterms:created>
  <dcterms:modified xsi:type="dcterms:W3CDTF">2017-02-28T10:41:51Z</dcterms:modified>
</cp:coreProperties>
</file>