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8" y="-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Chapter 8:</a:t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Carbon chemistry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" y="4530793"/>
            <a:ext cx="11506200" cy="1712352"/>
          </a:xfrm>
        </p:spPr>
        <p:txBody>
          <a:bodyPr>
            <a:normAutofit/>
          </a:bodyPr>
          <a:lstStyle/>
          <a:p>
            <a:r>
              <a:rPr lang="en-US" sz="7200" dirty="0" smtClean="0"/>
              <a:t>8.4  Life With Carbon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5373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0524" y="346841"/>
            <a:ext cx="9601200" cy="523220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4 Classes Of Organic Compounds Required By Living Things :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5310" y="1119352"/>
            <a:ext cx="3058511" cy="523220"/>
          </a:xfrm>
          <a:prstGeom prst="rect">
            <a:avLst/>
          </a:prstGeom>
          <a:noFill/>
          <a:ln w="76200">
            <a:solidFill>
              <a:schemeClr val="bg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1.  Carbohydrates</a:t>
            </a:r>
            <a:endParaRPr lang="en-US" sz="28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5310" y="2049517"/>
            <a:ext cx="5281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*  energy-rich organic compound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96759" y="2049517"/>
            <a:ext cx="33107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* made from C, H, O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15310" y="2806261"/>
            <a:ext cx="11603421" cy="523220"/>
          </a:xfrm>
          <a:prstGeom prst="rect">
            <a:avLst/>
          </a:prstGeom>
          <a:noFill/>
          <a:ln w="57150">
            <a:solidFill>
              <a:schemeClr val="bg1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carbo </a:t>
            </a:r>
            <a:r>
              <a:rPr lang="en-US" sz="2800" b="1" dirty="0" smtClean="0">
                <a:sym typeface="Wingdings" panose="05000000000000000000" pitchFamily="2" charset="2"/>
              </a:rPr>
              <a:t> </a:t>
            </a:r>
            <a:r>
              <a:rPr 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carbon</a:t>
            </a:r>
            <a:r>
              <a:rPr lang="en-US" sz="2800" b="1" dirty="0" smtClean="0">
                <a:sym typeface="Wingdings" panose="05000000000000000000" pitchFamily="2" charset="2"/>
              </a:rPr>
              <a:t>          hydrate  combined with water (</a:t>
            </a:r>
            <a:r>
              <a:rPr lang="en-US" sz="2800" b="1" dirty="0" smtClean="0">
                <a:solidFill>
                  <a:srgbClr val="FFC000"/>
                </a:solidFill>
                <a:sym typeface="Wingdings" panose="05000000000000000000" pitchFamily="2" charset="2"/>
              </a:rPr>
              <a:t>H2O</a:t>
            </a:r>
            <a:r>
              <a:rPr lang="en-US" sz="2800" b="1" dirty="0" smtClean="0">
                <a:sym typeface="Wingdings" panose="05000000000000000000" pitchFamily="2" charset="2"/>
              </a:rPr>
              <a:t>)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2247" y="3783725"/>
            <a:ext cx="1172954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simplest carbohydrate is </a:t>
            </a:r>
            <a:r>
              <a:rPr lang="en-US" sz="2800" b="1" dirty="0" smtClean="0">
                <a:solidFill>
                  <a:srgbClr val="FFC000"/>
                </a:solidFill>
              </a:rPr>
              <a:t>SUGAR.  </a:t>
            </a:r>
            <a:endParaRPr lang="en-US" sz="2800" b="1" dirty="0" smtClean="0"/>
          </a:p>
          <a:p>
            <a:r>
              <a:rPr lang="en-US" sz="2800" b="1" dirty="0" smtClean="0">
                <a:solidFill>
                  <a:srgbClr val="FFC000"/>
                </a:solidFill>
              </a:rPr>
              <a:t> 	1.  </a:t>
            </a:r>
            <a:r>
              <a:rPr lang="en-US" sz="2800" b="1" u="sng" dirty="0" smtClean="0">
                <a:solidFill>
                  <a:srgbClr val="FFC000"/>
                </a:solidFill>
              </a:rPr>
              <a:t>glucose</a:t>
            </a:r>
            <a:r>
              <a:rPr lang="en-US" sz="2800" b="1" dirty="0" smtClean="0">
                <a:solidFill>
                  <a:srgbClr val="FFC000"/>
                </a:solidFill>
              </a:rPr>
              <a:t>:  C</a:t>
            </a:r>
            <a:r>
              <a:rPr lang="en-US" sz="2000" b="1" dirty="0" smtClean="0">
                <a:solidFill>
                  <a:srgbClr val="FFC000"/>
                </a:solidFill>
              </a:rPr>
              <a:t>6</a:t>
            </a:r>
            <a:r>
              <a:rPr lang="en-US" sz="2800" b="1" dirty="0" smtClean="0">
                <a:solidFill>
                  <a:srgbClr val="FFC000"/>
                </a:solidFill>
              </a:rPr>
              <a:t>H</a:t>
            </a:r>
            <a:r>
              <a:rPr lang="en-US" sz="2000" b="1" dirty="0" smtClean="0">
                <a:solidFill>
                  <a:srgbClr val="FFC000"/>
                </a:solidFill>
              </a:rPr>
              <a:t>12</a:t>
            </a:r>
            <a:r>
              <a:rPr lang="en-US" sz="2800" b="1" dirty="0" smtClean="0">
                <a:solidFill>
                  <a:srgbClr val="FFC000"/>
                </a:solidFill>
              </a:rPr>
              <a:t>O</a:t>
            </a:r>
            <a:r>
              <a:rPr lang="en-US" sz="2000" b="1" dirty="0" smtClean="0">
                <a:solidFill>
                  <a:srgbClr val="FFC000"/>
                </a:solidFill>
              </a:rPr>
              <a:t>6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	</a:t>
            </a:r>
            <a:r>
              <a:rPr lang="en-US" sz="2000" b="1" dirty="0" smtClean="0">
                <a:solidFill>
                  <a:srgbClr val="FFC000"/>
                </a:solidFill>
              </a:rPr>
              <a:t>	* </a:t>
            </a:r>
            <a:r>
              <a:rPr lang="en-US" sz="2800" b="1" dirty="0" smtClean="0">
                <a:solidFill>
                  <a:srgbClr val="FFC000"/>
                </a:solidFill>
              </a:rPr>
              <a:t>“blood sugar” </a:t>
            </a:r>
          </a:p>
          <a:p>
            <a:r>
              <a:rPr lang="en-US" sz="2800" b="1" dirty="0">
                <a:solidFill>
                  <a:srgbClr val="FFC000"/>
                </a:solidFill>
              </a:rPr>
              <a:t>	</a:t>
            </a:r>
            <a:r>
              <a:rPr lang="en-US" sz="2800" b="1" dirty="0" smtClean="0">
                <a:solidFill>
                  <a:srgbClr val="FFC000"/>
                </a:solidFill>
              </a:rPr>
              <a:t>2.  </a:t>
            </a:r>
            <a:r>
              <a:rPr lang="en-US" sz="2800" b="1" u="sng" dirty="0" smtClean="0">
                <a:solidFill>
                  <a:srgbClr val="FFC000"/>
                </a:solidFill>
              </a:rPr>
              <a:t>sucrose</a:t>
            </a:r>
            <a:r>
              <a:rPr lang="en-US" sz="2800" b="1" dirty="0" smtClean="0">
                <a:solidFill>
                  <a:srgbClr val="FFC000"/>
                </a:solidFill>
              </a:rPr>
              <a:t>:  C</a:t>
            </a:r>
            <a:r>
              <a:rPr lang="en-US" sz="2000" b="1" dirty="0" smtClean="0">
                <a:solidFill>
                  <a:srgbClr val="FFC000"/>
                </a:solidFill>
              </a:rPr>
              <a:t>12</a:t>
            </a:r>
            <a:r>
              <a:rPr lang="en-US" sz="2800" b="1" dirty="0" smtClean="0">
                <a:solidFill>
                  <a:srgbClr val="FFC000"/>
                </a:solidFill>
              </a:rPr>
              <a:t>H</a:t>
            </a:r>
            <a:r>
              <a:rPr lang="en-US" sz="2000" b="1" dirty="0" smtClean="0">
                <a:solidFill>
                  <a:srgbClr val="FFC000"/>
                </a:solidFill>
              </a:rPr>
              <a:t>22</a:t>
            </a:r>
            <a:r>
              <a:rPr lang="en-US" sz="2800" b="1" dirty="0" smtClean="0">
                <a:solidFill>
                  <a:srgbClr val="FFC000"/>
                </a:solidFill>
              </a:rPr>
              <a:t>O</a:t>
            </a:r>
            <a:r>
              <a:rPr lang="en-US" sz="2000" b="1" dirty="0" smtClean="0">
                <a:solidFill>
                  <a:srgbClr val="FFC000"/>
                </a:solidFill>
              </a:rPr>
              <a:t>11</a:t>
            </a:r>
          </a:p>
          <a:p>
            <a:r>
              <a:rPr lang="en-US" sz="2000" b="1" dirty="0">
                <a:solidFill>
                  <a:srgbClr val="FFC000"/>
                </a:solidFill>
              </a:rPr>
              <a:t>	</a:t>
            </a:r>
            <a:r>
              <a:rPr lang="en-US" sz="2000" b="1" dirty="0" smtClean="0">
                <a:solidFill>
                  <a:srgbClr val="FFC000"/>
                </a:solidFill>
              </a:rPr>
              <a:t>	</a:t>
            </a:r>
            <a:r>
              <a:rPr lang="en-US" sz="2800" b="1" dirty="0" smtClean="0">
                <a:solidFill>
                  <a:srgbClr val="FFC000"/>
                </a:solidFill>
              </a:rPr>
              <a:t>* white sugar</a:t>
            </a:r>
          </a:p>
          <a:p>
            <a:r>
              <a:rPr lang="en-US" sz="2800" b="1" dirty="0">
                <a:solidFill>
                  <a:srgbClr val="FFC000"/>
                </a:solidFill>
              </a:rPr>
              <a:t>	</a:t>
            </a:r>
            <a:r>
              <a:rPr lang="en-US" sz="2800" b="1" dirty="0" smtClean="0">
                <a:solidFill>
                  <a:srgbClr val="FFC000"/>
                </a:solidFill>
              </a:rPr>
              <a:t>	* more complex than glucose</a:t>
            </a:r>
            <a:endParaRPr lang="en-US" sz="2000" b="1" dirty="0">
              <a:solidFill>
                <a:srgbClr val="FFC000"/>
              </a:solidFill>
            </a:endParaRPr>
          </a:p>
          <a:p>
            <a:r>
              <a:rPr lang="en-US" sz="2800" b="1" dirty="0" smtClean="0">
                <a:solidFill>
                  <a:srgbClr val="FFC000"/>
                </a:solidFill>
              </a:rPr>
              <a:t>  </a:t>
            </a:r>
            <a:endParaRPr lang="en-US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9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655" y="197067"/>
            <a:ext cx="3878318" cy="523220"/>
          </a:xfrm>
          <a:prstGeom prst="rect">
            <a:avLst/>
          </a:prstGeom>
          <a:noFill/>
          <a:ln w="5715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Complex Carbohydrates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57655" y="767583"/>
            <a:ext cx="11288110" cy="224676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plants or food from plants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polymers made of smaller molecules that are simple carbohydrates bonded to one another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one molecule of a complex carbohydrate may have hundreds of carbon atoms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7655" y="3110639"/>
            <a:ext cx="11288110" cy="1877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STARCH</a:t>
            </a:r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  stored energy</a:t>
            </a:r>
          </a:p>
          <a:p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1.  bread, pasta, rice, potatoes</a:t>
            </a:r>
          </a:p>
          <a:p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2.  The body breaks these molecules into glucose molecules.</a:t>
            </a:r>
          </a:p>
          <a:p>
            <a:r>
              <a:rPr lang="en-US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3.  Then, the glucose molecules are broken down, releasing energy.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7655" y="5084363"/>
            <a:ext cx="112881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CELLULOSE</a:t>
            </a:r>
          </a:p>
          <a:p>
            <a:pPr marL="514350" indent="-514350" algn="just">
              <a:buAutoNum type="arabicPeriod"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body CANNOT break this down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into glucose molecules.</a:t>
            </a:r>
          </a:p>
          <a:p>
            <a:pPr marL="514350" indent="-514350" algn="just">
              <a:buAutoNum type="arabicPeriod"/>
            </a:pPr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Cellulose CANNOT be used as an energy source.</a:t>
            </a:r>
          </a:p>
          <a:p>
            <a:pPr algn="just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3.  AKA fiber :  keeps the digestive tract active and healthy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91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7657" y="268013"/>
            <a:ext cx="2506716" cy="52322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2.  PROTEINS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3137338" y="268013"/>
            <a:ext cx="8734096" cy="9541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muscles, hair, skin, fingernails, feathers, spider web, fish scales, rhinoceros horns 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03588" y="1601329"/>
            <a:ext cx="93804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Proteins are formed from 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AMINO ACIDS.  </a:t>
            </a:r>
            <a:r>
              <a:rPr lang="en-US" sz="2800" b="1" dirty="0" smtClean="0"/>
              <a:t>20 different kinds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5309" y="2503759"/>
            <a:ext cx="113984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Different  proteins are made when different sequences of amino acids are linked into long chains.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3444" y="3406188"/>
            <a:ext cx="53129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EACH amino acid molecule has a carboxyl group (-COOH).</a:t>
            </a:r>
          </a:p>
          <a:p>
            <a:pPr algn="ctr"/>
            <a:r>
              <a:rPr lang="en-US" sz="2800" b="1" dirty="0" smtClean="0"/>
              <a:t>The “acid” comes from this molecule.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26305" y="3226236"/>
            <a:ext cx="39886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“amino” part comes from the amino group, NH2 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 rot="20742937">
            <a:off x="284931" y="4120891"/>
            <a:ext cx="6140669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Sources:  meat, fish, eggs, milk, beans</a:t>
            </a:r>
            <a:endParaRPr lang="en-US" sz="2800" b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39528" y="4611231"/>
            <a:ext cx="7362495" cy="224676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The body uses proteins from foods to build and repair body parts and to regulate cell activity. 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First they are broken into amino acids.  Then the body reassembles them into proteins that can be used by cells.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17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  <p:bldP spid="8" grpId="0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606060"/>
      </a:dk2>
      <a:lt2>
        <a:srgbClr val="EDEDED"/>
      </a:lt2>
      <a:accent1>
        <a:srgbClr val="FFC000"/>
      </a:accent1>
      <a:accent2>
        <a:srgbClr val="A5D028"/>
      </a:accent2>
      <a:accent3>
        <a:srgbClr val="0CC978"/>
      </a:accent3>
      <a:accent4>
        <a:srgbClr val="099BDD"/>
      </a:accent4>
      <a:accent5>
        <a:srgbClr val="47BFCD"/>
      </a:accent5>
      <a:accent6>
        <a:srgbClr val="DD7C15"/>
      </a:accent6>
      <a:hlink>
        <a:srgbClr val="FF9933"/>
      </a:hlink>
      <a:folHlink>
        <a:srgbClr val="B2B2B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62</TotalTime>
  <Words>282</Words>
  <Application>Microsoft Office PowerPoint</Application>
  <PresentationFormat>Custom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Banded</vt:lpstr>
      <vt:lpstr>Chapter 8: Carbon chemistry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8: Carbon chemistry</dc:title>
  <dc:creator>Beverly Boyer</dc:creator>
  <cp:lastModifiedBy>Beverly Boyer</cp:lastModifiedBy>
  <cp:revision>7</cp:revision>
  <dcterms:created xsi:type="dcterms:W3CDTF">2016-01-22T12:11:45Z</dcterms:created>
  <dcterms:modified xsi:type="dcterms:W3CDTF">2016-11-08T13:59:30Z</dcterms:modified>
</cp:coreProperties>
</file>