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4F930-934D-4544-A3C7-4F2E35931A2B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12788-7D9E-48EF-AE4E-9C1F072E3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63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A5363EE-A38C-4CB0-BE38-1BEC07E19CF7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DAF915A-C0B9-4881-A703-706B62DEF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63EE-A38C-4CB0-BE38-1BEC07E19CF7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915A-C0B9-4881-A703-706B62DEF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63EE-A38C-4CB0-BE38-1BEC07E19CF7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915A-C0B9-4881-A703-706B62DEF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63EE-A38C-4CB0-BE38-1BEC07E19CF7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915A-C0B9-4881-A703-706B62DEF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63EE-A38C-4CB0-BE38-1BEC07E19CF7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915A-C0B9-4881-A703-706B62DEF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63EE-A38C-4CB0-BE38-1BEC07E19CF7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915A-C0B9-4881-A703-706B62DEF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5363EE-A38C-4CB0-BE38-1BEC07E19CF7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AF915A-C0B9-4881-A703-706B62DEFC79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A5363EE-A38C-4CB0-BE38-1BEC07E19CF7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DAF915A-C0B9-4881-A703-706B62DEF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63EE-A38C-4CB0-BE38-1BEC07E19CF7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915A-C0B9-4881-A703-706B62DEF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63EE-A38C-4CB0-BE38-1BEC07E19CF7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915A-C0B9-4881-A703-706B62DEF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63EE-A38C-4CB0-BE38-1BEC07E19CF7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F915A-C0B9-4881-A703-706B62DEF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A5363EE-A38C-4CB0-BE38-1BEC07E19CF7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DAF915A-C0B9-4881-A703-706B62DEFC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8458200" cy="1470025"/>
          </a:xfrm>
        </p:spPr>
        <p:txBody>
          <a:bodyPr/>
          <a:lstStyle/>
          <a:p>
            <a:r>
              <a:rPr lang="en-US" dirty="0" smtClean="0"/>
              <a:t>Chapter 12 Work and Machines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458200" cy="17526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/>
              <a:t>12.1  </a:t>
            </a:r>
          </a:p>
          <a:p>
            <a:pPr algn="ctr"/>
            <a:r>
              <a:rPr lang="en-US" sz="6600" b="1" dirty="0" smtClean="0"/>
              <a:t>What is Work?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83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218" y="609600"/>
            <a:ext cx="8738933" cy="138499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Work is done on an object when the object moves </a:t>
            </a:r>
            <a:r>
              <a:rPr lang="en-US" sz="2800" b="1" i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same direction </a:t>
            </a:r>
          </a:p>
          <a:p>
            <a:pPr algn="ctr"/>
            <a:r>
              <a:rPr lang="en-US" sz="2800" b="1" dirty="0" smtClean="0"/>
              <a:t>in which 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force is exerted.  </a:t>
            </a:r>
            <a:endParaRPr lang="en-US" sz="28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bboyer.BFCS\AppData\Local\Microsoft\Windows\Temporary Internet Files\Content.IE5\H9R3AUT1\95520-royalty-free-rf-clipart-illustration-of-a-smart-black-school-girl-carrying-a-stack-of-book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95412"/>
            <a:ext cx="1466596" cy="173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00400" y="2360327"/>
            <a:ext cx="603919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Work is being done on these books.  There is an upward force to hold them so they don’t fall to the ground.</a:t>
            </a:r>
            <a:endParaRPr lang="en-US" sz="2600" b="1" dirty="0"/>
          </a:p>
        </p:txBody>
      </p:sp>
      <p:pic>
        <p:nvPicPr>
          <p:cNvPr id="1029" name="Picture 5" descr="C:\Users\bboyer.BFCS\AppData\Local\Microsoft\Windows\Temporary Internet Files\Content.IE5\H9R3AUT1\large-arrow-pointing-up-33.3-10774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586" y="3427652"/>
            <a:ext cx="491020" cy="75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bboyer.BFCS\AppData\Local\Microsoft\Windows\Temporary Internet Files\Content.IE5\H9R3AUT1\large-arrow-pointing-up-33.3-10774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665" y="2346651"/>
            <a:ext cx="393414" cy="60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bboyer.BFCS\AppData\Local\Microsoft\Windows\Temporary Internet Files\Content.IE5\YHATSVSC\walking-backpacker-4935-medium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527" y="4496252"/>
            <a:ext cx="1031138" cy="1749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84339" y="4468693"/>
            <a:ext cx="5489528" cy="2092881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This guy, however, is not working as he </a:t>
            </a:r>
            <a:r>
              <a:rPr lang="en-US" sz="2600" b="1" u="sng" dirty="0" smtClean="0"/>
              <a:t>carries</a:t>
            </a:r>
            <a:r>
              <a:rPr lang="en-US" sz="2600" b="1" dirty="0" smtClean="0"/>
              <a:t> his pack.  The work is vertical (holding up the load) but the motion of the pack is </a:t>
            </a:r>
            <a:r>
              <a:rPr lang="en-US" sz="2600" b="1" i="1" u="sng" dirty="0" smtClean="0">
                <a:solidFill>
                  <a:srgbClr val="00B0F0"/>
                </a:solidFill>
              </a:rPr>
              <a:t>horizontal. </a:t>
            </a:r>
            <a:endParaRPr lang="en-US" sz="2600" b="1" i="1" u="sng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0496" y="2947919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work</a:t>
            </a:r>
          </a:p>
        </p:txBody>
      </p:sp>
      <p:pic>
        <p:nvPicPr>
          <p:cNvPr id="1033" name="Picture 9" descr="C:\Users\bboyer.BFCS\AppData\Local\Microsoft\Windows\Temporary Internet Files\Content.IE5\H9R3AUT1\PngMedium-arrow-pointing-up-10774[1]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322599" y="4297402"/>
            <a:ext cx="311919" cy="543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949249" y="4965319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work</a:t>
            </a:r>
            <a:endParaRPr lang="en-US" sz="2800" b="1" u="sng" dirty="0"/>
          </a:p>
        </p:txBody>
      </p:sp>
      <p:pic>
        <p:nvPicPr>
          <p:cNvPr id="1034" name="Picture 10" descr="C:\Users\bboyer.BFCS\AppData\Local\Microsoft\Windows\Temporary Internet Files\Content.IE5\H9R3AUT1\PngMedium-arrow-pointing-up-10774[1]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91993" y="5576848"/>
            <a:ext cx="241660" cy="64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1" descr="C:\Users\bboyer.BFCS\AppData\Local\Microsoft\Windows\Temporary Internet Files\Content.IE5\HISESI1T\ex[1]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68693"/>
            <a:ext cx="1419098" cy="209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57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914400"/>
            <a:ext cx="5105400" cy="523220"/>
          </a:xfrm>
          <a:prstGeom prst="rec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work = force  X  distance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752600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Remember:  In order to lift something, you must exert an upward force at least equal to the object’s weight.</a:t>
            </a:r>
            <a:endParaRPr lang="en-US" sz="2800" b="1" dirty="0"/>
          </a:p>
        </p:txBody>
      </p:sp>
      <p:pic>
        <p:nvPicPr>
          <p:cNvPr id="1026" name="Picture 2" descr="C:\Users\bboyer.BFCS\AppData\Local\Microsoft\Windows\Temporary Internet Files\Content.IE5\HISESI1T\28587-clipart-illustration-of-a-black-silhouetted-ballroom-dancing-couple-the-man-lifting-the-woman-above-his-head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198522"/>
            <a:ext cx="1351534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50862" y="3352799"/>
            <a:ext cx="5830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Force is measured in </a:t>
            </a:r>
            <a:r>
              <a:rPr lang="en-US" sz="2800" b="1" dirty="0" err="1" smtClean="0"/>
              <a:t>newtons</a:t>
            </a:r>
            <a:r>
              <a:rPr lang="en-US" sz="2800" b="1" dirty="0" smtClean="0"/>
              <a:t>.  </a:t>
            </a:r>
          </a:p>
          <a:p>
            <a:r>
              <a:rPr lang="en-US" sz="2800" b="1" dirty="0" smtClean="0"/>
              <a:t>Distance is in meters.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3352800"/>
            <a:ext cx="3161008" cy="95410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newton x meter</a:t>
            </a:r>
          </a:p>
          <a:p>
            <a:pPr algn="ctr"/>
            <a:r>
              <a:rPr lang="en-US" sz="2800" b="1" dirty="0" smtClean="0"/>
              <a:t>= joule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8820" y="4914708"/>
            <a:ext cx="6520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Will this help you to remember it?  </a:t>
            </a:r>
          </a:p>
          <a:p>
            <a:r>
              <a:rPr lang="en-US" sz="2800" b="1" dirty="0" smtClean="0"/>
              <a:t>Great work is like a jewel (joule).</a:t>
            </a:r>
            <a:endParaRPr lang="en-US" sz="2800" b="1" dirty="0"/>
          </a:p>
        </p:txBody>
      </p:sp>
      <p:pic>
        <p:nvPicPr>
          <p:cNvPr id="1027" name="Picture 3" descr="C:\Users\bboyer.BFCS\AppData\Local\Microsoft\Windows\Temporary Internet Files\Content.IE5\HISESI1T\FS_Dancingjewel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437" y="4306906"/>
            <a:ext cx="2418325" cy="216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16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118858"/>
            <a:ext cx="4114800" cy="1446550"/>
          </a:xfrm>
          <a:prstGeom prst="rec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isometricRightUp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POWER</a:t>
            </a:r>
            <a:r>
              <a:rPr lang="en-US" sz="8800" b="1" dirty="0" smtClean="0"/>
              <a:t>!</a:t>
            </a:r>
            <a:endParaRPr lang="en-US" sz="8800" b="1" dirty="0"/>
          </a:p>
        </p:txBody>
      </p:sp>
      <p:pic>
        <p:nvPicPr>
          <p:cNvPr id="2050" name="Picture 2" descr="C:\Users\bboyer.BFCS\AppData\Local\Microsoft\Windows\Temporary Internet Files\Content.IE5\H9R3AUT1\comicbook-pow-animated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7041"/>
            <a:ext cx="2667001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bboyer.BFCS\AppData\Local\Microsoft\Windows\Temporary Internet Files\Content.IE5\IW86OW9D\627264082-pow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762000"/>
            <a:ext cx="3390217" cy="307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46349" y="3657600"/>
            <a:ext cx="4953000" cy="1384995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Power equals the amount of work done on an object in a unit of time.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29525" y="5562600"/>
            <a:ext cx="8458846" cy="954107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If something is powerful, it can do the same amount of work in a shorter amount of time.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2209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2336" y="743213"/>
            <a:ext cx="3810000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                    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=     TIME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641901"/>
            <a:ext cx="8991600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 x 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 (joule) </a:t>
            </a:r>
            <a:endParaRPr lang="en-US" sz="24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=             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(seconds)            joule/sec = watt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94241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THEREFORE,</a:t>
            </a:r>
            <a:endParaRPr lang="en-US" sz="2400" b="1" dirty="0"/>
          </a:p>
        </p:txBody>
      </p:sp>
      <p:pic>
        <p:nvPicPr>
          <p:cNvPr id="1027" name="Picture 3" descr="C:\Users\bboyer.BFCS\AppData\Local\Microsoft\Windows\Temporary Internet Files\Content.IE5\B8HJM9FT\box-40178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23493"/>
            <a:ext cx="1035380" cy="1426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264" y="3429000"/>
            <a:ext cx="92385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</a:t>
            </a:r>
            <a:r>
              <a:rPr lang="en-US" sz="2400" b="1" dirty="0" smtClean="0"/>
              <a:t>        </a:t>
            </a:r>
            <a:r>
              <a:rPr lang="en-US" sz="2400" b="1" dirty="0" smtClean="0">
                <a:sym typeface="Wingdings" panose="05000000000000000000" pitchFamily="2" charset="2"/>
              </a:rPr>
              <a:t> </a:t>
            </a:r>
            <a:r>
              <a:rPr lang="en-US" sz="2400" b="1" dirty="0" err="1" smtClean="0">
                <a:sym typeface="Wingdings" panose="05000000000000000000" pitchFamily="2" charset="2"/>
              </a:rPr>
              <a:t>newtons</a:t>
            </a:r>
            <a:r>
              <a:rPr lang="en-US" sz="2400" b="1" dirty="0" smtClean="0">
                <a:sym typeface="Wingdings" panose="05000000000000000000" pitchFamily="2" charset="2"/>
              </a:rPr>
              <a:t> (N)</a:t>
            </a:r>
          </a:p>
          <a:p>
            <a:r>
              <a:rPr lang="en-US" sz="2400" b="1" dirty="0">
                <a:sym typeface="Wingdings" panose="05000000000000000000" pitchFamily="2" charset="2"/>
              </a:rPr>
              <a:t> </a:t>
            </a:r>
            <a:r>
              <a:rPr lang="en-US" sz="2400" b="1" dirty="0" smtClean="0">
                <a:sym typeface="Wingdings" panose="05000000000000000000" pitchFamily="2" charset="2"/>
              </a:rPr>
              <a:t>                      (I’ll force those </a:t>
            </a:r>
            <a:r>
              <a:rPr lang="en-US" sz="2400" b="1" dirty="0" err="1" smtClean="0">
                <a:sym typeface="Wingdings" panose="05000000000000000000" pitchFamily="2" charset="2"/>
              </a:rPr>
              <a:t>newtons</a:t>
            </a:r>
            <a:r>
              <a:rPr lang="en-US" sz="2400" b="1" dirty="0" smtClean="0">
                <a:sym typeface="Wingdings" panose="05000000000000000000" pitchFamily="2" charset="2"/>
              </a:rPr>
              <a:t> down.</a:t>
            </a:r>
          </a:p>
          <a:p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distance</a:t>
            </a:r>
            <a:r>
              <a:rPr lang="en-US" sz="2400" b="1" dirty="0" smtClean="0">
                <a:sym typeface="Wingdings" panose="05000000000000000000" pitchFamily="2" charset="2"/>
              </a:rPr>
              <a:t>  meters (m)</a:t>
            </a:r>
          </a:p>
          <a:p>
            <a:r>
              <a:rPr lang="en-US" sz="2400" b="1" dirty="0">
                <a:sym typeface="Wingdings" panose="05000000000000000000" pitchFamily="2" charset="2"/>
              </a:rPr>
              <a:t> </a:t>
            </a:r>
            <a:r>
              <a:rPr lang="en-US" sz="2400" b="1" dirty="0" smtClean="0">
                <a:sym typeface="Wingdings" panose="05000000000000000000" pitchFamily="2" charset="2"/>
              </a:rPr>
              <a:t>                     (No matter the distance, I’ll  meet </a:t>
            </a:r>
            <a:r>
              <a:rPr lang="en-US" sz="2400" b="1" dirty="0">
                <a:sym typeface="Wingdings" panose="05000000000000000000" pitchFamily="2" charset="2"/>
              </a:rPr>
              <a:t>her there.)</a:t>
            </a:r>
          </a:p>
          <a:p>
            <a:pPr algn="just"/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work        </a:t>
            </a:r>
            <a:r>
              <a:rPr lang="en-US" sz="2400" b="1" dirty="0" smtClean="0">
                <a:sym typeface="Wingdings" panose="05000000000000000000" pitchFamily="2" charset="2"/>
              </a:rPr>
              <a:t> joules (J)</a:t>
            </a:r>
          </a:p>
          <a:p>
            <a:r>
              <a:rPr lang="en-US" sz="2400" b="1" dirty="0">
                <a:sym typeface="Wingdings" panose="05000000000000000000" pitchFamily="2" charset="2"/>
              </a:rPr>
              <a:t> </a:t>
            </a:r>
            <a:r>
              <a:rPr lang="en-US" sz="2400" b="1" dirty="0" smtClean="0">
                <a:sym typeface="Wingdings" panose="05000000000000000000" pitchFamily="2" charset="2"/>
              </a:rPr>
              <a:t>                     (Work is a jewel.)</a:t>
            </a:r>
          </a:p>
          <a:p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power</a:t>
            </a:r>
            <a:r>
              <a:rPr lang="en-US" sz="2400" b="1" dirty="0" smtClean="0">
                <a:sym typeface="Wingdings" panose="05000000000000000000" pitchFamily="2" charset="2"/>
              </a:rPr>
              <a:t>       watts (W)</a:t>
            </a:r>
          </a:p>
          <a:p>
            <a:r>
              <a:rPr lang="en-US" sz="2400" b="1" dirty="0">
                <a:sym typeface="Wingdings" panose="05000000000000000000" pitchFamily="2" charset="2"/>
              </a:rPr>
              <a:t> </a:t>
            </a:r>
            <a:r>
              <a:rPr lang="en-US" sz="2400" b="1" dirty="0" smtClean="0">
                <a:sym typeface="Wingdings" panose="05000000000000000000" pitchFamily="2" charset="2"/>
              </a:rPr>
              <a:t>                      (What power!)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41536" y="2805905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Boyerese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Mnemonics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424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40" y="6096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One more thing!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183189"/>
            <a:ext cx="899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 watt is a relatively small unit of power.  Oftentimes another larger power unit is used. </a:t>
            </a:r>
            <a:endParaRPr lang="en-US" sz="2800" b="1" dirty="0"/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kilowatt (kW) = 1,000 watts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bboyer.BFCS\AppData\Local\Microsoft\Windows\Temporary Internet Files\Content.IE5\HISESI1T\Horsepowe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4164">
            <a:off x="243543" y="2918588"/>
            <a:ext cx="1375521" cy="13418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90700" y="2766595"/>
            <a:ext cx="5715000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And yet another power unit is used when referring to vehicles. 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7374" y="4215194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HORSEPOWER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36212" y="4690013"/>
            <a:ext cx="3575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 horsepower </a:t>
            </a:r>
            <a:r>
              <a:rPr lang="en-US" sz="2800" b="1" dirty="0" smtClean="0"/>
              <a:t>= </a:t>
            </a:r>
          </a:p>
          <a:p>
            <a:pPr algn="ctr"/>
            <a:r>
              <a:rPr lang="en-US" sz="2800" b="1" dirty="0" smtClean="0"/>
              <a:t>746 </a:t>
            </a:r>
            <a:r>
              <a:rPr lang="en-US" sz="2800" b="1" dirty="0" smtClean="0"/>
              <a:t>watts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3984361"/>
            <a:ext cx="3538134" cy="1384995"/>
          </a:xfrm>
          <a:prstGeom prst="rect">
            <a:avLst/>
          </a:prstGeom>
          <a:solidFill>
            <a:srgbClr val="FFFF00"/>
          </a:solidFill>
          <a:ln w="76200">
            <a:solidFill>
              <a:srgbClr val="99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horsepower is </a:t>
            </a:r>
            <a:r>
              <a:rPr lang="en-US" sz="2800" b="1" i="1" u="sng" dirty="0" smtClean="0">
                <a:solidFill>
                  <a:schemeClr val="accent4">
                    <a:lumMod val="75000"/>
                  </a:schemeClr>
                </a:solidFill>
              </a:rPr>
              <a:t>not</a:t>
            </a:r>
            <a:r>
              <a:rPr lang="en-US" sz="2800" b="1" i="1" u="sng" dirty="0" smtClean="0"/>
              <a:t> </a:t>
            </a:r>
            <a:r>
              <a:rPr lang="en-US" sz="2800" b="1" dirty="0" smtClean="0"/>
              <a:t>an SI unit of measure.</a:t>
            </a:r>
            <a:endParaRPr lang="en-US" sz="2800" b="1" dirty="0"/>
          </a:p>
        </p:txBody>
      </p:sp>
      <p:pic>
        <p:nvPicPr>
          <p:cNvPr id="3075" name="Picture 3" descr="C:\Users\bboyer.BFCS\AppData\Local\Microsoft\Windows\Temporary Internet Files\Content.IE5\IW86OW9D\disc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320" y="3884714"/>
            <a:ext cx="1461177" cy="1610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623447" y="5870995"/>
            <a:ext cx="5942428" cy="830997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Turn to page 410 and work the math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problems. 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94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6" grpId="1" animBg="1"/>
      <p:bldP spid="7" grpId="0"/>
      <p:bldP spid="7" grpId="1"/>
      <p:bldP spid="8" grpId="0"/>
      <p:bldP spid="10" grpId="0" animBg="1"/>
      <p:bldP spid="11" grpId="0" animBg="1"/>
      <p:bldP spid="1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435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155</TotalTime>
  <Words>338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Chapter 12 Work and Machines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Work and Machines</dc:title>
  <dc:creator>Beverly Boyer</dc:creator>
  <cp:lastModifiedBy>Beverly Boyer</cp:lastModifiedBy>
  <cp:revision>16</cp:revision>
  <dcterms:created xsi:type="dcterms:W3CDTF">2016-02-18T22:39:03Z</dcterms:created>
  <dcterms:modified xsi:type="dcterms:W3CDTF">2017-01-08T15:15:56Z</dcterms:modified>
</cp:coreProperties>
</file>