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 autoAdjust="0"/>
    <p:restoredTop sz="94660"/>
  </p:normalViewPr>
  <p:slideViewPr>
    <p:cSldViewPr>
      <p:cViewPr varScale="1">
        <p:scale>
          <a:sx n="68" d="100"/>
          <a:sy n="68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33D69A-2612-4102-90FA-8B0A239963D9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3AAA72-2CE0-4195-BC40-66B3CD58DA2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5562600" cy="1600327"/>
          </a:xfrm>
        </p:spPr>
        <p:txBody>
          <a:bodyPr/>
          <a:lstStyle/>
          <a:p>
            <a:r>
              <a:rPr lang="en-US" dirty="0" smtClean="0"/>
              <a:t>Chapter 12 </a:t>
            </a:r>
            <a:br>
              <a:rPr lang="en-US" dirty="0" smtClean="0"/>
            </a:br>
            <a:r>
              <a:rPr lang="en-US" dirty="0" smtClean="0"/>
              <a:t>Work and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12.2 NOTES</a:t>
            </a:r>
          </a:p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Machines Do Work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3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machine is a device that allows you to do work in a way that is easier by changing at least 1 of 3 ways: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35107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  the amount of             you exert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1335107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FORCE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535" y="19812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the                    over which you exert your force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98120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660345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 the                     in which you exert your force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70892" y="2701691"/>
            <a:ext cx="1943100" cy="52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223423"/>
            <a:ext cx="5257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Say if these are machines or not: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can opener  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ball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corkscrew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pliers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paper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eraser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screwdriver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368086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81433" y="489716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56792" y="623963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05100" y="446991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81615" y="4048780"/>
            <a:ext cx="866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81433" y="5309812"/>
            <a:ext cx="1094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05758" y="5814646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1905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boyer.BFCS\AppData\Local\Microsoft\Windows\Temporary Internet Files\Content.IE5\H9R3AUT1\Little_Boy_Using_a_Shovel_To_Dig_Up_Dirt_Royalty_Free_Clipart_Picture_090417-016144-2960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4953"/>
            <a:ext cx="2381251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0" y="533399"/>
            <a:ext cx="63817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FORCE</a:t>
            </a:r>
            <a:r>
              <a:rPr lang="en-US" sz="2800" b="1" dirty="0" smtClean="0"/>
              <a:t>: </a:t>
            </a:r>
          </a:p>
          <a:p>
            <a:r>
              <a:rPr lang="en-US" sz="2800" b="1" dirty="0" smtClean="0"/>
              <a:t>the force you exert on the machine</a:t>
            </a:r>
            <a:endParaRPr lang="en-US" sz="2800" b="1" dirty="0"/>
          </a:p>
        </p:txBody>
      </p:sp>
      <p:pic>
        <p:nvPicPr>
          <p:cNvPr id="1028" name="Picture 4" descr="C:\Users\bboyer.BFCS\AppData\Local\Microsoft\Windows\Temporary Internet Files\Content.IE5\YHATSVSC\large-arrow-pointing-left-166.6-10772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207" y="518328"/>
            <a:ext cx="1110793" cy="77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9225" y="275329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FORCE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force the machine exerts on an object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 descr="C:\Users\bboyer.BFCS\AppData\Local\Microsoft\Windows\Temporary Internet Files\Content.IE5\H9R3AUT1\large-arrow-pointing-up-0-10774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05351" flipH="1">
            <a:off x="548393" y="2109898"/>
            <a:ext cx="645963" cy="128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207" y="1487506"/>
            <a:ext cx="5149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force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moves the machine a certain distance called the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DISTANCE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2" y="3707399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machine does work by exerting a force over another distance called the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DISTANCE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1374" y="4709006"/>
            <a:ext cx="7696200" cy="521732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FORCE x INPUT DISTANCE = INPUT WORK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2" y="5286430"/>
            <a:ext cx="8763002" cy="52322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FORCE x 	OUTPUT DISTANCE = OUTPUT WORK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" y="5903893"/>
            <a:ext cx="8915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When you use a machine, the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WORK </a:t>
            </a:r>
            <a:r>
              <a:rPr lang="en-US" sz="2800" b="1" dirty="0" smtClean="0"/>
              <a:t>can never be greater than the amount of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WORK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372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some machines the output force &gt; input force.  HOW?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24170" y="687555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work = force x distance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8344" y="1210775"/>
            <a:ext cx="8298455" cy="954107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If work stays the same, a </a:t>
            </a:r>
            <a:r>
              <a:rPr lang="en-US" sz="2800" b="1" dirty="0" smtClean="0">
                <a:solidFill>
                  <a:srgbClr val="FFC000"/>
                </a:solidFill>
              </a:rPr>
              <a:t>decrease</a:t>
            </a:r>
            <a:r>
              <a:rPr lang="en-US" sz="2800" b="1" dirty="0" smtClean="0"/>
              <a:t> in force </a:t>
            </a:r>
          </a:p>
          <a:p>
            <a:pPr algn="ctr"/>
            <a:r>
              <a:rPr lang="en-US" sz="2800" b="1" dirty="0" smtClean="0"/>
              <a:t>means an </a:t>
            </a:r>
            <a:r>
              <a:rPr lang="en-US" sz="2800" b="1" dirty="0" smtClean="0">
                <a:solidFill>
                  <a:srgbClr val="FF0000"/>
                </a:solidFill>
              </a:rPr>
              <a:t>increase</a:t>
            </a:r>
            <a:r>
              <a:rPr lang="en-US" sz="2800" b="1" dirty="0" smtClean="0"/>
              <a:t> in distance.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3584" y="2180122"/>
            <a:ext cx="8229600" cy="138499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So, if a machine allows you to use </a:t>
            </a:r>
            <a:r>
              <a:rPr lang="en-US" sz="2800" b="1" dirty="0" smtClean="0">
                <a:solidFill>
                  <a:srgbClr val="FFC000"/>
                </a:solidFill>
              </a:rPr>
              <a:t>less input </a:t>
            </a:r>
            <a:r>
              <a:rPr lang="en-US" sz="2800" b="1" dirty="0" smtClean="0"/>
              <a:t>force to do the same amount of work, you must apply that force over a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distance.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boyer.BFCS\AppData\Local\Microsoft\Windows\Temporary Internet Files\Content.IE5\YHATSVSC\Calculating_Efficiency_Ram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3092786" cy="135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5084028"/>
            <a:ext cx="883919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work              </a:t>
            </a:r>
            <a:r>
              <a:rPr lang="en-US" sz="2800" b="1" dirty="0" smtClean="0"/>
              <a:t>=             </a:t>
            </a:r>
            <a:r>
              <a:rPr lang="en-US" sz="2800" b="1" u="sng" dirty="0" smtClean="0">
                <a:solidFill>
                  <a:srgbClr val="92D050"/>
                </a:solidFill>
              </a:rPr>
              <a:t>Output work</a:t>
            </a:r>
          </a:p>
          <a:p>
            <a:endParaRPr lang="en-US" sz="1600" b="1" dirty="0"/>
          </a:p>
          <a:p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INPUT x LARGE INPUT </a:t>
            </a:r>
            <a:r>
              <a:rPr lang="en-US" sz="2400" b="1" dirty="0" smtClean="0"/>
              <a:t>= 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OUTPUT x SMALL OUTPUT</a:t>
            </a:r>
          </a:p>
          <a:p>
            <a:r>
              <a:rPr lang="en-U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 X   DISTANCE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       </a:t>
            </a:r>
            <a:r>
              <a:rPr lang="en-US" sz="2400" b="1" dirty="0" smtClean="0">
                <a:solidFill>
                  <a:srgbClr val="92D050"/>
                </a:solidFill>
              </a:rPr>
              <a:t>FORCE       X    DISTANCE</a:t>
            </a:r>
            <a:endParaRPr lang="en-US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49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8502"/>
            <a:ext cx="8686800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 some machines, the </a:t>
            </a:r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force </a:t>
            </a:r>
            <a:r>
              <a:rPr lang="en-US" sz="2800" b="1" dirty="0" smtClean="0"/>
              <a:t>&lt; </a:t>
            </a:r>
            <a:r>
              <a:rPr lang="en-US" sz="2800" b="1" dirty="0" smtClean="0">
                <a:solidFill>
                  <a:srgbClr val="FFC000"/>
                </a:solidFill>
              </a:rPr>
              <a:t>input force</a:t>
            </a:r>
            <a:r>
              <a:rPr lang="en-US" sz="2800" b="1" dirty="0" smtClean="0"/>
              <a:t>. </a:t>
            </a:r>
          </a:p>
          <a:p>
            <a:pPr algn="ctr"/>
            <a:r>
              <a:rPr lang="en-US" sz="2800" b="1" dirty="0" smtClean="0"/>
              <a:t>Why would you want that kind of machine?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This allows you to exert your input force over a shorter distance.  </a:t>
            </a:r>
            <a:endParaRPr lang="en-US" sz="2800" b="1" dirty="0"/>
          </a:p>
        </p:txBody>
      </p:sp>
      <p:pic>
        <p:nvPicPr>
          <p:cNvPr id="1031" name="Picture 7" descr="C:\Users\bboyer.BFCS\AppData\Local\Microsoft\Windows\Temporary Internet Files\Content.IE5\H9R3AUT1\i-4539-cG.7313.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2743201"/>
            <a:ext cx="274643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bboyer.BFCS\AppData\Local\Microsoft\Windows\Temporary Internet Files\Content.IE5\IW86OW9D\bik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837" y="2662784"/>
            <a:ext cx="1955526" cy="19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bboyer.BFCS\AppData\Local\Microsoft\Windows\Temporary Internet Files\Content.IE5\YHATSVSC\150px-PhoenixCoyotes1990s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29841"/>
            <a:ext cx="1905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667658"/>
            <a:ext cx="88391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work              </a:t>
            </a:r>
            <a:r>
              <a:rPr lang="en-US" sz="2800" b="1" dirty="0" smtClean="0"/>
              <a:t>=             </a:t>
            </a:r>
            <a:r>
              <a:rPr lang="en-US" sz="2800" b="1" u="sng" dirty="0" smtClean="0">
                <a:solidFill>
                  <a:srgbClr val="92D050"/>
                </a:solidFill>
              </a:rPr>
              <a:t>Output work</a:t>
            </a:r>
          </a:p>
          <a:p>
            <a:endParaRPr lang="en-US" sz="2800" b="1" dirty="0"/>
          </a:p>
          <a:p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INPUT x SMALL INPUT </a:t>
            </a:r>
            <a:r>
              <a:rPr lang="en-US" sz="2400" b="1" dirty="0" smtClean="0"/>
              <a:t>= 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OUTPUT x LARGE OUTPUT</a:t>
            </a:r>
          </a:p>
          <a:p>
            <a:r>
              <a:rPr lang="en-U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 X   DISTANCE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       </a:t>
            </a:r>
            <a:r>
              <a:rPr lang="en-US" sz="2400" b="1" dirty="0" smtClean="0">
                <a:solidFill>
                  <a:srgbClr val="92D050"/>
                </a:solidFill>
              </a:rPr>
              <a:t>FORCE       X    DISTANCE</a:t>
            </a:r>
            <a:endParaRPr lang="en-US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38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" y="30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Some machines don’t change either force or distance!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91842" y="2460924"/>
            <a:ext cx="4876800" cy="52322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WELL, WHAT GOOD IS THAT?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" y="1905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008132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When a machine changes the direction of the input force, the amount of force and distance remain the same.</a:t>
            </a:r>
            <a:endParaRPr lang="en-US" sz="2800" b="1" dirty="0"/>
          </a:p>
        </p:txBody>
      </p:sp>
      <p:pic>
        <p:nvPicPr>
          <p:cNvPr id="2056" name="Picture 8" descr="C:\Users\bboyer.BFCS\AppData\Local\Microsoft\Windows\Temporary Internet Files\Content.IE5\H9R3AUT1\pulley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962239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74320" y="3668581"/>
            <a:ext cx="162118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   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work            </a:t>
            </a:r>
            <a:r>
              <a:rPr lang="en-US" sz="2800" b="1" dirty="0" smtClean="0"/>
              <a:t>=             </a:t>
            </a:r>
            <a:r>
              <a:rPr lang="en-US" sz="2800" b="1" u="sng" dirty="0" smtClean="0">
                <a:solidFill>
                  <a:srgbClr val="92D050"/>
                </a:solidFill>
              </a:rPr>
              <a:t>Output work</a:t>
            </a:r>
          </a:p>
          <a:p>
            <a:endParaRPr lang="en-US" sz="2800" b="1" u="sng" dirty="0">
              <a:solidFill>
                <a:srgbClr val="92D050"/>
              </a:solidFill>
            </a:endParaRPr>
          </a:p>
          <a:p>
            <a:endParaRPr lang="en-US" sz="2800" b="1" u="sng" dirty="0" smtClean="0">
              <a:solidFill>
                <a:srgbClr val="92D050"/>
              </a:solidFill>
            </a:endParaRPr>
          </a:p>
          <a:p>
            <a:endParaRPr lang="en-US" sz="2800" b="1" dirty="0"/>
          </a:p>
          <a:p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INPUT x LARGE INPUT </a:t>
            </a:r>
            <a:r>
              <a:rPr lang="en-US" sz="2400" b="1" dirty="0" smtClean="0"/>
              <a:t>= 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OUTPUT x SMALL OUTPUT</a:t>
            </a:r>
          </a:p>
          <a:p>
            <a:r>
              <a:rPr lang="en-U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 X   DISTANCE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   </a:t>
            </a:r>
            <a:r>
              <a:rPr lang="en-US" sz="2400" b="1" dirty="0" smtClean="0">
                <a:solidFill>
                  <a:srgbClr val="92D050"/>
                </a:solidFill>
              </a:rPr>
              <a:t>DISTANCE     X    FORCE</a:t>
            </a:r>
            <a:endParaRPr lang="en-US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9" name="Picture 11" descr="C:\Users\bboyer.BFCS\AppData\Local\Microsoft\Windows\Temporary Internet Files\Content.IE5\YHATSVSC\arrow-orange-right-6041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620" y="3342918"/>
            <a:ext cx="1017587" cy="96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bboyer.BFCS\AppData\Local\Microsoft\Windows\Temporary Internet Files\Content.IE5\IW86OW9D\large-arrow-blue-left-33.3-6032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3348276"/>
            <a:ext cx="1050557" cy="99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22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 machine’s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ADVANTAGE </a:t>
            </a:r>
            <a:r>
              <a:rPr lang="en-US" sz="2800" b="1" dirty="0" smtClean="0"/>
              <a:t>is the number of times a machine increases a force exerted on it.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0040" y="1295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Finding the ratio of output force to input force gives you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MECHANICAL ADVANTAGE </a:t>
            </a:r>
            <a:r>
              <a:rPr lang="en-US" sz="2800" b="1" dirty="0" smtClean="0"/>
              <a:t>of a machine.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27760" y="2264747"/>
            <a:ext cx="6934200" cy="95410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</a:t>
            </a:r>
            <a:r>
              <a:rPr lang="en-US" sz="28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force</a:t>
            </a:r>
          </a:p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ADVANTAGE =   input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" y="3429291"/>
            <a:ext cx="4419600" cy="126188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1.) INCREASING FORCE</a:t>
            </a:r>
          </a:p>
          <a:p>
            <a:pPr algn="ctr"/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FORCE </a:t>
            </a:r>
            <a:r>
              <a:rPr lang="en-US" sz="2400" b="1" dirty="0" smtClean="0"/>
              <a:t>&gt;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FORCE </a:t>
            </a:r>
          </a:p>
          <a:p>
            <a:pPr algn="ctr"/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ADVANTAGE </a:t>
            </a:r>
            <a:r>
              <a:rPr lang="en-US" sz="2400" b="1" dirty="0" smtClean="0"/>
              <a:t>&gt;1  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56760" y="3810000"/>
            <a:ext cx="4419600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2.)  INCREASING DISTANCE</a:t>
            </a:r>
          </a:p>
          <a:p>
            <a:pPr algn="ctr"/>
            <a:r>
              <a:rPr lang="en-US" sz="2800" b="1" dirty="0"/>
              <a:t> 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FORCE </a:t>
            </a:r>
            <a:r>
              <a:rPr lang="en-US" sz="2400" b="1" dirty="0" smtClean="0"/>
              <a:t>&lt;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FORCE</a:t>
            </a:r>
          </a:p>
          <a:p>
            <a:pPr algn="ctr"/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ADVANTAGE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1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334000"/>
            <a:ext cx="5181600" cy="95410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3.) CHANGING DIRECTION</a:t>
            </a:r>
          </a:p>
          <a:p>
            <a:pPr algn="ctr"/>
            <a:r>
              <a:rPr lang="en-US" sz="2800" b="1" dirty="0" smtClean="0">
                <a:solidFill>
                  <a:srgbClr val="00B0F0"/>
                </a:solidFill>
              </a:rPr>
              <a:t>MECHANICAL ADVANTAGE </a:t>
            </a:r>
            <a:r>
              <a:rPr lang="en-US" sz="2800" b="1" dirty="0" smtClean="0"/>
              <a:t>= 1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5562600"/>
            <a:ext cx="1981200" cy="523220"/>
          </a:xfrm>
          <a:prstGeom prst="rect">
            <a:avLst/>
          </a:prstGeom>
          <a:noFill/>
          <a:ln w="5715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Math p. 417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5754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07737"/>
            <a:ext cx="883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have learned that input is equal to output, but in </a:t>
            </a:r>
            <a:r>
              <a:rPr lang="en-US" sz="2800" b="1" dirty="0" smtClean="0"/>
              <a:t>actuality </a:t>
            </a:r>
            <a:r>
              <a:rPr lang="en-US" sz="2800" b="1" dirty="0" smtClean="0"/>
              <a:t>that isn’t quite true.  </a:t>
            </a:r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reality, output work is always less than the input work.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652291"/>
            <a:ext cx="8686800" cy="181588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 every machine, some work is wasted overcoming the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of friction</a:t>
            </a:r>
            <a:r>
              <a:rPr lang="en-US" sz="2800" b="1" dirty="0" smtClean="0"/>
              <a:t>.  </a:t>
            </a:r>
          </a:p>
          <a:p>
            <a:pPr algn="ctr"/>
            <a:r>
              <a:rPr lang="en-US" sz="2800" b="1" dirty="0" smtClean="0"/>
              <a:t>The less </a:t>
            </a:r>
            <a:r>
              <a:rPr lang="en-US" sz="2800" b="1" dirty="0" smtClean="0"/>
              <a:t>friction, the </a:t>
            </a:r>
            <a:r>
              <a:rPr lang="en-US" sz="2800" b="1" dirty="0" smtClean="0"/>
              <a:t>closer </a:t>
            </a:r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  <a:r>
              <a:rPr lang="en-US" sz="2800" b="1" dirty="0" smtClean="0"/>
              <a:t> work is equal to the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</a:t>
            </a:r>
            <a:r>
              <a:rPr lang="en-US" sz="2800" b="1" dirty="0" smtClean="0"/>
              <a:t> </a:t>
            </a:r>
            <a:r>
              <a:rPr lang="en-US" sz="2800" b="1" dirty="0" smtClean="0"/>
              <a:t>work.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8559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56684"/>
            <a:ext cx="8686800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machine’s measured mechanical advantage is called ACTUAL MECHANICAL ADVANTAGE.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6764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      </a:t>
            </a:r>
            <a:r>
              <a:rPr lang="en-US" sz="28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WORK</a:t>
            </a:r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</a:t>
            </a:r>
            <a:r>
              <a:rPr lang="en-US" sz="2800" b="1" dirty="0" smtClean="0"/>
              <a:t> =    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 WORK    </a:t>
            </a:r>
            <a:r>
              <a:rPr lang="en-US" sz="2800" b="1" dirty="0" smtClean="0"/>
              <a:t>x    100%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9348" y="533400"/>
            <a:ext cx="8763000" cy="954107"/>
          </a:xfrm>
          <a:prstGeom prst="rect">
            <a:avLst/>
          </a:prstGeom>
          <a:solidFill>
            <a:schemeClr val="tx1"/>
          </a:solidFill>
          <a:ln w="762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of a machine compares the </a:t>
            </a:r>
          </a:p>
          <a:p>
            <a:pPr algn="ctr"/>
            <a:r>
              <a:rPr lang="en-US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work to the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work.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5844063"/>
            <a:ext cx="2057400" cy="52322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Math p 418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234898"/>
            <a:ext cx="8153400" cy="830997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MECHANICAL ADVANTAGE</a:t>
            </a:r>
            <a:r>
              <a:rPr lang="en-US" sz="2400" b="1" dirty="0" smtClean="0"/>
              <a:t> is its mechanical advantage with 100% efficiency.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5238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1" animBg="1"/>
      <p:bldP spid="6" grpId="0" animBg="1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611</TotalTime>
  <Words>570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Chapter 12  Work and Machines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 Work and Machines</dc:title>
  <dc:creator>Beverly Boyer</dc:creator>
  <cp:lastModifiedBy>Beverly Boyer</cp:lastModifiedBy>
  <cp:revision>23</cp:revision>
  <dcterms:created xsi:type="dcterms:W3CDTF">2016-02-21T22:01:27Z</dcterms:created>
  <dcterms:modified xsi:type="dcterms:W3CDTF">2017-01-09T00:26:53Z</dcterms:modified>
</cp:coreProperties>
</file>