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4ECAAA-A80C-41C3-AF3D-D343F99A90B0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67FB47-C740-4BD4-9865-4492C0274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ECAAA-A80C-41C3-AF3D-D343F99A90B0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7FB47-C740-4BD4-9865-4492C0274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ECAAA-A80C-41C3-AF3D-D343F99A90B0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7FB47-C740-4BD4-9865-4492C0274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ECAAA-A80C-41C3-AF3D-D343F99A90B0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7FB47-C740-4BD4-9865-4492C02741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ECAAA-A80C-41C3-AF3D-D343F99A90B0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7FB47-C740-4BD4-9865-4492C02741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ECAAA-A80C-41C3-AF3D-D343F99A90B0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7FB47-C740-4BD4-9865-4492C0274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ECAAA-A80C-41C3-AF3D-D343F99A90B0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7FB47-C740-4BD4-9865-4492C02741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ECAAA-A80C-41C3-AF3D-D343F99A90B0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7FB47-C740-4BD4-9865-4492C027417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ECAAA-A80C-41C3-AF3D-D343F99A90B0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7FB47-C740-4BD4-9865-4492C0274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4ECAAA-A80C-41C3-AF3D-D343F99A90B0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7FB47-C740-4BD4-9865-4492C02741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4ECAAA-A80C-41C3-AF3D-D343F99A90B0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67FB47-C740-4BD4-9865-4492C02741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4ECAAA-A80C-41C3-AF3D-D343F99A90B0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67FB47-C740-4BD4-9865-4492C02741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Chapter 12 </a:t>
            </a:r>
            <a:br>
              <a:rPr lang="en-US" dirty="0" smtClean="0"/>
            </a:br>
            <a:r>
              <a:rPr lang="en-US" dirty="0" smtClean="0"/>
              <a:t>Work and Machine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 Simple Machines NOTES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3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10" y="338684"/>
            <a:ext cx="8686800" cy="89255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Levers are classified according to the location of the fulcrum relative to the input and output forces.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1810" y="1504146"/>
            <a:ext cx="8686800" cy="310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First-Class Levers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changes the direction of the input force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fulcrum is closer to the output force, they increase force.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fulcrum is closer to the input force, they increase distance.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bboyer.BFCS\AppData\Local\Microsoft\Windows\Temporary Internet Files\Content.IE5\YHATSVSC\scizor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76668">
            <a:off x="1223499" y="4523527"/>
            <a:ext cx="1841291" cy="183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bboyer.BFCS\AppData\Local\Microsoft\Windows\Temporary Internet Files\Content.IE5\IW86OW9D\medium-diagonal-cutting-pliers-166.6-6863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8282">
            <a:off x="3612622" y="4607523"/>
            <a:ext cx="942588" cy="221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bboyer.BFCS\AppData\Local\Microsoft\Windows\Temporary Internet Files\Content.IE5\IW86OW9D\CartoonSeeSaw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4257675"/>
            <a:ext cx="21907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2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Second-Class Levers: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force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change the direction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 descr="C:\Users\bboyer.BFCS\AppData\Local\Microsoft\Windows\Temporary Internet Files\Content.IE5\YHATSVSC\Diagram_second_class_lev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7" y="2209799"/>
            <a:ext cx="3904478" cy="304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boyer.BFCS\AppData\Local\Microsoft\Windows\Temporary Internet Files\Content.IE5\YHATSVSC\sc_wheelbarrow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03" y="2011221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bboyer.BFCS\AppData\Local\Microsoft\Windows\Temporary Internet Files\Content.IE5\HISESI1T\saloon_doors_png_clipart_by_clipartcotttage-d7c8oym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78" y="2209800"/>
            <a:ext cx="2286005" cy="21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bboyer.BFCS\AppData\Local\Microsoft\Windows\Temporary Internet Files\Content.IE5\H9R3AUT1\stock-photo-festive-christmas-nutcracker-ready-for-the-holidays-12002114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78" y="4705535"/>
            <a:ext cx="1309688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bboyer.BFCS\AppData\Local\Microsoft\Windows\Temporary Internet Files\Content.IE5\IW86OW9D\bottle_opener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3" y="4386851"/>
            <a:ext cx="1905000" cy="23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305800" cy="1815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Third-Class Levers: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distance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change the direction of the input force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bboyer.BFCS\AppData\Local\Microsoft\Windows\Temporary Internet Files\Content.IE5\IW86OW9D\second_class_lever_pic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4" y="2170527"/>
            <a:ext cx="4180586" cy="24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boyer.BFCS\AppData\Local\Microsoft\Windows\Temporary Internet Files\Content.IE5\IW86OW9D\fishrod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40" y="2342827"/>
            <a:ext cx="2286771" cy="158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bboyer.BFCS\AppData\Local\Microsoft\Windows\Temporary Internet Files\Content.IE5\IW86OW9D\chop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59409"/>
            <a:ext cx="2360095" cy="14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bboyer.BFCS\AppData\Local\Microsoft\Windows\Temporary Internet Files\Content.IE5\HISESI1T\third_class_leverage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420300" cy="130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bboyer.BFCS\AppData\Local\Microsoft\Windows\Temporary Internet Files\Content.IE5\YHATSVSC\baseball_bat_pic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11" y="4651431"/>
            <a:ext cx="1247660" cy="16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bboyer.BFCS\AppData\Local\Microsoft\Windows\Temporary Internet Files\Content.IE5\YHATSVSC\shovel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60" y="4151245"/>
            <a:ext cx="1440359" cy="20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4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bboyer.BFCS\AppData\Local\Microsoft\Windows\Temporary Internet Files\Content.IE5\HISESI1T\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6019800" cy="50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381000"/>
            <a:ext cx="62484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FULCRUM POSITIONING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305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1815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 and Axle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of 2 circular or cylindrical objects fastened together that rotate about a common axis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2362199"/>
            <a:ext cx="7543800" cy="954107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object with the larger radius = wheel</a:t>
            </a:r>
          </a:p>
          <a:p>
            <a:r>
              <a:rPr lang="en-US" sz="2800" b="1" dirty="0" smtClean="0"/>
              <a:t>The object with the smaller radius = axle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662147"/>
            <a:ext cx="1295400" cy="521732"/>
          </a:xfrm>
          <a:prstGeom prst="rect">
            <a:avLst/>
          </a:prstGeom>
          <a:noFill/>
          <a:ln w="76200">
            <a:solidFill>
              <a:srgbClr val="FFC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wheel</a:t>
            </a:r>
            <a:endParaRPr lang="en-US" sz="2800" b="1" dirty="0"/>
          </a:p>
        </p:txBody>
      </p:sp>
      <p:pic>
        <p:nvPicPr>
          <p:cNvPr id="1026" name="Picture 2" descr="C:\Users\bboyer.BFCS\AppData\Local\Microsoft\Windows\Temporary Internet Files\Content.IE5\IW86OW9D\simple-screwdriver-8201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6326"/>
            <a:ext cx="1056481" cy="152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boyer.BFCS\AppData\Local\Microsoft\Windows\Temporary Internet Files\Content.IE5\YHATSVSC\large-arrow-pointing-left-0-10781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60269"/>
            <a:ext cx="952500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3787698"/>
            <a:ext cx="914400" cy="5232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axle</a:t>
            </a:r>
            <a:endParaRPr lang="en-US" sz="2800" b="1" dirty="0"/>
          </a:p>
        </p:txBody>
      </p:sp>
      <p:pic>
        <p:nvPicPr>
          <p:cNvPr id="1030" name="Picture 6" descr="C:\Users\bboyer.BFCS\AppData\Local\Microsoft\Windows\Temporary Internet Files\Content.IE5\YHATSVSC\PngMedium-arrow-pointing-left-10772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61" y="3738731"/>
            <a:ext cx="770739" cy="53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boyer.BFCS\AppData\Local\Microsoft\Windows\Temporary Internet Files\Content.IE5\YHATSVSC\129446555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6326"/>
            <a:ext cx="1371600" cy="10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boyer.BFCS\AppData\Local\Microsoft\Windows\Temporary Internet Files\Content.IE5\H9R3AUT1\lgi01a2013092413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6326"/>
            <a:ext cx="1256433" cy="12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407" y="228600"/>
            <a:ext cx="8305800" cy="26776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   If the wheel (handle) is larger than the axle (shaft), the axle rotates and exerts a large output force.</a:t>
            </a:r>
          </a:p>
          <a:p>
            <a:pPr algn="ctr"/>
            <a:r>
              <a:rPr lang="en-US" sz="2800" b="1" dirty="0" smtClean="0"/>
              <a:t>The wheel and axle increase your force, but you must exert your force over a long distance.</a:t>
            </a:r>
            <a:endParaRPr lang="en-US" sz="2800" b="1" dirty="0"/>
          </a:p>
        </p:txBody>
      </p:sp>
      <p:pic>
        <p:nvPicPr>
          <p:cNvPr id="2053" name="Picture 5" descr="C:\Users\bboyer.BFCS\AppData\Local\Microsoft\Windows\Temporary Internet Files\Content.IE5\YHATSVSC\screwdriver-ic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924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9" y="3057378"/>
            <a:ext cx="6264007" cy="22467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the input is applied to the axle, the input force is exerted over a short distance. </a:t>
            </a:r>
          </a:p>
          <a:p>
            <a:r>
              <a:rPr lang="en-US" sz="2800" b="1" dirty="0" smtClean="0"/>
              <a:t>Therefore, the wheel and axle multiplies distance.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10200"/>
            <a:ext cx="8397606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                </a:t>
            </a:r>
            <a:r>
              <a:rPr lang="en-US" sz="2800" b="1" u="sng" dirty="0" smtClean="0"/>
              <a:t>radius of wheel</a:t>
            </a:r>
          </a:p>
          <a:p>
            <a:r>
              <a:rPr lang="en-US" sz="2800" b="1" dirty="0" smtClean="0"/>
              <a:t>mechanical advantage =  radius of axle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495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686800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Pulley: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of a grooved wheel with a rope or cable wrapped around it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bboyer.BFCS\AppData\Local\Microsoft\Windows\Temporary Internet Files\Content.IE5\IW86OW9D\fixedpulley_pic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0" y="1828800"/>
            <a:ext cx="1828800" cy="16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boyer.BFCS\AppData\Local\Microsoft\Windows\Temporary Internet Files\Content.IE5\YHATSVSC\single_pulley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5789" y="1700526"/>
            <a:ext cx="212900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1806765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Pull on one end of the rope = input force</a:t>
            </a:r>
            <a:endParaRPr lang="en-US" sz="2800" b="1" dirty="0"/>
          </a:p>
        </p:txBody>
      </p:sp>
      <p:pic>
        <p:nvPicPr>
          <p:cNvPr id="3079" name="Picture 7" descr="C:\Users\bboyer.BFCS\AppData\Local\Microsoft\Windows\Temporary Internet Files\Content.IE5\H9R3AUT1\arrow-pointing-left-10772-lar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6261">
            <a:off x="3963742" y="2381714"/>
            <a:ext cx="832757" cy="5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0120" y="3079380"/>
            <a:ext cx="4611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other end of the rope the output force pulls up on the object you want to move.</a:t>
            </a:r>
            <a:endParaRPr lang="en-US" sz="2800" dirty="0"/>
          </a:p>
        </p:txBody>
      </p:sp>
      <p:pic>
        <p:nvPicPr>
          <p:cNvPr id="3080" name="Picture 8" descr="C:\Users\bboyer.BFCS\AppData\Local\Microsoft\Windows\Temporary Internet Files\Content.IE5\YHATSVSC\large-arrow-pointing-left-166.6-10772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42083" y="4419600"/>
            <a:ext cx="1653717" cy="7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534400" cy="5232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pulley can make work easier in 2 ways: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3919" y="761919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It can decrease the </a:t>
            </a:r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</a:t>
            </a:r>
            <a:r>
              <a:rPr lang="en-US" sz="2800" dirty="0" smtClean="0"/>
              <a:t> of </a:t>
            </a:r>
            <a:r>
              <a:rPr lang="en-US" sz="28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force </a:t>
            </a:r>
            <a:r>
              <a:rPr lang="en-US" sz="2800" dirty="0" smtClean="0"/>
              <a:t>needed to lift the objects.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3919" y="1636349"/>
            <a:ext cx="8510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2) The pulley can change the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  <a:r>
              <a:rPr lang="en-US" sz="2800" dirty="0" smtClean="0"/>
              <a:t> of your </a:t>
            </a:r>
            <a:r>
              <a:rPr lang="en-US" sz="2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force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93084" y="2590456"/>
            <a:ext cx="6172200" cy="52322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2 basic types of pulleys: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846" y="3216305"/>
            <a:ext cx="6224954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PULLEY</a:t>
            </a:r>
            <a:r>
              <a:rPr lang="en-US" sz="2400" b="1" dirty="0" smtClean="0"/>
              <a:t>:  attach this to a structure</a:t>
            </a:r>
            <a:endParaRPr lang="en-US" sz="2400" b="1" dirty="0"/>
          </a:p>
        </p:txBody>
      </p:sp>
      <p:pic>
        <p:nvPicPr>
          <p:cNvPr id="4098" name="Picture 2" descr="C:\Users\bboyer.BFCS\AppData\Local\Microsoft\Windows\Temporary Internet Files\Content.IE5\YHATSVSC\flagpole-vb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84" y="320547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3886200"/>
            <a:ext cx="55626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MOVABLE PULLEY:  </a:t>
            </a:r>
          </a:p>
          <a:p>
            <a:r>
              <a:rPr lang="en-US" sz="2400" b="1" dirty="0" smtClean="0"/>
              <a:t>attach the object you want to move</a:t>
            </a:r>
            <a:endParaRPr lang="en-US" sz="2400" b="1" dirty="0"/>
          </a:p>
        </p:txBody>
      </p:sp>
      <p:pic>
        <p:nvPicPr>
          <p:cNvPr id="4101" name="Picture 5" descr="C:\Users\bboyer.BFCS\AppData\Local\Microsoft\Windows\Temporary Internet Files\Content.IE5\YHATSVSC\lgi01a2013091908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49" y="3677970"/>
            <a:ext cx="1144950" cy="11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1156" y="4994069"/>
            <a:ext cx="8856644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ideal mechanical advantage of a pulley is equal to the number of sections of rope that support the object.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14919" y="5791200"/>
            <a:ext cx="42672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p. 431. Discuss different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pulleys, including block and tackle.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1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24169"/>
            <a:ext cx="491490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of the machines in your body are levers that consist of bone and muscle.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9258" y="1413495"/>
            <a:ext cx="4856142" cy="120032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muscles are attached to your bones by connecting tissue called tendons.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9258" y="2743200"/>
            <a:ext cx="6677471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tendons and muscles pull on bones, making them work as levers.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1249" y="3733800"/>
            <a:ext cx="81534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joint, near where the tendon is attached to the bone, acts as the fulcrum.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2168" y="4843790"/>
            <a:ext cx="838200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muscles produce the input force.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6363" y="5562600"/>
            <a:ext cx="7924800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output force is used for doing work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123" name="Picture 3" descr="C:\Users\bboyer.BFCS\AppData\Local\Microsoft\Windows\Temporary Internet Files\Content.IE5\HISESI1T\insertion_and_origi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8837"/>
            <a:ext cx="3428082" cy="206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458200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Your front teeth, incisors, are shaped like wedges to enable you to bite off pieces of food.</a:t>
            </a:r>
            <a:endParaRPr lang="en-US" sz="2800" b="1" dirty="0"/>
          </a:p>
        </p:txBody>
      </p:sp>
      <p:pic>
        <p:nvPicPr>
          <p:cNvPr id="6147" name="Picture 3" descr="C:\Users\bboyer.BFCS\AppData\Local\Microsoft\Windows\Temporary Internet Files\Content.IE5\0ASYAJ5P\teeth_lady_gaga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23347"/>
            <a:ext cx="3048680" cy="359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356534"/>
            <a:ext cx="5715000" cy="1384995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to page 432 and look at the first-, second-, and third-class levers used in our bodies.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0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There are 6 basic kinds of simple machines:</a:t>
            </a:r>
          </a:p>
          <a:p>
            <a:pPr algn="ctr"/>
            <a:endParaRPr lang="en-US" sz="2800" b="1" dirty="0" smtClean="0"/>
          </a:p>
          <a:p>
            <a:pPr marL="2343150" lvl="4" indent="-514350" algn="just">
              <a:buAutoNum type="arabicPeriod"/>
            </a:pPr>
            <a:r>
              <a:rPr lang="en-US" sz="2800" b="1" dirty="0" smtClean="0"/>
              <a:t>the inclined plane</a:t>
            </a:r>
          </a:p>
          <a:p>
            <a:pPr marL="2343150" lvl="4" indent="-514350" algn="just">
              <a:buAutoNum type="arabicPeriod"/>
            </a:pPr>
            <a:r>
              <a:rPr lang="en-US" sz="2800" b="1" dirty="0" smtClean="0"/>
              <a:t>the wedge</a:t>
            </a:r>
          </a:p>
          <a:p>
            <a:pPr marL="2343150" lvl="4" indent="-514350" algn="just">
              <a:buAutoNum type="arabicPeriod"/>
            </a:pPr>
            <a:r>
              <a:rPr lang="en-US" sz="2800" b="1" dirty="0" smtClean="0"/>
              <a:t>the screw</a:t>
            </a:r>
          </a:p>
          <a:p>
            <a:pPr marL="2343150" lvl="4" indent="-514350" algn="just">
              <a:buAutoNum type="arabicPeriod"/>
            </a:pPr>
            <a:r>
              <a:rPr lang="en-US" sz="2800" b="1" dirty="0" smtClean="0"/>
              <a:t>the lever</a:t>
            </a:r>
          </a:p>
          <a:p>
            <a:pPr marL="2343150" lvl="4" indent="-514350" algn="just">
              <a:buAutoNum type="arabicPeriod"/>
            </a:pPr>
            <a:r>
              <a:rPr lang="en-US" sz="2800" b="1" dirty="0" smtClean="0"/>
              <a:t>the wheel and axle</a:t>
            </a:r>
          </a:p>
          <a:p>
            <a:pPr marL="2343150" lvl="4" indent="-514350" algn="just">
              <a:buAutoNum type="arabicPeriod"/>
            </a:pPr>
            <a:r>
              <a:rPr lang="en-US" sz="2800" b="1" dirty="0" smtClean="0"/>
              <a:t>the pulley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38600"/>
            <a:ext cx="8534400" cy="523220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Nothing fancy here.  See if you can say them all.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04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599"/>
            <a:ext cx="7848600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compound machine is a machine that utilizes two or more simple machines.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3911" y="1524000"/>
            <a:ext cx="8763000" cy="18158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ideal mechanical advantage of a compound machine is the </a:t>
            </a:r>
            <a:r>
              <a:rPr lang="en-US" sz="2800" b="1" dirty="0" smtClean="0">
                <a:solidFill>
                  <a:srgbClr val="FF0000"/>
                </a:solidFill>
              </a:rPr>
              <a:t>product</a:t>
            </a:r>
            <a:r>
              <a:rPr lang="en-US" sz="2800" b="1" dirty="0" smtClean="0"/>
              <a:t> of the individual ideal mechanical advantages of the simple machines that make it up. </a:t>
            </a:r>
          </a:p>
        </p:txBody>
      </p:sp>
      <p:pic>
        <p:nvPicPr>
          <p:cNvPr id="7170" name="Picture 2" descr="C:\Users\bboyer.BFCS\AppData\Local\Microsoft\Windows\Temporary Internet Files\Content.IE5\YHATSVSC\thats_all_folks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3557416"/>
            <a:ext cx="2409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0772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1)  The Inclined Plane :  a flat, sloped surface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4318" y="1143000"/>
            <a:ext cx="8725546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allows you to exert your </a:t>
            </a:r>
            <a:r>
              <a:rPr lang="en-US" sz="2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force </a:t>
            </a:r>
            <a:r>
              <a:rPr lang="en-US" sz="2800" b="1" dirty="0" smtClean="0"/>
              <a:t>over a longer distance.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2437" y="2514600"/>
            <a:ext cx="8701007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force </a:t>
            </a:r>
            <a:r>
              <a:rPr lang="en-US" sz="2800" b="1" dirty="0" smtClean="0"/>
              <a:t>= force needed to push or pull an object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1478" y="4114800"/>
            <a:ext cx="5257799" cy="181588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force</a:t>
            </a:r>
            <a:r>
              <a:rPr lang="en-US" sz="2800" b="1" dirty="0" smtClean="0"/>
              <a:t>= force you would need to lift the object without the inclined plane </a:t>
            </a:r>
          </a:p>
          <a:p>
            <a:r>
              <a:rPr lang="en-US" sz="2800" b="1" dirty="0" smtClean="0"/>
              <a:t>( the weight of the object)</a:t>
            </a:r>
            <a:endParaRPr lang="en-US" sz="2800" b="1" dirty="0"/>
          </a:p>
        </p:txBody>
      </p:sp>
      <p:pic>
        <p:nvPicPr>
          <p:cNvPr id="9" name="Picture 3" descr="C:\Users\bboyer.BFCS\AppData\Local\Microsoft\Windows\Temporary Internet Files\Content.IE5\H9R3AUT1\Inclined_Plane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98" y="3810000"/>
            <a:ext cx="3093204" cy="2667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27" y="261610"/>
            <a:ext cx="8706173" cy="95410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                          </a:t>
            </a:r>
            <a:r>
              <a:rPr lang="en-US" sz="2800" b="1" u="sng" dirty="0" smtClean="0"/>
              <a:t>length of incline </a:t>
            </a:r>
            <a:r>
              <a:rPr lang="en-US" sz="2800" b="1" dirty="0" smtClean="0"/>
              <a:t>                                         </a:t>
            </a:r>
          </a:p>
          <a:p>
            <a:r>
              <a:rPr lang="en-US" sz="2800" b="1" dirty="0" smtClean="0"/>
              <a:t>ideal mechanical advantage =  height of incline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427" y="1676400"/>
            <a:ext cx="8706173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longer the incline, the less </a:t>
            </a:r>
            <a:r>
              <a:rPr lang="en-US" sz="2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en-US" sz="2800" b="1" dirty="0" smtClean="0"/>
              <a:t> force you need to push or pull an object.</a:t>
            </a:r>
            <a:endParaRPr lang="en-US" sz="2800" b="1" dirty="0"/>
          </a:p>
        </p:txBody>
      </p:sp>
      <p:pic>
        <p:nvPicPr>
          <p:cNvPr id="6" name="Picture 3" descr="C:\Users\bboyer.BFCS\AppData\Local\Microsoft\Windows\Temporary Internet Files\Content.IE5\H9R3AUT1\plan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2354452" cy="373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3047235"/>
            <a:ext cx="54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2ft/1ft = 2 times input force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68485" y="4309251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3ft/1ft = 3 times input force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5562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4ft/1ft = 4 times input force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96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305800" cy="212365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Wedge:  </a:t>
            </a:r>
          </a:p>
          <a:p>
            <a:endParaRPr 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/>
              <a:t>*</a:t>
            </a:r>
            <a:r>
              <a:rPr lang="en-US" sz="2800" b="1" dirty="0" smtClean="0"/>
              <a:t>a device that is thick at one end and tapers to   a thin edge at the other end</a:t>
            </a:r>
          </a:p>
          <a:p>
            <a:endParaRPr lang="en-US" sz="1000" b="1" dirty="0" smtClean="0"/>
          </a:p>
          <a:p>
            <a:r>
              <a:rPr lang="en-US" sz="2800" b="1" dirty="0" smtClean="0"/>
              <a:t>* an inclined plane that can move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With this, instead of moving an object along the inclined plane, you move the inclined plane itself.</a:t>
            </a:r>
            <a:endParaRPr lang="en-US" sz="2800" b="1" dirty="0"/>
          </a:p>
        </p:txBody>
      </p:sp>
      <p:pic>
        <p:nvPicPr>
          <p:cNvPr id="3077" name="Picture 5" descr="C:\Users\bboyer.BFCS\AppData\Local\Microsoft\Windows\Temporary Internet Files\Content.IE5\H9R3AUT1\wedge_final_copy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5833"/>
            <a:ext cx="3733800" cy="258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bboyer.BFCS\AppData\Local\Microsoft\Windows\Temporary Internet Files\Content.IE5\HISESI1T\wedge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4899"/>
            <a:ext cx="2103962" cy="31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657600"/>
            <a:ext cx="9144000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                                              </a:t>
            </a:r>
            <a:r>
              <a:rPr lang="en-US" sz="2800" b="1" u="sng" dirty="0" smtClean="0">
                <a:solidFill>
                  <a:schemeClr val="bg1"/>
                </a:solidFill>
              </a:rPr>
              <a:t>length of the wed</a:t>
            </a:r>
            <a:r>
              <a:rPr lang="en-US" sz="2800" b="1" dirty="0" smtClean="0">
                <a:solidFill>
                  <a:schemeClr val="bg1"/>
                </a:solidFill>
              </a:rPr>
              <a:t>ge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ideal mechanical advantage =  width of the wedge</a:t>
            </a:r>
          </a:p>
        </p:txBody>
      </p:sp>
      <p:pic>
        <p:nvPicPr>
          <p:cNvPr id="4098" name="Picture 2" descr="C:\Users\bboyer.BFCS\AppData\Local\Microsoft\Windows\Temporary Internet Files\Content.IE5\YHATSVSC\dagger-155012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"/>
            <a:ext cx="1395722" cy="104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boyer.BFCS\AppData\Local\Microsoft\Windows\Temporary Internet Files\Content.IE5\HISESI1T\zipper_THUMB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61" y="57740"/>
            <a:ext cx="168275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boyer.BFCS\AppData\Local\Microsoft\Windows\Temporary Internet Files\Content.IE5\YHATSVSC\sacaminas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425387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boyer.BFCS\AppData\Local\Microsoft\Windows\Temporary Internet Files\Content.IE5\IW86OW9D\Sacapuntas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47" y="1459048"/>
            <a:ext cx="1542082" cy="14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bboyer.BFCS\AppData\Local\Microsoft\Windows\Temporary Internet Files\Content.IE5\YHATSVSC\lumberjack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869091"/>
            <a:ext cx="1732418" cy="157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bboyer.BFCS\AppData\Local\Microsoft\Windows\Temporary Internet Files\Content.IE5\HISESI1T\0dfcbfb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66" y="2187682"/>
            <a:ext cx="1007783" cy="104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299" y="4854905"/>
            <a:ext cx="8915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longer and thinner a wedge is, the greater its mechanical advantage.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14300" y="5809012"/>
            <a:ext cx="891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That’s why sharp knives cut better than dull ones.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682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718" y="228600"/>
            <a:ext cx="8686800" cy="1969770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Screws: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inclined plane wrapped around a cylinder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spiral inclined plane forms the threads of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screw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74570"/>
            <a:ext cx="91439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600" b="1" dirty="0" smtClean="0"/>
              <a:t>You exert input force on the screw.</a:t>
            </a:r>
          </a:p>
          <a:p>
            <a:pPr marL="514350" indent="-514350">
              <a:buAutoNum type="arabicPeriod"/>
            </a:pPr>
            <a:r>
              <a:rPr lang="en-US" sz="2600" b="1" dirty="0" smtClean="0"/>
              <a:t>The threads of the screw act like an inclined plane to increase the distance over which you exert the input force.</a:t>
            </a:r>
          </a:p>
          <a:p>
            <a:pPr marL="514350" indent="-514350">
              <a:buAutoNum type="arabicPeriod"/>
            </a:pPr>
            <a:r>
              <a:rPr lang="en-US" sz="2600" b="1" dirty="0" smtClean="0"/>
              <a:t>As the threads turn, they exert an output force on the wood, pulling the screw into the wood.</a:t>
            </a:r>
          </a:p>
          <a:p>
            <a:pPr marL="514350" indent="-514350">
              <a:buAutoNum type="arabicPeriod"/>
            </a:pPr>
            <a:r>
              <a:rPr lang="en-US" sz="2600" b="1" dirty="0" smtClean="0"/>
              <a:t>Friction between the screw and the wood holds the screw in place.</a:t>
            </a:r>
          </a:p>
          <a:p>
            <a:pPr marL="514350" indent="-514350">
              <a:buAutoNum type="arabicPeriod"/>
            </a:pPr>
            <a:endParaRPr lang="en-US" sz="2800" b="1" dirty="0"/>
          </a:p>
        </p:txBody>
      </p:sp>
      <p:pic>
        <p:nvPicPr>
          <p:cNvPr id="5122" name="Picture 2" descr="C:\Users\bboyer.BFCS\AppData\Local\Microsoft\Windows\Temporary Internet Files\Content.IE5\IW86OW9D\MEScrew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29200"/>
            <a:ext cx="2819400" cy="17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closer together the threads of the screw are, the greater the mechanical advantage.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763000" cy="181588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closer the threads, the more times you must turn the screw.  Your input force is applied over a longer distance which results in an increased output force.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1754" y="3449984"/>
            <a:ext cx="7696846" cy="13849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Length around the screws is the length of </a:t>
            </a:r>
          </a:p>
          <a:p>
            <a:r>
              <a:rPr lang="en-US" sz="2800" b="1" dirty="0" smtClean="0"/>
              <a:t>the inclined plane.  The length of the screw </a:t>
            </a:r>
          </a:p>
          <a:p>
            <a:r>
              <a:rPr lang="en-US" sz="2800" b="1" dirty="0" smtClean="0"/>
              <a:t>is the height.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422" y="5239540"/>
            <a:ext cx="8991600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                                         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around thread</a:t>
            </a:r>
            <a:r>
              <a:rPr lang="en-US" sz="2800" b="1" dirty="0" smtClean="0">
                <a:solidFill>
                  <a:schemeClr val="bg1"/>
                </a:solidFill>
              </a:rPr>
              <a:t>s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mechanical advantage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length of the screw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bboyer.BFCS\AppData\Local\Microsoft\Windows\Temporary Internet Files\Content.IE5\HISESI1T\scre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089970"/>
            <a:ext cx="11430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Levers: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rigid bar that is free to pivot, or rotate, on a fixed position 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fulcrum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 descr="C:\Users\bboyer.BFCS\AppData\Local\Microsoft\Windows\Temporary Internet Files\Content.IE5\YHATSVSC\first-class-lever999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0747"/>
            <a:ext cx="43815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22098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increases input force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changes the direction of the input force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19100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mechanical advantage =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distance from fulcrum to input force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distance from fulcrum to output force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7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288</TotalTime>
  <Words>960</Words>
  <Application>Microsoft Office PowerPoint</Application>
  <PresentationFormat>On-screen Show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Chapter 12  Work and Machine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 Work and Machine</dc:title>
  <dc:creator>Beverly Boyer</dc:creator>
  <cp:lastModifiedBy>Beverly Boyer</cp:lastModifiedBy>
  <cp:revision>26</cp:revision>
  <dcterms:created xsi:type="dcterms:W3CDTF">2016-02-24T09:59:52Z</dcterms:created>
  <dcterms:modified xsi:type="dcterms:W3CDTF">2017-01-09T01:51:43Z</dcterms:modified>
</cp:coreProperties>
</file>