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7" d="100"/>
          <a:sy n="87" d="100"/>
        </p:scale>
        <p:origin x="-78"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1/18/2017</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1/18/2017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1/18/2017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1/18/2017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1/18/2017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1/18/2017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1/18/2017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1/18/2017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1/18/2017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1/18/2017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1/18/2017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1/18/2017</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43898"/>
            <a:ext cx="8825658" cy="2677648"/>
          </a:xfrm>
        </p:spPr>
        <p:txBody>
          <a:bodyPr/>
          <a:lstStyle/>
          <a:p>
            <a:r>
              <a:rPr lang="en-US" dirty="0" smtClean="0"/>
              <a:t>Chapter 13:  Energy</a:t>
            </a:r>
            <a:endParaRPr lang="en-US" dirty="0"/>
          </a:p>
        </p:txBody>
      </p:sp>
      <p:sp>
        <p:nvSpPr>
          <p:cNvPr id="3" name="Subtitle 2"/>
          <p:cNvSpPr>
            <a:spLocks noGrp="1"/>
          </p:cNvSpPr>
          <p:nvPr>
            <p:ph type="subTitle" idx="1"/>
          </p:nvPr>
        </p:nvSpPr>
        <p:spPr>
          <a:xfrm>
            <a:off x="2443655" y="3957571"/>
            <a:ext cx="5281449" cy="1481531"/>
          </a:xfrm>
        </p:spPr>
        <p:txBody>
          <a:bodyPr>
            <a:noAutofit/>
          </a:bodyPr>
          <a:lstStyle/>
          <a:p>
            <a:r>
              <a:rPr lang="en-US" sz="3600" dirty="0" smtClean="0"/>
              <a:t>notes</a:t>
            </a:r>
          </a:p>
          <a:p>
            <a:r>
              <a:rPr lang="en-US" sz="3600" dirty="0" smtClean="0"/>
              <a:t>13.1  What is Energy?   </a:t>
            </a:r>
            <a:endParaRPr lang="en-US" sz="3600" dirty="0"/>
          </a:p>
        </p:txBody>
      </p:sp>
    </p:spTree>
    <p:extLst>
      <p:ext uri="{BB962C8B-B14F-4D97-AF65-F5344CB8AC3E}">
        <p14:creationId xmlns:p14="http://schemas.microsoft.com/office/powerpoint/2010/main" val="164844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952" y="236483"/>
            <a:ext cx="4981903" cy="523220"/>
          </a:xfrm>
          <a:prstGeom prst="rect">
            <a:avLst/>
          </a:prstGeom>
          <a:solidFill>
            <a:schemeClr val="tx2">
              <a:lumMod val="60000"/>
              <a:lumOff val="40000"/>
            </a:schemeClr>
          </a:solidFill>
          <a:ln w="76200">
            <a:solidFill>
              <a:schemeClr val="tx1"/>
            </a:solidFill>
          </a:ln>
        </p:spPr>
        <p:txBody>
          <a:bodyPr wrap="square" rtlCol="0">
            <a:spAutoFit/>
          </a:bodyPr>
          <a:lstStyle/>
          <a:p>
            <a:r>
              <a:rPr lang="en-US" sz="2800" b="1" dirty="0" smtClean="0"/>
              <a:t>Discover Activity page 442</a:t>
            </a:r>
            <a:endParaRPr lang="en-US" sz="2800" b="1" dirty="0"/>
          </a:p>
        </p:txBody>
      </p:sp>
      <p:sp>
        <p:nvSpPr>
          <p:cNvPr id="3" name="TextBox 2"/>
          <p:cNvSpPr txBox="1"/>
          <p:nvPr/>
        </p:nvSpPr>
        <p:spPr>
          <a:xfrm>
            <a:off x="457201" y="1135117"/>
            <a:ext cx="10263351" cy="523220"/>
          </a:xfrm>
          <a:prstGeom prst="rect">
            <a:avLst/>
          </a:prstGeom>
          <a:noFill/>
        </p:spPr>
        <p:txBody>
          <a:bodyPr wrap="square" rtlCol="0">
            <a:spAutoFit/>
          </a:bodyPr>
          <a:lstStyle/>
          <a:p>
            <a:r>
              <a:rPr lang="en-US" sz="2800" b="1" dirty="0" smtClean="0"/>
              <a:t>The ability to do work or cause change is called                </a:t>
            </a:r>
            <a:r>
              <a:rPr lang="en-US" sz="2800" b="1" dirty="0" smtClean="0">
                <a:solidFill>
                  <a:srgbClr val="FF0000"/>
                </a:solidFill>
                <a:effectLst>
                  <a:outerShdw blurRad="38100" dist="38100" dir="2700000" algn="tl">
                    <a:srgbClr val="000000">
                      <a:alpha val="43137"/>
                    </a:srgbClr>
                  </a:outerShdw>
                </a:effectLst>
              </a:rPr>
              <a:t>.</a:t>
            </a:r>
            <a:endParaRPr lang="en-US" sz="2800" b="1"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8945416" y="658063"/>
            <a:ext cx="1571697" cy="954107"/>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  energy</a:t>
            </a:r>
            <a:endParaRPr lang="en-US" sz="28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31076" y="1844566"/>
            <a:ext cx="11382703" cy="954107"/>
          </a:xfrm>
          <a:prstGeom prst="rect">
            <a:avLst/>
          </a:prstGeom>
          <a:noFill/>
        </p:spPr>
        <p:txBody>
          <a:bodyPr wrap="square" rtlCol="0">
            <a:spAutoFit/>
          </a:bodyPr>
          <a:lstStyle/>
          <a:p>
            <a:r>
              <a:rPr lang="en-US" sz="2800" b="1" dirty="0" smtClean="0"/>
              <a:t>When an object does work on another object, some of its energy is transferred to that object.  </a:t>
            </a:r>
            <a:endParaRPr lang="en-US" sz="2800" b="1" dirty="0"/>
          </a:p>
        </p:txBody>
      </p:sp>
      <p:sp>
        <p:nvSpPr>
          <p:cNvPr id="7" name="TextBox 6"/>
          <p:cNvSpPr txBox="1"/>
          <p:nvPr/>
        </p:nvSpPr>
        <p:spPr>
          <a:xfrm>
            <a:off x="457200" y="2984902"/>
            <a:ext cx="10767847" cy="523220"/>
          </a:xfrm>
          <a:prstGeom prst="rect">
            <a:avLst/>
          </a:prstGeom>
          <a:noFill/>
        </p:spPr>
        <p:txBody>
          <a:bodyPr wrap="square" rtlCol="0">
            <a:spAutoFit/>
          </a:bodyPr>
          <a:lstStyle/>
          <a:p>
            <a:r>
              <a:rPr lang="en-US" sz="2800" b="1" dirty="0" smtClean="0"/>
              <a:t>Energy is measured in                  – the same units as work.</a:t>
            </a:r>
            <a:endParaRPr lang="en-US" sz="2800" b="1" dirty="0"/>
          </a:p>
        </p:txBody>
      </p:sp>
      <p:sp>
        <p:nvSpPr>
          <p:cNvPr id="8" name="TextBox 7"/>
          <p:cNvSpPr txBox="1"/>
          <p:nvPr/>
        </p:nvSpPr>
        <p:spPr>
          <a:xfrm>
            <a:off x="4556234" y="2984902"/>
            <a:ext cx="1466193" cy="523220"/>
          </a:xfrm>
          <a:prstGeom prst="rect">
            <a:avLst/>
          </a:prstGeom>
          <a:solidFill>
            <a:srgbClr val="FFFF00"/>
          </a:solidFill>
          <a:ln w="76200">
            <a:solidFill>
              <a:schemeClr val="tx1">
                <a:lumMod val="95000"/>
                <a:lumOff val="5000"/>
              </a:schemeClr>
            </a:solidFill>
          </a:ln>
        </p:spPr>
        <p:txBody>
          <a:bodyPr wrap="square" rtlCol="0">
            <a:spAutoFit/>
          </a:bodyPr>
          <a:lstStyle/>
          <a:p>
            <a:r>
              <a:rPr lang="en-US" sz="2800" b="1" dirty="0"/>
              <a:t> </a:t>
            </a:r>
            <a:r>
              <a:rPr lang="en-US" sz="2800" b="1" dirty="0" smtClean="0">
                <a:solidFill>
                  <a:srgbClr val="00B0F0"/>
                </a:solidFill>
                <a:effectLst>
                  <a:outerShdw blurRad="38100" dist="38100" dir="2700000" algn="tl">
                    <a:srgbClr val="000000">
                      <a:alpha val="43137"/>
                    </a:srgbClr>
                  </a:outerShdw>
                </a:effectLst>
              </a:rPr>
              <a:t>joules</a:t>
            </a:r>
            <a:r>
              <a:rPr lang="en-US" sz="2800" b="1" dirty="0" smtClean="0"/>
              <a:t> </a:t>
            </a:r>
            <a:endParaRPr lang="en-US" sz="2800" dirty="0"/>
          </a:p>
        </p:txBody>
      </p:sp>
      <p:sp>
        <p:nvSpPr>
          <p:cNvPr id="11" name="TextBox 10"/>
          <p:cNvSpPr txBox="1"/>
          <p:nvPr/>
        </p:nvSpPr>
        <p:spPr>
          <a:xfrm>
            <a:off x="2380591" y="3715041"/>
            <a:ext cx="7031423" cy="523220"/>
          </a:xfrm>
          <a:prstGeom prst="rect">
            <a:avLst/>
          </a:prstGeom>
          <a:noFill/>
          <a:ln w="57150">
            <a:solidFill>
              <a:schemeClr val="tx1"/>
            </a:solidFill>
          </a:ln>
        </p:spPr>
        <p:txBody>
          <a:bodyPr wrap="square" rtlCol="0">
            <a:spAutoFit/>
          </a:bodyPr>
          <a:lstStyle/>
          <a:p>
            <a:r>
              <a:rPr lang="en-US" sz="2800" b="1" dirty="0" smtClean="0">
                <a:ln w="12700">
                  <a:solidFill>
                    <a:schemeClr val="tx1">
                      <a:lumMod val="95000"/>
                      <a:lumOff val="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Power</a:t>
            </a:r>
            <a:r>
              <a:rPr lang="en-US" sz="2800" b="1" dirty="0" smtClean="0"/>
              <a:t> is the rate at which work is done.</a:t>
            </a:r>
            <a:endParaRPr lang="en-US" sz="2800" b="1" dirty="0"/>
          </a:p>
        </p:txBody>
      </p:sp>
      <p:sp>
        <p:nvSpPr>
          <p:cNvPr id="12" name="TextBox 11"/>
          <p:cNvSpPr txBox="1"/>
          <p:nvPr/>
        </p:nvSpPr>
        <p:spPr>
          <a:xfrm>
            <a:off x="0" y="4379308"/>
            <a:ext cx="12076386" cy="830997"/>
          </a:xfrm>
          <a:prstGeom prst="rect">
            <a:avLst/>
          </a:prstGeom>
          <a:noFill/>
          <a:ln w="57150">
            <a:solidFill>
              <a:schemeClr val="tx1"/>
            </a:solidFill>
          </a:ln>
        </p:spPr>
        <p:txBody>
          <a:bodyPr wrap="square" rtlCol="0">
            <a:spAutoFit/>
          </a:bodyPr>
          <a:lstStyle/>
          <a:p>
            <a:pPr algn="just"/>
            <a:r>
              <a:rPr lang="en-US" sz="2400" b="1" dirty="0" smtClean="0"/>
              <a:t>If the transfer of energy is work, </a:t>
            </a:r>
            <a:r>
              <a:rPr lang="en-US" sz="2400" b="1" dirty="0" smtClean="0"/>
              <a:t>then </a:t>
            </a:r>
            <a:r>
              <a:rPr lang="en-US" sz="2400" b="1" dirty="0" smtClean="0"/>
              <a:t>power is the rate at which energy is transferred, or the amount of energy transferred in a unit of time.</a:t>
            </a:r>
            <a:endParaRPr lang="en-US" sz="2400" b="1" dirty="0"/>
          </a:p>
        </p:txBody>
      </p:sp>
      <p:sp>
        <p:nvSpPr>
          <p:cNvPr id="13" name="TextBox 12"/>
          <p:cNvSpPr txBox="1"/>
          <p:nvPr/>
        </p:nvSpPr>
        <p:spPr>
          <a:xfrm>
            <a:off x="331076" y="5642959"/>
            <a:ext cx="6132786" cy="954107"/>
          </a:xfrm>
          <a:prstGeom prst="rect">
            <a:avLst/>
          </a:prstGeom>
          <a:solidFill>
            <a:srgbClr val="FF0000"/>
          </a:solidFill>
          <a:ln w="76200">
            <a:solidFill>
              <a:schemeClr val="tx1"/>
            </a:solidFill>
          </a:ln>
        </p:spPr>
        <p:txBody>
          <a:bodyPr wrap="square" rtlCol="0">
            <a:spAutoFit/>
          </a:bodyPr>
          <a:lstStyle/>
          <a:p>
            <a:r>
              <a:rPr lang="en-US" sz="2800" b="1" dirty="0" smtClean="0">
                <a:effectLst>
                  <a:outerShdw blurRad="38100" dist="38100" dir="2700000" algn="tl">
                    <a:srgbClr val="000000">
                      <a:alpha val="43137"/>
                    </a:srgbClr>
                  </a:outerShdw>
                </a:effectLst>
              </a:rPr>
              <a:t>                    </a:t>
            </a:r>
            <a:r>
              <a:rPr lang="en-US" sz="2800" b="1" u="sng" dirty="0" smtClean="0">
                <a:effectLst>
                  <a:outerShdw blurRad="38100" dist="38100" dir="2700000" algn="tl">
                    <a:srgbClr val="000000">
                      <a:alpha val="43137"/>
                    </a:srgbClr>
                  </a:outerShdw>
                </a:effectLst>
              </a:rPr>
              <a:t>ENERGY TRANSFERRED</a:t>
            </a:r>
          </a:p>
          <a:p>
            <a:r>
              <a:rPr lang="en-US" sz="2800" b="1" dirty="0" smtClean="0">
                <a:effectLst>
                  <a:outerShdw blurRad="38100" dist="38100" dir="2700000" algn="tl">
                    <a:srgbClr val="000000">
                      <a:alpha val="43137"/>
                    </a:srgbClr>
                  </a:outerShdw>
                </a:effectLst>
              </a:rPr>
              <a:t>POWER =                   TIME</a:t>
            </a:r>
            <a:endParaRPr lang="en-US" sz="2800" b="1" dirty="0">
              <a:effectLst>
                <a:outerShdw blurRad="38100" dist="38100" dir="2700000" algn="tl">
                  <a:srgbClr val="000000">
                    <a:alpha val="43137"/>
                  </a:srgbClr>
                </a:outerShdw>
              </a:effectLst>
            </a:endParaRPr>
          </a:p>
        </p:txBody>
      </p:sp>
      <p:sp>
        <p:nvSpPr>
          <p:cNvPr id="14" name="TextBox 13"/>
          <p:cNvSpPr txBox="1"/>
          <p:nvPr/>
        </p:nvSpPr>
        <p:spPr>
          <a:xfrm>
            <a:off x="6589984" y="5409032"/>
            <a:ext cx="5602016" cy="1384995"/>
          </a:xfrm>
          <a:prstGeom prst="rect">
            <a:avLst/>
          </a:prstGeom>
          <a:solidFill>
            <a:srgbClr val="FFFF00"/>
          </a:solidFill>
          <a:ln w="76200">
            <a:solidFill>
              <a:schemeClr val="tx1">
                <a:lumMod val="95000"/>
                <a:lumOff val="5000"/>
              </a:schemeClr>
            </a:solidFill>
          </a:ln>
        </p:spPr>
        <p:txBody>
          <a:bodyPr wrap="square" rtlCol="0">
            <a:spAutoFit/>
          </a:bodyPr>
          <a:lstStyle/>
          <a:p>
            <a:r>
              <a:rPr lang="en-US" sz="2800" b="1" dirty="0" smtClean="0"/>
              <a:t>A breeze and a tornado both can lift a leaf.  Which one has the most power? Why?</a:t>
            </a:r>
            <a:endParaRPr lang="en-US" sz="2800" b="1" dirty="0"/>
          </a:p>
        </p:txBody>
      </p:sp>
    </p:spTree>
    <p:extLst>
      <p:ext uri="{BB962C8B-B14F-4D97-AF65-F5344CB8AC3E}">
        <p14:creationId xmlns:p14="http://schemas.microsoft.com/office/powerpoint/2010/main" val="257155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4"/>
                                        </p:tgtEl>
                                        <p:attrNameLst>
                                          <p:attrName>ppt_y</p:attrName>
                                        </p:attrNameLst>
                                      </p:cBhvr>
                                      <p:tavLst>
                                        <p:tav tm="0">
                                          <p:val>
                                            <p:strVal val="#ppt_y"/>
                                          </p:val>
                                        </p:tav>
                                        <p:tav tm="100000">
                                          <p:val>
                                            <p:strVal val="#ppt_y"/>
                                          </p:val>
                                        </p:tav>
                                      </p:tavLst>
                                    </p:anim>
                                    <p:anim calcmode="lin" valueType="num">
                                      <p:cBhvr>
                                        <p:cTn id="23"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8"/>
                                        </p:tgtEl>
                                        <p:attrNameLst>
                                          <p:attrName>ppt_y</p:attrName>
                                        </p:attrNameLst>
                                      </p:cBhvr>
                                      <p:tavLst>
                                        <p:tav tm="0">
                                          <p:val>
                                            <p:strVal val="#ppt_y"/>
                                          </p:val>
                                        </p:tav>
                                        <p:tav tm="100000">
                                          <p:val>
                                            <p:strVal val="#ppt_y"/>
                                          </p:val>
                                        </p:tav>
                                      </p:tavLst>
                                    </p:anim>
                                    <p:anim calcmode="lin" valueType="num">
                                      <p:cBhvr>
                                        <p:cTn id="43"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heel(1)">
                                      <p:cBhvr>
                                        <p:cTn id="54" dur="2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down)">
                                      <p:cBhvr>
                                        <p:cTn id="59" dur="580">
                                          <p:stCondLst>
                                            <p:cond delay="0"/>
                                          </p:stCondLst>
                                        </p:cTn>
                                        <p:tgtEl>
                                          <p:spTgt spid="13"/>
                                        </p:tgtEl>
                                      </p:cBhvr>
                                    </p:animEffect>
                                    <p:anim calcmode="lin" valueType="num">
                                      <p:cBhvr>
                                        <p:cTn id="6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5" dur="26">
                                          <p:stCondLst>
                                            <p:cond delay="650"/>
                                          </p:stCondLst>
                                        </p:cTn>
                                        <p:tgtEl>
                                          <p:spTgt spid="13"/>
                                        </p:tgtEl>
                                      </p:cBhvr>
                                      <p:to x="100000" y="60000"/>
                                    </p:animScale>
                                    <p:animScale>
                                      <p:cBhvr>
                                        <p:cTn id="66" dur="166" decel="50000">
                                          <p:stCondLst>
                                            <p:cond delay="676"/>
                                          </p:stCondLst>
                                        </p:cTn>
                                        <p:tgtEl>
                                          <p:spTgt spid="13"/>
                                        </p:tgtEl>
                                      </p:cBhvr>
                                      <p:to x="100000" y="100000"/>
                                    </p:animScale>
                                    <p:animScale>
                                      <p:cBhvr>
                                        <p:cTn id="67" dur="26">
                                          <p:stCondLst>
                                            <p:cond delay="1312"/>
                                          </p:stCondLst>
                                        </p:cTn>
                                        <p:tgtEl>
                                          <p:spTgt spid="13"/>
                                        </p:tgtEl>
                                      </p:cBhvr>
                                      <p:to x="100000" y="80000"/>
                                    </p:animScale>
                                    <p:animScale>
                                      <p:cBhvr>
                                        <p:cTn id="68" dur="166" decel="50000">
                                          <p:stCondLst>
                                            <p:cond delay="1338"/>
                                          </p:stCondLst>
                                        </p:cTn>
                                        <p:tgtEl>
                                          <p:spTgt spid="13"/>
                                        </p:tgtEl>
                                      </p:cBhvr>
                                      <p:to x="100000" y="100000"/>
                                    </p:animScale>
                                    <p:animScale>
                                      <p:cBhvr>
                                        <p:cTn id="69" dur="26">
                                          <p:stCondLst>
                                            <p:cond delay="1642"/>
                                          </p:stCondLst>
                                        </p:cTn>
                                        <p:tgtEl>
                                          <p:spTgt spid="13"/>
                                        </p:tgtEl>
                                      </p:cBhvr>
                                      <p:to x="100000" y="90000"/>
                                    </p:animScale>
                                    <p:animScale>
                                      <p:cBhvr>
                                        <p:cTn id="70" dur="166" decel="50000">
                                          <p:stCondLst>
                                            <p:cond delay="1668"/>
                                          </p:stCondLst>
                                        </p:cTn>
                                        <p:tgtEl>
                                          <p:spTgt spid="13"/>
                                        </p:tgtEl>
                                      </p:cBhvr>
                                      <p:to x="100000" y="100000"/>
                                    </p:animScale>
                                    <p:animScale>
                                      <p:cBhvr>
                                        <p:cTn id="71" dur="26">
                                          <p:stCondLst>
                                            <p:cond delay="1808"/>
                                          </p:stCondLst>
                                        </p:cTn>
                                        <p:tgtEl>
                                          <p:spTgt spid="13"/>
                                        </p:tgtEl>
                                      </p:cBhvr>
                                      <p:to x="100000" y="95000"/>
                                    </p:animScale>
                                    <p:animScale>
                                      <p:cBhvr>
                                        <p:cTn id="72" dur="166" decel="50000">
                                          <p:stCondLst>
                                            <p:cond delay="1834"/>
                                          </p:stCondLst>
                                        </p:cTn>
                                        <p:tgtEl>
                                          <p:spTgt spid="13"/>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6" grpId="0"/>
      <p:bldP spid="7" grpId="0"/>
      <p:bldP spid="8"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186" y="220717"/>
            <a:ext cx="11713780" cy="523220"/>
          </a:xfrm>
          <a:prstGeom prst="rect">
            <a:avLst/>
          </a:prstGeom>
          <a:noFill/>
        </p:spPr>
        <p:txBody>
          <a:bodyPr wrap="square" rtlCol="0">
            <a:spAutoFit/>
          </a:bodyPr>
          <a:lstStyle/>
          <a:p>
            <a:r>
              <a:rPr lang="en-US" sz="2800" b="1" dirty="0" smtClean="0"/>
              <a:t>Two basic kinds of energy:               and  </a:t>
            </a:r>
            <a:endParaRPr lang="en-US" sz="2800" b="1" dirty="0"/>
          </a:p>
        </p:txBody>
      </p:sp>
      <p:sp>
        <p:nvSpPr>
          <p:cNvPr id="3" name="TextBox 2"/>
          <p:cNvSpPr txBox="1"/>
          <p:nvPr/>
        </p:nvSpPr>
        <p:spPr>
          <a:xfrm>
            <a:off x="4950373" y="220717"/>
            <a:ext cx="1418896"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kinetic</a:t>
            </a:r>
            <a:endParaRPr lang="en-US" sz="2800" b="1"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7047185" y="220717"/>
            <a:ext cx="1954925" cy="523220"/>
          </a:xfrm>
          <a:prstGeom prst="rect">
            <a:avLst/>
          </a:prstGeom>
          <a:noFill/>
        </p:spPr>
        <p:txBody>
          <a:bodyPr wrap="square" rtlCol="0">
            <a:spAutoFit/>
          </a:bodyPr>
          <a:lstStyle/>
          <a:p>
            <a:r>
              <a:rPr lang="en-US" sz="2800" b="1" dirty="0" smtClean="0">
                <a:solidFill>
                  <a:srgbClr val="00B0F0"/>
                </a:solidFill>
                <a:effectLst>
                  <a:outerShdw blurRad="38100" dist="38100" dir="2700000" algn="tl">
                    <a:srgbClr val="000000">
                      <a:alpha val="43137"/>
                    </a:srgbClr>
                  </a:outerShdw>
                </a:effectLst>
              </a:rPr>
              <a:t>potential .</a:t>
            </a:r>
            <a:endParaRPr lang="en-US" sz="2800" b="1" dirty="0">
              <a:solidFill>
                <a:srgbClr val="00B0F0"/>
              </a:solidFill>
              <a:effectLst>
                <a:outerShdw blurRad="38100" dist="38100" dir="2700000" algn="tl">
                  <a:srgbClr val="000000">
                    <a:alpha val="43137"/>
                  </a:srgbClr>
                </a:outerShdw>
              </a:effectLst>
            </a:endParaRPr>
          </a:p>
        </p:txBody>
      </p:sp>
      <p:sp>
        <p:nvSpPr>
          <p:cNvPr id="5" name="TextBox 4"/>
          <p:cNvSpPr txBox="1"/>
          <p:nvPr/>
        </p:nvSpPr>
        <p:spPr>
          <a:xfrm>
            <a:off x="304800" y="1011951"/>
            <a:ext cx="11887200" cy="1384995"/>
          </a:xfrm>
          <a:prstGeom prst="rect">
            <a:avLst/>
          </a:prstGeom>
          <a:noFill/>
          <a:ln w="57150">
            <a:solidFill>
              <a:schemeClr val="tx1">
                <a:lumMod val="95000"/>
                <a:lumOff val="5000"/>
              </a:schemeClr>
            </a:solidFill>
          </a:ln>
        </p:spPr>
        <p:txBody>
          <a:bodyPr wrap="square" rtlCol="0">
            <a:spAutoFit/>
          </a:bodyPr>
          <a:lstStyle/>
          <a:p>
            <a:r>
              <a:rPr lang="en-US" sz="2800" b="1" dirty="0" smtClean="0"/>
              <a:t>The energy an object has due to its motion is called </a:t>
            </a:r>
            <a:r>
              <a:rPr lang="en-US" sz="2800" b="1" dirty="0" smtClean="0">
                <a:solidFill>
                  <a:srgbClr val="FF0000"/>
                </a:solidFill>
                <a:effectLst>
                  <a:outerShdw blurRad="38100" dist="38100" dir="2700000" algn="tl">
                    <a:srgbClr val="000000">
                      <a:alpha val="43137"/>
                    </a:srgbClr>
                  </a:outerShdw>
                </a:effectLst>
              </a:rPr>
              <a:t>kinetic energy.</a:t>
            </a:r>
          </a:p>
          <a:p>
            <a:endParaRPr lang="en-US" sz="2800" b="1" dirty="0"/>
          </a:p>
          <a:p>
            <a:r>
              <a:rPr lang="en-US" sz="2800" b="1" dirty="0" smtClean="0"/>
              <a:t>“Kinetic” = the Greek work “</a:t>
            </a:r>
            <a:r>
              <a:rPr lang="en-US" sz="2800" b="1" dirty="0" err="1" smtClean="0"/>
              <a:t>kinetos</a:t>
            </a:r>
            <a:r>
              <a:rPr lang="en-US" sz="2800" b="1" dirty="0" smtClean="0"/>
              <a:t>” which means “moving”.</a:t>
            </a:r>
            <a:endParaRPr lang="en-US" sz="2800" b="1" dirty="0"/>
          </a:p>
        </p:txBody>
      </p:sp>
      <p:sp>
        <p:nvSpPr>
          <p:cNvPr id="12" name="TextBox 11"/>
          <p:cNvSpPr txBox="1"/>
          <p:nvPr/>
        </p:nvSpPr>
        <p:spPr>
          <a:xfrm>
            <a:off x="304800" y="2664960"/>
            <a:ext cx="11755821" cy="954107"/>
          </a:xfrm>
          <a:prstGeom prst="rect">
            <a:avLst/>
          </a:prstGeom>
          <a:noFill/>
        </p:spPr>
        <p:txBody>
          <a:bodyPr wrap="square" rtlCol="0">
            <a:spAutoFit/>
          </a:bodyPr>
          <a:lstStyle/>
          <a:p>
            <a:pPr algn="ctr"/>
            <a:r>
              <a:rPr lang="en-US" sz="2800" b="1" dirty="0" smtClean="0"/>
              <a:t>The kinetic energy depends on both its </a:t>
            </a:r>
            <a:r>
              <a:rPr lang="en-US" sz="2800" b="1" u="sng" dirty="0" smtClean="0">
                <a:effectLst>
                  <a:outerShdw blurRad="38100" dist="38100" dir="2700000" algn="tl">
                    <a:srgbClr val="000000">
                      <a:alpha val="43137"/>
                    </a:srgbClr>
                  </a:outerShdw>
                </a:effectLst>
              </a:rPr>
              <a:t>MASS</a:t>
            </a:r>
            <a:r>
              <a:rPr lang="en-US" sz="2800" b="1" dirty="0" smtClean="0"/>
              <a:t> and its </a:t>
            </a:r>
            <a:r>
              <a:rPr lang="en-US" sz="2800" b="1" u="sng" dirty="0" smtClean="0">
                <a:effectLst>
                  <a:outerShdw blurRad="38100" dist="38100" dir="2700000" algn="tl">
                    <a:srgbClr val="000000">
                      <a:alpha val="43137"/>
                    </a:srgbClr>
                  </a:outerShdw>
                </a:effectLst>
              </a:rPr>
              <a:t>VELOCITY</a:t>
            </a:r>
            <a:r>
              <a:rPr lang="en-US" sz="2800" b="1" dirty="0" smtClean="0"/>
              <a:t>.</a:t>
            </a:r>
          </a:p>
          <a:p>
            <a:pPr algn="ctr"/>
            <a:r>
              <a:rPr lang="en-US" sz="2800" b="1" dirty="0" smtClean="0"/>
              <a:t>                  </a:t>
            </a:r>
            <a:r>
              <a:rPr lang="en-US" sz="2800" b="1" dirty="0" smtClean="0">
                <a:solidFill>
                  <a:srgbClr val="FF0000"/>
                </a:solidFill>
                <a:effectLst>
                  <a:outerShdw blurRad="38100" dist="38100" dir="2700000" algn="tl">
                    <a:srgbClr val="000000">
                      <a:alpha val="43137"/>
                    </a:srgbClr>
                  </a:outerShdw>
                </a:effectLst>
              </a:rPr>
              <a:t>Kinetic energy increases as MASS increases</a:t>
            </a:r>
            <a:r>
              <a:rPr lang="en-US" sz="2800" b="1" dirty="0" smtClean="0"/>
              <a:t>.</a:t>
            </a:r>
            <a:endParaRPr lang="en-US" sz="2800" b="1"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855" y="3369981"/>
            <a:ext cx="2352635" cy="1621892"/>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9793" y="3744124"/>
            <a:ext cx="308308" cy="308308"/>
          </a:xfrm>
          <a:prstGeom prst="rect">
            <a:avLst/>
          </a:prstGeom>
        </p:spPr>
      </p:pic>
      <p:sp>
        <p:nvSpPr>
          <p:cNvPr id="17" name="TextBox 16"/>
          <p:cNvSpPr txBox="1"/>
          <p:nvPr/>
        </p:nvSpPr>
        <p:spPr>
          <a:xfrm>
            <a:off x="3448429" y="4485727"/>
            <a:ext cx="8612192" cy="1815882"/>
          </a:xfrm>
          <a:prstGeom prst="rect">
            <a:avLst/>
          </a:prstGeom>
          <a:noFill/>
          <a:ln w="57150">
            <a:solidFill>
              <a:schemeClr val="tx1">
                <a:lumMod val="95000"/>
                <a:lumOff val="5000"/>
              </a:schemeClr>
            </a:solidFill>
          </a:ln>
        </p:spPr>
        <p:txBody>
          <a:bodyPr wrap="square" rtlCol="0">
            <a:spAutoFit/>
          </a:bodyPr>
          <a:lstStyle/>
          <a:p>
            <a:r>
              <a:rPr lang="en-US" sz="2800" b="1" dirty="0" smtClean="0"/>
              <a:t>If you have two identical bowling balls, but you throw one harder, it will move faster than the other one because it now has more kinetic energy.  You transferred your energy to it!</a:t>
            </a:r>
            <a:endParaRPr lang="en-US" sz="2800" b="1" dirty="0"/>
          </a:p>
        </p:txBody>
      </p:sp>
      <p:sp>
        <p:nvSpPr>
          <p:cNvPr id="6" name="TextBox 5"/>
          <p:cNvSpPr txBox="1"/>
          <p:nvPr/>
        </p:nvSpPr>
        <p:spPr>
          <a:xfrm>
            <a:off x="3333232" y="3657707"/>
            <a:ext cx="7860715" cy="523220"/>
          </a:xfrm>
          <a:prstGeom prst="rect">
            <a:avLst/>
          </a:prstGeom>
          <a:noFill/>
        </p:spPr>
        <p:txBody>
          <a:bodyPr wrap="square" rtlCol="0">
            <a:spAutoFit/>
          </a:bodyPr>
          <a:lstStyle/>
          <a:p>
            <a:r>
              <a:rPr lang="en-US" sz="2800" b="1" dirty="0" smtClean="0"/>
              <a:t> </a:t>
            </a:r>
            <a:r>
              <a:rPr lang="en-US" sz="2800" b="1" dirty="0" smtClean="0">
                <a:sym typeface="Wingdings" panose="05000000000000000000" pitchFamily="2" charset="2"/>
              </a:rPr>
              <a:t></a:t>
            </a:r>
            <a:r>
              <a:rPr lang="en-US" sz="2800" b="1" dirty="0" smtClean="0"/>
              <a:t>  Which would knock over more pins? </a:t>
            </a:r>
            <a:r>
              <a:rPr lang="en-US" sz="2800" b="1" dirty="0" smtClean="0">
                <a:sym typeface="Wingdings" panose="05000000000000000000" pitchFamily="2" charset="2"/>
              </a:rPr>
              <a:t></a:t>
            </a:r>
            <a:endParaRPr lang="en-US" sz="28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254" y="5077982"/>
            <a:ext cx="2746978" cy="1576655"/>
          </a:xfrm>
          <a:prstGeom prst="rect">
            <a:avLst/>
          </a:prstGeom>
        </p:spPr>
      </p:pic>
    </p:spTree>
    <p:extLst>
      <p:ext uri="{BB962C8B-B14F-4D97-AF65-F5344CB8AC3E}">
        <p14:creationId xmlns:p14="http://schemas.microsoft.com/office/powerpoint/2010/main" val="338687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3"/>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1000" fill="hold"/>
                                        <p:tgtEl>
                                          <p:spTgt spid="15"/>
                                        </p:tgtEl>
                                        <p:attrNameLst>
                                          <p:attrName>ppt_w</p:attrName>
                                        </p:attrNameLst>
                                      </p:cBhvr>
                                      <p:tavLst>
                                        <p:tav tm="0">
                                          <p:val>
                                            <p:fltVal val="0"/>
                                          </p:val>
                                        </p:tav>
                                        <p:tav tm="100000">
                                          <p:val>
                                            <p:strVal val="#ppt_w"/>
                                          </p:val>
                                        </p:tav>
                                      </p:tavLst>
                                    </p:anim>
                                    <p:anim calcmode="lin" valueType="num">
                                      <p:cBhvr>
                                        <p:cTn id="34" dur="1000" fill="hold"/>
                                        <p:tgtEl>
                                          <p:spTgt spid="15"/>
                                        </p:tgtEl>
                                        <p:attrNameLst>
                                          <p:attrName>ppt_h</p:attrName>
                                        </p:attrNameLst>
                                      </p:cBhvr>
                                      <p:tavLst>
                                        <p:tav tm="0">
                                          <p:val>
                                            <p:fltVal val="0"/>
                                          </p:val>
                                        </p:tav>
                                        <p:tav tm="100000">
                                          <p:val>
                                            <p:strVal val="#ppt_h"/>
                                          </p:val>
                                        </p:tav>
                                      </p:tavLst>
                                    </p:anim>
                                    <p:anim calcmode="lin" valueType="num">
                                      <p:cBhvr>
                                        <p:cTn id="35" dur="1000" fill="hold"/>
                                        <p:tgtEl>
                                          <p:spTgt spid="15"/>
                                        </p:tgtEl>
                                        <p:attrNameLst>
                                          <p:attrName>style.rotation</p:attrName>
                                        </p:attrNameLst>
                                      </p:cBhvr>
                                      <p:tavLst>
                                        <p:tav tm="0">
                                          <p:val>
                                            <p:fltVal val="90"/>
                                          </p:val>
                                        </p:tav>
                                        <p:tav tm="100000">
                                          <p:val>
                                            <p:fltVal val="0"/>
                                          </p:val>
                                        </p:tav>
                                      </p:tavLst>
                                    </p:anim>
                                    <p:animEffect transition="in" filter="fade">
                                      <p:cBhvr>
                                        <p:cTn id="36" dur="10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80">
                                          <p:stCondLst>
                                            <p:cond delay="0"/>
                                          </p:stCondLst>
                                        </p:cTn>
                                        <p:tgtEl>
                                          <p:spTgt spid="16"/>
                                        </p:tgtEl>
                                      </p:cBhvr>
                                    </p:animEffect>
                                    <p:anim calcmode="lin" valueType="num">
                                      <p:cBhvr>
                                        <p:cTn id="4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7" dur="26">
                                          <p:stCondLst>
                                            <p:cond delay="650"/>
                                          </p:stCondLst>
                                        </p:cTn>
                                        <p:tgtEl>
                                          <p:spTgt spid="16"/>
                                        </p:tgtEl>
                                      </p:cBhvr>
                                      <p:to x="100000" y="60000"/>
                                    </p:animScale>
                                    <p:animScale>
                                      <p:cBhvr>
                                        <p:cTn id="48" dur="166" decel="50000">
                                          <p:stCondLst>
                                            <p:cond delay="676"/>
                                          </p:stCondLst>
                                        </p:cTn>
                                        <p:tgtEl>
                                          <p:spTgt spid="16"/>
                                        </p:tgtEl>
                                      </p:cBhvr>
                                      <p:to x="100000" y="100000"/>
                                    </p:animScale>
                                    <p:animScale>
                                      <p:cBhvr>
                                        <p:cTn id="49" dur="26">
                                          <p:stCondLst>
                                            <p:cond delay="1312"/>
                                          </p:stCondLst>
                                        </p:cTn>
                                        <p:tgtEl>
                                          <p:spTgt spid="16"/>
                                        </p:tgtEl>
                                      </p:cBhvr>
                                      <p:to x="100000" y="80000"/>
                                    </p:animScale>
                                    <p:animScale>
                                      <p:cBhvr>
                                        <p:cTn id="50" dur="166" decel="50000">
                                          <p:stCondLst>
                                            <p:cond delay="1338"/>
                                          </p:stCondLst>
                                        </p:cTn>
                                        <p:tgtEl>
                                          <p:spTgt spid="16"/>
                                        </p:tgtEl>
                                      </p:cBhvr>
                                      <p:to x="100000" y="100000"/>
                                    </p:animScale>
                                    <p:animScale>
                                      <p:cBhvr>
                                        <p:cTn id="51" dur="26">
                                          <p:stCondLst>
                                            <p:cond delay="1642"/>
                                          </p:stCondLst>
                                        </p:cTn>
                                        <p:tgtEl>
                                          <p:spTgt spid="16"/>
                                        </p:tgtEl>
                                      </p:cBhvr>
                                      <p:to x="100000" y="90000"/>
                                    </p:animScale>
                                    <p:animScale>
                                      <p:cBhvr>
                                        <p:cTn id="52" dur="166" decel="50000">
                                          <p:stCondLst>
                                            <p:cond delay="1668"/>
                                          </p:stCondLst>
                                        </p:cTn>
                                        <p:tgtEl>
                                          <p:spTgt spid="16"/>
                                        </p:tgtEl>
                                      </p:cBhvr>
                                      <p:to x="100000" y="100000"/>
                                    </p:animScale>
                                    <p:animScale>
                                      <p:cBhvr>
                                        <p:cTn id="53" dur="26">
                                          <p:stCondLst>
                                            <p:cond delay="1808"/>
                                          </p:stCondLst>
                                        </p:cTn>
                                        <p:tgtEl>
                                          <p:spTgt spid="16"/>
                                        </p:tgtEl>
                                      </p:cBhvr>
                                      <p:to x="100000" y="95000"/>
                                    </p:animScale>
                                    <p:animScale>
                                      <p:cBhvr>
                                        <p:cTn id="54" dur="166" decel="50000">
                                          <p:stCondLst>
                                            <p:cond delay="1834"/>
                                          </p:stCondLst>
                                        </p:cTn>
                                        <p:tgtEl>
                                          <p:spTgt spid="16"/>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p:cTn id="59" dur="500" fill="hold"/>
                                        <p:tgtEl>
                                          <p:spTgt spid="6"/>
                                        </p:tgtEl>
                                        <p:attrNameLst>
                                          <p:attrName>ppt_w</p:attrName>
                                        </p:attrNameLst>
                                      </p:cBhvr>
                                      <p:tavLst>
                                        <p:tav tm="0">
                                          <p:val>
                                            <p:fltVal val="0"/>
                                          </p:val>
                                        </p:tav>
                                        <p:tav tm="100000">
                                          <p:val>
                                            <p:strVal val="#ppt_w"/>
                                          </p:val>
                                        </p:tav>
                                      </p:tavLst>
                                    </p:anim>
                                    <p:anim calcmode="lin" valueType="num">
                                      <p:cBhvr>
                                        <p:cTn id="60" dur="500" fill="hold"/>
                                        <p:tgtEl>
                                          <p:spTgt spid="6"/>
                                        </p:tgtEl>
                                        <p:attrNameLst>
                                          <p:attrName>ppt_h</p:attrName>
                                        </p:attrNameLst>
                                      </p:cBhvr>
                                      <p:tavLst>
                                        <p:tav tm="0">
                                          <p:val>
                                            <p:fltVal val="0"/>
                                          </p:val>
                                        </p:tav>
                                        <p:tav tm="100000">
                                          <p:val>
                                            <p:strVal val="#ppt_h"/>
                                          </p:val>
                                        </p:tav>
                                      </p:tavLst>
                                    </p:anim>
                                    <p:animEffect transition="in" filter="fade">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ppt_x"/>
                                          </p:val>
                                        </p:tav>
                                        <p:tav tm="100000">
                                          <p:val>
                                            <p:strVal val="#ppt_x"/>
                                          </p:val>
                                        </p:tav>
                                      </p:tavLst>
                                    </p:anim>
                                    <p:anim calcmode="lin" valueType="num">
                                      <p:cBhvr additive="base">
                                        <p:cTn id="6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p:cTn id="72" dur="1000" fill="hold"/>
                                        <p:tgtEl>
                                          <p:spTgt spid="7"/>
                                        </p:tgtEl>
                                        <p:attrNameLst>
                                          <p:attrName>ppt_w</p:attrName>
                                        </p:attrNameLst>
                                      </p:cBhvr>
                                      <p:tavLst>
                                        <p:tav tm="0">
                                          <p:val>
                                            <p:fltVal val="0"/>
                                          </p:val>
                                        </p:tav>
                                        <p:tav tm="100000">
                                          <p:val>
                                            <p:strVal val="#ppt_w"/>
                                          </p:val>
                                        </p:tav>
                                      </p:tavLst>
                                    </p:anim>
                                    <p:anim calcmode="lin" valueType="num">
                                      <p:cBhvr>
                                        <p:cTn id="73" dur="1000" fill="hold"/>
                                        <p:tgtEl>
                                          <p:spTgt spid="7"/>
                                        </p:tgtEl>
                                        <p:attrNameLst>
                                          <p:attrName>ppt_h</p:attrName>
                                        </p:attrNameLst>
                                      </p:cBhvr>
                                      <p:tavLst>
                                        <p:tav tm="0">
                                          <p:val>
                                            <p:fltVal val="0"/>
                                          </p:val>
                                        </p:tav>
                                        <p:tav tm="100000">
                                          <p:val>
                                            <p:strVal val="#ppt_h"/>
                                          </p:val>
                                        </p:tav>
                                      </p:tavLst>
                                    </p:anim>
                                    <p:anim calcmode="lin" valueType="num">
                                      <p:cBhvr>
                                        <p:cTn id="74" dur="1000" fill="hold"/>
                                        <p:tgtEl>
                                          <p:spTgt spid="7"/>
                                        </p:tgtEl>
                                        <p:attrNameLst>
                                          <p:attrName>style.rotation</p:attrName>
                                        </p:attrNameLst>
                                      </p:cBhvr>
                                      <p:tavLst>
                                        <p:tav tm="0">
                                          <p:val>
                                            <p:fltVal val="90"/>
                                          </p:val>
                                        </p:tav>
                                        <p:tav tm="100000">
                                          <p:val>
                                            <p:fltVal val="0"/>
                                          </p:val>
                                        </p:tav>
                                      </p:tavLst>
                                    </p:anim>
                                    <p:animEffect transition="in" filter="fade">
                                      <p:cBhvr>
                                        <p:cTn id="7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12" grpId="0"/>
      <p:bldP spid="17"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0207" y="166270"/>
            <a:ext cx="8119241" cy="954107"/>
          </a:xfrm>
          <a:prstGeom prst="rect">
            <a:avLst/>
          </a:prstGeom>
          <a:solidFill>
            <a:srgbClr val="FFC000"/>
          </a:solidFill>
          <a:ln w="76200">
            <a:solidFill>
              <a:schemeClr val="tx1"/>
            </a:solidFill>
          </a:ln>
        </p:spPr>
        <p:txBody>
          <a:bodyPr wrap="square" rtlCol="0">
            <a:spAutoFit/>
          </a:bodyPr>
          <a:lstStyle/>
          <a:p>
            <a:r>
              <a:rPr lang="en-US" sz="2800" b="1" dirty="0" smtClean="0"/>
              <a:t>							  </a:t>
            </a:r>
            <a:r>
              <a:rPr lang="en-US" sz="2800" b="1" u="sng" dirty="0" smtClean="0">
                <a:effectLst>
                  <a:outerShdw blurRad="38100" dist="38100" dir="2700000" algn="tl">
                    <a:srgbClr val="000000">
                      <a:alpha val="43137"/>
                    </a:srgbClr>
                  </a:outerShdw>
                </a:effectLst>
              </a:rPr>
              <a:t>1 </a:t>
            </a:r>
            <a:r>
              <a:rPr lang="en-US" sz="2800" b="1" dirty="0" smtClean="0">
                <a:effectLst>
                  <a:outerShdw blurRad="38100" dist="38100" dir="2700000" algn="tl">
                    <a:srgbClr val="000000">
                      <a:alpha val="43137"/>
                    </a:srgbClr>
                  </a:outerShdw>
                </a:effectLst>
              </a:rPr>
              <a:t>                                        </a:t>
            </a:r>
            <a:endParaRPr lang="en-US" sz="2000" b="1" dirty="0" smtClean="0">
              <a:effectLst>
                <a:outerShdw blurRad="38100" dist="38100" dir="2700000" algn="tl">
                  <a:srgbClr val="000000">
                    <a:alpha val="43137"/>
                  </a:srgbClr>
                </a:outerShdw>
              </a:effectLst>
            </a:endParaRPr>
          </a:p>
          <a:p>
            <a:r>
              <a:rPr lang="en-US" sz="2800" b="1" dirty="0" smtClean="0"/>
              <a:t>KINETIC ENERGY =   </a:t>
            </a:r>
            <a:r>
              <a:rPr lang="en-US" sz="2800" b="1" dirty="0" smtClean="0">
                <a:effectLst>
                  <a:outerShdw blurRad="38100" dist="38100" dir="2700000" algn="tl">
                    <a:srgbClr val="000000">
                      <a:alpha val="43137"/>
                    </a:srgbClr>
                  </a:outerShdw>
                </a:effectLst>
              </a:rPr>
              <a:t>2    X  MASS  X  VELOCITY </a:t>
            </a:r>
            <a:r>
              <a:rPr lang="en-US" sz="3600" b="1" baseline="30000" dirty="0" smtClean="0">
                <a:effectLst>
                  <a:outerShdw blurRad="38100" dist="38100" dir="2700000" algn="tl">
                    <a:srgbClr val="000000">
                      <a:alpha val="43137"/>
                    </a:srgbClr>
                  </a:outerShdw>
                </a:effectLst>
              </a:rPr>
              <a:t>2</a:t>
            </a:r>
            <a:endParaRPr lang="en-US" sz="3600" b="1" baseline="30000" dirty="0">
              <a:effectLst>
                <a:outerShdw blurRad="38100" dist="38100" dir="2700000" algn="tl">
                  <a:srgbClr val="000000">
                    <a:alpha val="43137"/>
                  </a:srgbClr>
                </a:outerShdw>
              </a:effectLst>
            </a:endParaRPr>
          </a:p>
        </p:txBody>
      </p:sp>
      <p:sp>
        <p:nvSpPr>
          <p:cNvPr id="3" name="TextBox 2"/>
          <p:cNvSpPr txBox="1"/>
          <p:nvPr/>
        </p:nvSpPr>
        <p:spPr>
          <a:xfrm>
            <a:off x="0" y="1253164"/>
            <a:ext cx="6653047" cy="954107"/>
          </a:xfrm>
          <a:prstGeom prst="rect">
            <a:avLst/>
          </a:prstGeom>
          <a:solidFill>
            <a:srgbClr val="FFFF00"/>
          </a:solidFill>
          <a:ln w="76200">
            <a:solidFill>
              <a:schemeClr val="tx1"/>
            </a:solidFill>
          </a:ln>
        </p:spPr>
        <p:txBody>
          <a:bodyPr wrap="square" rtlCol="0">
            <a:spAutoFit/>
          </a:bodyPr>
          <a:lstStyle/>
          <a:p>
            <a:r>
              <a:rPr lang="en-US" sz="2800" b="1" dirty="0" smtClean="0"/>
              <a:t>Velocity will have a greater affect on kinetic energy since it is squared.</a:t>
            </a:r>
            <a:endParaRPr lang="en-US"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894" y="2553661"/>
            <a:ext cx="3774236" cy="40675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7384" y="1730217"/>
            <a:ext cx="3534616" cy="4800747"/>
          </a:xfrm>
          <a:prstGeom prst="rect">
            <a:avLst/>
          </a:prstGeom>
        </p:spPr>
      </p:pic>
      <p:sp>
        <p:nvSpPr>
          <p:cNvPr id="6" name="TextBox 5"/>
          <p:cNvSpPr txBox="1"/>
          <p:nvPr/>
        </p:nvSpPr>
        <p:spPr>
          <a:xfrm>
            <a:off x="4339130" y="2331054"/>
            <a:ext cx="4745420" cy="224676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76200">
            <a:solidFill>
              <a:schemeClr val="tx1">
                <a:lumMod val="95000"/>
                <a:lumOff val="5000"/>
              </a:schemeClr>
            </a:solidFill>
          </a:ln>
        </p:spPr>
        <p:txBody>
          <a:bodyPr wrap="square" rtlCol="0">
            <a:spAutoFit/>
          </a:bodyPr>
          <a:lstStyle/>
          <a:p>
            <a:pPr algn="ctr"/>
            <a:r>
              <a:rPr lang="en-US" sz="2800" b="1" dirty="0" smtClean="0"/>
              <a:t>These pictures are not showing mass or velocity.  They are just a lead-in to the next kind of energy - potential</a:t>
            </a:r>
            <a:endParaRPr lang="en-US" sz="28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9130" y="4652943"/>
            <a:ext cx="4107574" cy="2175084"/>
          </a:xfrm>
          <a:prstGeom prst="rect">
            <a:avLst/>
          </a:prstGeom>
        </p:spPr>
      </p:pic>
    </p:spTree>
    <p:extLst>
      <p:ext uri="{BB962C8B-B14F-4D97-AF65-F5344CB8AC3E}">
        <p14:creationId xmlns:p14="http://schemas.microsoft.com/office/powerpoint/2010/main" val="217099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545" y="126433"/>
            <a:ext cx="11351172" cy="954107"/>
          </a:xfrm>
          <a:prstGeom prst="rect">
            <a:avLst/>
          </a:prstGeom>
          <a:noFill/>
        </p:spPr>
        <p:txBody>
          <a:bodyPr wrap="square" rtlCol="0">
            <a:spAutoFit/>
          </a:bodyPr>
          <a:lstStyle/>
          <a:p>
            <a:pPr algn="ctr"/>
            <a:r>
              <a:rPr lang="en-US" sz="2800" b="1" dirty="0" smtClean="0"/>
              <a:t>Stored energy that results from the position or shape of an object is called                              .  This energy is held in readiness.</a:t>
            </a:r>
            <a:endParaRPr lang="en-US" sz="2800" b="1" dirty="0"/>
          </a:p>
        </p:txBody>
      </p:sp>
      <p:sp>
        <p:nvSpPr>
          <p:cNvPr id="4" name="TextBox 3"/>
          <p:cNvSpPr txBox="1"/>
          <p:nvPr/>
        </p:nvSpPr>
        <p:spPr>
          <a:xfrm>
            <a:off x="2475187" y="533345"/>
            <a:ext cx="3074275" cy="523220"/>
          </a:xfrm>
          <a:prstGeom prst="rect">
            <a:avLst/>
          </a:prstGeom>
          <a:noFill/>
        </p:spPr>
        <p:txBody>
          <a:bodyPr wrap="square" rtlCol="0">
            <a:spAutoFit/>
          </a:bodyPr>
          <a:lstStyle/>
          <a:p>
            <a:r>
              <a:rPr lang="en-US" sz="2800" b="1" dirty="0" smtClean="0">
                <a:solidFill>
                  <a:srgbClr val="00B0F0"/>
                </a:solidFill>
                <a:effectLst>
                  <a:outerShdw blurRad="38100" dist="38100" dir="2700000" algn="tl">
                    <a:srgbClr val="000000">
                      <a:alpha val="43137"/>
                    </a:srgbClr>
                  </a:outerShdw>
                </a:effectLst>
              </a:rPr>
              <a:t>potential energy</a:t>
            </a:r>
            <a:endParaRPr lang="en-US" sz="2800" b="1" dirty="0">
              <a:solidFill>
                <a:srgbClr val="00B0F0"/>
              </a:solidFill>
              <a:effectLst>
                <a:outerShdw blurRad="38100" dist="38100" dir="2700000" algn="tl">
                  <a:srgbClr val="000000">
                    <a:alpha val="43137"/>
                  </a:srgbClr>
                </a:outerShdw>
              </a:effectLst>
            </a:endParaRPr>
          </a:p>
        </p:txBody>
      </p:sp>
      <p:sp>
        <p:nvSpPr>
          <p:cNvPr id="5" name="TextBox 4"/>
          <p:cNvSpPr txBox="1"/>
          <p:nvPr/>
        </p:nvSpPr>
        <p:spPr>
          <a:xfrm>
            <a:off x="1324303" y="1045884"/>
            <a:ext cx="9569669" cy="954107"/>
          </a:xfrm>
          <a:prstGeom prst="rect">
            <a:avLst/>
          </a:prstGeom>
          <a:noFill/>
        </p:spPr>
        <p:txBody>
          <a:bodyPr wrap="square" rtlCol="0">
            <a:spAutoFit/>
          </a:bodyPr>
          <a:lstStyle/>
          <a:p>
            <a:r>
              <a:rPr lang="en-US" sz="2800" b="1" dirty="0" smtClean="0"/>
              <a:t>Potential energy related to an object’s height is called</a:t>
            </a:r>
          </a:p>
          <a:p>
            <a:endParaRPr lang="en-US" sz="2800" b="1" dirty="0"/>
          </a:p>
        </p:txBody>
      </p:sp>
      <p:sp>
        <p:nvSpPr>
          <p:cNvPr id="6" name="TextBox 5"/>
          <p:cNvSpPr txBox="1"/>
          <p:nvPr/>
        </p:nvSpPr>
        <p:spPr>
          <a:xfrm>
            <a:off x="3224048" y="1405611"/>
            <a:ext cx="5502166"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gravitational</a:t>
            </a:r>
            <a:r>
              <a:rPr lang="en-US" sz="2800" b="1" dirty="0" smtClean="0">
                <a:effectLst>
                  <a:outerShdw blurRad="38100" dist="38100" dir="2700000" algn="tl">
                    <a:srgbClr val="000000">
                      <a:alpha val="43137"/>
                    </a:srgbClr>
                  </a:outerShdw>
                </a:effectLst>
              </a:rPr>
              <a:t> </a:t>
            </a:r>
            <a:r>
              <a:rPr lang="en-US" sz="2800" b="1" dirty="0" smtClean="0">
                <a:solidFill>
                  <a:srgbClr val="00B0F0"/>
                </a:solidFill>
                <a:effectLst>
                  <a:outerShdw blurRad="38100" dist="38100" dir="2700000" algn="tl">
                    <a:srgbClr val="000000">
                      <a:alpha val="43137"/>
                    </a:srgbClr>
                  </a:outerShdw>
                </a:effectLst>
              </a:rPr>
              <a:t>potential energy.</a:t>
            </a:r>
            <a:endParaRPr lang="en-US" sz="2800" b="1" dirty="0">
              <a:solidFill>
                <a:srgbClr val="00B0F0"/>
              </a:solidFill>
              <a:effectLst>
                <a:outerShdw blurRad="38100" dist="38100" dir="2700000" algn="tl">
                  <a:srgbClr val="000000">
                    <a:alpha val="43137"/>
                  </a:srgbClr>
                </a:outerShdw>
              </a:effectLst>
            </a:endParaRPr>
          </a:p>
        </p:txBody>
      </p:sp>
      <p:sp>
        <p:nvSpPr>
          <p:cNvPr id="7" name="TextBox 6"/>
          <p:cNvSpPr txBox="1"/>
          <p:nvPr/>
        </p:nvSpPr>
        <p:spPr>
          <a:xfrm>
            <a:off x="528144" y="2008002"/>
            <a:ext cx="11161986" cy="523220"/>
          </a:xfrm>
          <a:prstGeom prst="rect">
            <a:avLst/>
          </a:prstGeom>
          <a:noFill/>
        </p:spPr>
        <p:txBody>
          <a:bodyPr wrap="square" rtlCol="0">
            <a:spAutoFit/>
          </a:bodyPr>
          <a:lstStyle/>
          <a:p>
            <a:r>
              <a:rPr lang="en-US" sz="2800" b="1" dirty="0" smtClean="0"/>
              <a:t>This is equal to the work done to lift it.  Work = Force X Distance.</a:t>
            </a:r>
          </a:p>
        </p:txBody>
      </p:sp>
      <p:sp>
        <p:nvSpPr>
          <p:cNvPr id="8" name="TextBox 7"/>
          <p:cNvSpPr txBox="1"/>
          <p:nvPr/>
        </p:nvSpPr>
        <p:spPr>
          <a:xfrm>
            <a:off x="940146" y="2572213"/>
            <a:ext cx="9508451" cy="523220"/>
          </a:xfrm>
          <a:prstGeom prst="rect">
            <a:avLst/>
          </a:prstGeom>
          <a:noFill/>
        </p:spPr>
        <p:txBody>
          <a:bodyPr wrap="square" rtlCol="0">
            <a:spAutoFit/>
          </a:bodyPr>
          <a:lstStyle/>
          <a:p>
            <a:r>
              <a:rPr lang="en-US" sz="2800" b="1" dirty="0" smtClean="0"/>
              <a:t>gravitational potential energy =   </a:t>
            </a:r>
            <a:r>
              <a:rPr lang="en-US" sz="2800" b="1" dirty="0" smtClean="0">
                <a:solidFill>
                  <a:schemeClr val="tx2">
                    <a:lumMod val="60000"/>
                    <a:lumOff val="40000"/>
                  </a:schemeClr>
                </a:solidFill>
                <a:effectLst>
                  <a:outerShdw blurRad="38100" dist="38100" dir="2700000" algn="tl">
                    <a:srgbClr val="000000">
                      <a:alpha val="43137"/>
                    </a:srgbClr>
                  </a:outerShdw>
                </a:effectLst>
              </a:rPr>
              <a:t>weight</a:t>
            </a:r>
            <a:r>
              <a:rPr lang="en-US" sz="2800" b="1" dirty="0" smtClean="0"/>
              <a:t>    X     </a:t>
            </a:r>
            <a:r>
              <a:rPr lang="en-US" sz="2800" b="1" dirty="0" smtClean="0">
                <a:solidFill>
                  <a:schemeClr val="accent4">
                    <a:lumMod val="60000"/>
                    <a:lumOff val="40000"/>
                  </a:schemeClr>
                </a:solidFill>
                <a:effectLst>
                  <a:outerShdw blurRad="38100" dist="38100" dir="2700000" algn="tl">
                    <a:srgbClr val="000000">
                      <a:alpha val="43137"/>
                    </a:srgbClr>
                  </a:outerShdw>
                </a:effectLst>
              </a:rPr>
              <a:t>height</a:t>
            </a:r>
            <a:endParaRPr lang="en-US" sz="2800" b="1" dirty="0">
              <a:solidFill>
                <a:schemeClr val="accent4">
                  <a:lumMod val="60000"/>
                  <a:lumOff val="40000"/>
                </a:schemeClr>
              </a:solidFill>
              <a:effectLst>
                <a:outerShdw blurRad="38100" dist="38100" dir="2700000" algn="tl">
                  <a:srgbClr val="000000">
                    <a:alpha val="43137"/>
                  </a:srgbClr>
                </a:outerShdw>
              </a:effectLst>
            </a:endParaRPr>
          </a:p>
        </p:txBody>
      </p:sp>
      <p:sp>
        <p:nvSpPr>
          <p:cNvPr id="9" name="TextBox 8"/>
          <p:cNvSpPr txBox="1"/>
          <p:nvPr/>
        </p:nvSpPr>
        <p:spPr>
          <a:xfrm>
            <a:off x="1" y="3371887"/>
            <a:ext cx="6763406" cy="523220"/>
          </a:xfrm>
          <a:prstGeom prst="rect">
            <a:avLst/>
          </a:prstGeom>
          <a:noFill/>
        </p:spPr>
        <p:txBody>
          <a:bodyPr wrap="square" rtlCol="0">
            <a:spAutoFit/>
          </a:bodyPr>
          <a:lstStyle/>
          <a:p>
            <a:r>
              <a:rPr lang="en-US" sz="2800" b="1" dirty="0" smtClean="0"/>
              <a:t>The force you use to lift an object is its</a:t>
            </a:r>
            <a:endParaRPr lang="en-US" sz="2800" b="1" dirty="0"/>
          </a:p>
        </p:txBody>
      </p:sp>
      <p:pic>
        <p:nvPicPr>
          <p:cNvPr id="12" name="Picture 11"/>
          <p:cNvPicPr>
            <a:picLocks noChangeAspect="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6763407" y="3101912"/>
            <a:ext cx="693683" cy="780914"/>
          </a:xfrm>
          <a:prstGeom prst="rect">
            <a:avLst/>
          </a:prstGeom>
        </p:spPr>
      </p:pic>
      <p:sp>
        <p:nvSpPr>
          <p:cNvPr id="13" name="TextBox 12"/>
          <p:cNvSpPr txBox="1"/>
          <p:nvPr/>
        </p:nvSpPr>
        <p:spPr>
          <a:xfrm>
            <a:off x="1970690" y="4029728"/>
            <a:ext cx="6889531" cy="523220"/>
          </a:xfrm>
          <a:prstGeom prst="rect">
            <a:avLst/>
          </a:prstGeom>
          <a:noFill/>
        </p:spPr>
        <p:txBody>
          <a:bodyPr wrap="square" rtlCol="0">
            <a:spAutoFit/>
          </a:bodyPr>
          <a:lstStyle/>
          <a:p>
            <a:r>
              <a:rPr lang="en-US" sz="2800" b="1" dirty="0" smtClean="0"/>
              <a:t>The distance you move an object is its</a:t>
            </a:r>
            <a:endParaRPr lang="en-US" sz="2800" b="1" dirty="0"/>
          </a:p>
        </p:txBody>
      </p:sp>
      <p:pic>
        <p:nvPicPr>
          <p:cNvPr id="14" name="Picture 13"/>
          <p:cNvPicPr>
            <a:picLocks noChangeAspect="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8726214" y="3020662"/>
            <a:ext cx="1302499" cy="1487020"/>
          </a:xfrm>
          <a:prstGeom prst="rect">
            <a:avLst/>
          </a:prstGeom>
        </p:spPr>
      </p:pic>
      <p:sp>
        <p:nvSpPr>
          <p:cNvPr id="15" name="TextBox 14"/>
          <p:cNvSpPr txBox="1"/>
          <p:nvPr/>
        </p:nvSpPr>
        <p:spPr>
          <a:xfrm>
            <a:off x="893771" y="5088942"/>
            <a:ext cx="10162720" cy="954107"/>
          </a:xfrm>
          <a:prstGeom prst="rect">
            <a:avLst/>
          </a:prstGeom>
          <a:solidFill>
            <a:srgbClr val="FFFF00"/>
          </a:solidFill>
          <a:ln w="76200">
            <a:solidFill>
              <a:schemeClr val="tx1"/>
            </a:solidFill>
          </a:ln>
        </p:spPr>
        <p:txBody>
          <a:bodyPr wrap="square" rtlCol="0">
            <a:spAutoFit/>
          </a:bodyPr>
          <a:lstStyle/>
          <a:p>
            <a:r>
              <a:rPr lang="en-US" sz="2800" b="1" dirty="0" smtClean="0"/>
              <a:t>The more an object weighs, or the greater the object’s height, the greater its gravitational potential energy.</a:t>
            </a:r>
            <a:endParaRPr lang="en-US" sz="2800" b="1" dirty="0"/>
          </a:p>
        </p:txBody>
      </p:sp>
    </p:spTree>
    <p:extLst>
      <p:ext uri="{BB962C8B-B14F-4D97-AF65-F5344CB8AC3E}">
        <p14:creationId xmlns:p14="http://schemas.microsoft.com/office/powerpoint/2010/main" val="253950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500" fill="hold"/>
                                        <p:tgtEl>
                                          <p:spTgt spid="13"/>
                                        </p:tgtEl>
                                        <p:attrNameLst>
                                          <p:attrName>ppt_w</p:attrName>
                                        </p:attrNameLst>
                                      </p:cBhvr>
                                      <p:tavLst>
                                        <p:tav tm="0">
                                          <p:val>
                                            <p:fltVal val="0"/>
                                          </p:val>
                                        </p:tav>
                                        <p:tav tm="100000">
                                          <p:val>
                                            <p:strVal val="#ppt_w"/>
                                          </p:val>
                                        </p:tav>
                                      </p:tavLst>
                                    </p:anim>
                                    <p:anim calcmode="lin" valueType="num">
                                      <p:cBhvr>
                                        <p:cTn id="64"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500" fill="hold"/>
                                        <p:tgtEl>
                                          <p:spTgt spid="14"/>
                                        </p:tgtEl>
                                        <p:attrNameLst>
                                          <p:attrName>ppt_w</p:attrName>
                                        </p:attrNameLst>
                                      </p:cBhvr>
                                      <p:tavLst>
                                        <p:tav tm="0">
                                          <p:val>
                                            <p:fltVal val="0"/>
                                          </p:val>
                                        </p:tav>
                                        <p:tav tm="100000">
                                          <p:val>
                                            <p:strVal val="#ppt_w"/>
                                          </p:val>
                                        </p:tav>
                                      </p:tavLst>
                                    </p:anim>
                                    <p:anim calcmode="lin" valueType="num">
                                      <p:cBhvr>
                                        <p:cTn id="70"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43"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100"/>
                                        <p:tgtEl>
                                          <p:spTgt spid="15"/>
                                        </p:tgtEl>
                                      </p:cBhvr>
                                    </p:animEffect>
                                    <p:anim calcmode="lin" valueType="num">
                                      <p:cBhvr>
                                        <p:cTn id="76" dur="400" fill="hold"/>
                                        <p:tgtEl>
                                          <p:spTgt spid="15"/>
                                        </p:tgtEl>
                                        <p:attrNameLst>
                                          <p:attrName>ppt_x</p:attrName>
                                        </p:attrNameLst>
                                      </p:cBhvr>
                                      <p:tavLst>
                                        <p:tav tm="0">
                                          <p:val>
                                            <p:strVal val="#ppt_x"/>
                                          </p:val>
                                        </p:tav>
                                        <p:tav tm="100000">
                                          <p:val>
                                            <p:strVal val="#ppt_x"/>
                                          </p:val>
                                        </p:tav>
                                      </p:tavLst>
                                    </p:anim>
                                    <p:anim calcmode="lin" valueType="num">
                                      <p:cBhvr>
                                        <p:cTn id="77" dur="400" fill="hold"/>
                                        <p:tgtEl>
                                          <p:spTgt spid="15"/>
                                        </p:tgtEl>
                                        <p:attrNameLst>
                                          <p:attrName>ppt_y</p:attrName>
                                        </p:attrNameLst>
                                      </p:cBhvr>
                                      <p:tavLst>
                                        <p:tav tm="0">
                                          <p:val>
                                            <p:strVal val="#ppt_y+0.31"/>
                                          </p:val>
                                        </p:tav>
                                        <p:tav tm="100000">
                                          <p:val>
                                            <p:strVal val="#ppt_y+0.31"/>
                                          </p:val>
                                        </p:tav>
                                      </p:tavLst>
                                    </p:anim>
                                    <p:anim calcmode="lin" valueType="num">
                                      <p:cBhvr>
                                        <p:cTn id="78" dur="600" decel="50000" fill="hold">
                                          <p:stCondLst>
                                            <p:cond delay="4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9" dur="600" decel="50000" fill="hold">
                                          <p:stCondLst>
                                            <p:cond delay="4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2000" fill="hold"/>
                                        <p:tgtEl>
                                          <p:spTgt spid="15"/>
                                        </p:tgtEl>
                                        <p:attrNameLst>
                                          <p:attrName>fillcolor</p:attrName>
                                        </p:attrNameLst>
                                      </p:cBhvr>
                                      <p:to>
                                        <a:schemeClr val="accent2"/>
                                      </p:to>
                                    </p:animClr>
                                    <p:set>
                                      <p:cBhvr>
                                        <p:cTn id="84" dur="2000" fill="hold"/>
                                        <p:tgtEl>
                                          <p:spTgt spid="15"/>
                                        </p:tgtEl>
                                        <p:attrNameLst>
                                          <p:attrName>fill.type</p:attrName>
                                        </p:attrNameLst>
                                      </p:cBhvr>
                                      <p:to>
                                        <p:strVal val="solid"/>
                                      </p:to>
                                    </p:set>
                                    <p:set>
                                      <p:cBhvr>
                                        <p:cTn id="85" dur="2000" fill="hold"/>
                                        <p:tgtEl>
                                          <p:spTgt spid="1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3" grpId="0"/>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4290" y="1526331"/>
            <a:ext cx="5525310" cy="4956529"/>
          </a:xfrm>
          <a:prstGeom prst="rect">
            <a:avLst/>
          </a:prstGeom>
        </p:spPr>
      </p:pic>
      <p:sp>
        <p:nvSpPr>
          <p:cNvPr id="3" name="TextBox 2"/>
          <p:cNvSpPr txBox="1"/>
          <p:nvPr/>
        </p:nvSpPr>
        <p:spPr>
          <a:xfrm>
            <a:off x="399193" y="377977"/>
            <a:ext cx="11177752" cy="954107"/>
          </a:xfrm>
          <a:prstGeom prst="rect">
            <a:avLst/>
          </a:prstGeom>
          <a:noFill/>
        </p:spPr>
        <p:txBody>
          <a:bodyPr wrap="square" rtlCol="0">
            <a:spAutoFit/>
          </a:bodyPr>
          <a:lstStyle/>
          <a:p>
            <a:r>
              <a:rPr lang="en-US" sz="2800" b="1" dirty="0" smtClean="0"/>
              <a:t>The potential energy associated with objects that can be stretched or compressed is called </a:t>
            </a:r>
            <a:endParaRPr lang="en-US" sz="2800" b="1" dirty="0"/>
          </a:p>
        </p:txBody>
      </p:sp>
      <p:sp>
        <p:nvSpPr>
          <p:cNvPr id="4" name="TextBox 3"/>
          <p:cNvSpPr txBox="1"/>
          <p:nvPr/>
        </p:nvSpPr>
        <p:spPr>
          <a:xfrm>
            <a:off x="6439878" y="855030"/>
            <a:ext cx="4524703" cy="523220"/>
          </a:xfrm>
          <a:prstGeom prst="rect">
            <a:avLst/>
          </a:prstGeom>
          <a:noFill/>
          <a:ln w="76200">
            <a:solidFill>
              <a:srgbClr val="FFC000"/>
            </a:solidFill>
          </a:ln>
        </p:spPr>
        <p:txBody>
          <a:bodyPr wrap="square" rtlCol="0">
            <a:spAutoFit/>
          </a:bodyPr>
          <a:lstStyle/>
          <a:p>
            <a:r>
              <a:rPr lang="en-US" sz="2800" b="1" dirty="0" smtClean="0">
                <a:solidFill>
                  <a:schemeClr val="accent1">
                    <a:lumMod val="75000"/>
                  </a:schemeClr>
                </a:solidFill>
                <a:effectLst>
                  <a:outerShdw blurRad="38100" dist="38100" dir="2700000" algn="tl">
                    <a:srgbClr val="000000">
                      <a:alpha val="43137"/>
                    </a:srgbClr>
                  </a:outerShdw>
                </a:effectLst>
              </a:rPr>
              <a:t>elastic potential energy.</a:t>
            </a:r>
            <a:endParaRPr lang="en-US" sz="2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9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strVal val="#ppt_w*0.70"/>
                                          </p:val>
                                        </p:tav>
                                        <p:tav tm="100000">
                                          <p:val>
                                            <p:strVal val="#ppt_w"/>
                                          </p:val>
                                        </p:tav>
                                      </p:tavLst>
                                    </p:anim>
                                    <p:anim calcmode="lin" valueType="num">
                                      <p:cBhvr>
                                        <p:cTn id="21" dur="1000" fill="hold"/>
                                        <p:tgtEl>
                                          <p:spTgt spid="2"/>
                                        </p:tgtEl>
                                        <p:attrNameLst>
                                          <p:attrName>ppt_h</p:attrName>
                                        </p:attrNameLst>
                                      </p:cBhvr>
                                      <p:tavLst>
                                        <p:tav tm="0">
                                          <p:val>
                                            <p:strVal val="#ppt_h"/>
                                          </p:val>
                                        </p:tav>
                                        <p:tav tm="100000">
                                          <p:val>
                                            <p:strVal val="#ppt_h"/>
                                          </p:val>
                                        </p:tav>
                                      </p:tavLst>
                                    </p:anim>
                                    <p:animEffect transition="in" filter="fade">
                                      <p:cBhvr>
                                        <p:cTn id="2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147</TotalTime>
  <Words>385</Words>
  <Application>Microsoft Office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 Boardroom</vt:lpstr>
      <vt:lpstr>Chapter 13:  Energy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Energy</dc:title>
  <dc:creator>Beverly Boyer</dc:creator>
  <cp:lastModifiedBy>Beverly Boyer</cp:lastModifiedBy>
  <cp:revision>18</cp:revision>
  <dcterms:created xsi:type="dcterms:W3CDTF">2016-02-26T18:01:43Z</dcterms:created>
  <dcterms:modified xsi:type="dcterms:W3CDTF">2017-01-18T18:23:56Z</dcterms:modified>
</cp:coreProperties>
</file>