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-72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28599"/>
            <a:ext cx="8001000" cy="2971801"/>
          </a:xfrm>
        </p:spPr>
        <p:txBody>
          <a:bodyPr/>
          <a:lstStyle/>
          <a:p>
            <a:r>
              <a:rPr lang="en-US" dirty="0" smtClean="0"/>
              <a:t>Chapter 13 :  Energy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7466560" cy="194733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NOTES for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13.2 Forms of Energy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0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953" y="268013"/>
            <a:ext cx="11161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form of energy associated with the position and motion of an object is called 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94539" y="698900"/>
            <a:ext cx="3736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mechanical energy.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3" y="1391397"/>
            <a:ext cx="11161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This is a combination of its </a:t>
            </a:r>
            <a:r>
              <a:rPr lang="en-US" sz="2800" b="1" dirty="0" smtClean="0">
                <a:solidFill>
                  <a:srgbClr val="FF0000"/>
                </a:solidFill>
              </a:rPr>
              <a:t>potential energy </a:t>
            </a:r>
            <a:r>
              <a:rPr lang="en-US" sz="2800" b="1" dirty="0" smtClean="0"/>
              <a:t>and </a:t>
            </a:r>
            <a:r>
              <a:rPr lang="en-US" sz="2800" b="1" dirty="0" smtClean="0">
                <a:solidFill>
                  <a:srgbClr val="0070C0"/>
                </a:solidFill>
              </a:rPr>
              <a:t>kinetic energy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13946" y="2083894"/>
            <a:ext cx="10152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mechanical energy </a:t>
            </a:r>
            <a:r>
              <a:rPr lang="en-US" sz="2800" b="1" dirty="0" smtClean="0"/>
              <a:t>= </a:t>
            </a:r>
            <a:r>
              <a:rPr lang="en-US" sz="2800" b="1" dirty="0" smtClean="0">
                <a:solidFill>
                  <a:srgbClr val="FF0000"/>
                </a:solidFill>
              </a:rPr>
              <a:t>potential energy  </a:t>
            </a:r>
            <a:r>
              <a:rPr lang="en-US" sz="2800" b="1" dirty="0" smtClean="0"/>
              <a:t>+ </a:t>
            </a:r>
            <a:r>
              <a:rPr lang="en-US" sz="2800" b="1" dirty="0" smtClean="0">
                <a:solidFill>
                  <a:srgbClr val="0070C0"/>
                </a:solidFill>
              </a:rPr>
              <a:t> kinetic energy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7366" y="2776391"/>
            <a:ext cx="8434552" cy="954107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higher it is,  the greater its </a:t>
            </a:r>
            <a:r>
              <a:rPr lang="en-US" sz="2800" b="1" dirty="0" smtClean="0">
                <a:solidFill>
                  <a:srgbClr val="FF0000"/>
                </a:solidFill>
              </a:rPr>
              <a:t>potential energy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/>
              <a:t>The faster it is, the greater its </a:t>
            </a:r>
            <a:r>
              <a:rPr lang="en-US" sz="2800" b="1" dirty="0" smtClean="0">
                <a:solidFill>
                  <a:srgbClr val="0070C0"/>
                </a:solidFill>
              </a:rPr>
              <a:t>kinetic energy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4953" y="4035972"/>
            <a:ext cx="60854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An object with mechanical energy can do work on another object.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024" y="3839774"/>
            <a:ext cx="2925172" cy="301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7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421" y="252248"/>
            <a:ext cx="11430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Forms of energy associated with the particles of objects include:</a:t>
            </a:r>
          </a:p>
          <a:p>
            <a:endParaRPr lang="en-US" sz="2800" b="1" dirty="0" smtClean="0"/>
          </a:p>
          <a:p>
            <a:pPr marL="514350" indent="-514350">
              <a:buAutoNum type="arabicPeriod"/>
            </a:pPr>
            <a:r>
              <a:rPr lang="en-US" sz="2800" b="1" dirty="0" smtClean="0"/>
              <a:t>thermal energy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electrical energy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chemical energy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nuclear energy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electromagnetic energy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3421" y="3360791"/>
            <a:ext cx="11871434" cy="954107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Thermal energy.  </a:t>
            </a:r>
          </a:p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total potential and kinetic energy of the particles in an object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3422" y="4449979"/>
            <a:ext cx="11871434" cy="954107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Particles (atoms and molecules) are constantly moving.  The more movement means the more kinetic energy they have.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421" y="5539167"/>
            <a:ext cx="11871434" cy="954107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particles are arranged in specific ways in different objects.  This gives them their potential energy.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26" y="1221422"/>
            <a:ext cx="1425000" cy="1500000"/>
          </a:xfrm>
          <a:prstGeom prst="rect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381" y="885572"/>
            <a:ext cx="28956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8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53" y="268014"/>
            <a:ext cx="3578772" cy="52322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Electrical energy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415" y="-173421"/>
            <a:ext cx="5991225" cy="60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522364">
            <a:off x="1633116" y="1359759"/>
            <a:ext cx="2997937" cy="92333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CRACK !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919" y="3031439"/>
            <a:ext cx="53129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Depending on whether the charges are moving or stored, electrical energy can be a form of kinetic or potential energy.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68" y="4896184"/>
            <a:ext cx="1912141" cy="163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3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657" y="173421"/>
            <a:ext cx="11067392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arenR" startAt="3"/>
            </a:pPr>
            <a:r>
              <a:rPr lang="en-US" sz="2800" b="1" u="sng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Energy 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potential energy stored in the chemical</a:t>
            </a:r>
          </a:p>
          <a:p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bonds that hold chemical compounds together.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53" y="1395906"/>
            <a:ext cx="2441025" cy="1090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40269" y="1294796"/>
            <a:ext cx="91203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When bonds in chemical compounds break, new chemical compounds may form. </a:t>
            </a:r>
            <a:r>
              <a:rPr lang="en-US" sz="2800" b="1" dirty="0"/>
              <a:t> </a:t>
            </a:r>
            <a:r>
              <a:rPr lang="en-US" sz="2800" b="1" dirty="0" smtClean="0"/>
              <a:t>When this happens, chemical energy may be released.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7657" y="2766726"/>
            <a:ext cx="11902963" cy="2246769"/>
          </a:xfrm>
          <a:prstGeom prst="rect">
            <a:avLst/>
          </a:prstGeom>
          <a:noFill/>
          <a:ln w="57150"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energy in food is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energy</a:t>
            </a:r>
            <a:r>
              <a:rPr lang="en-US" sz="2800" b="1" dirty="0" smtClean="0"/>
              <a:t>.  While energy is often measure in joules, stored food energy is generally measured in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kilocalories</a:t>
            </a:r>
            <a:r>
              <a:rPr lang="en-US" sz="2800" b="1" dirty="0" smtClean="0"/>
              <a:t>.  Kilocalories are commonly called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Calories</a:t>
            </a:r>
            <a:r>
              <a:rPr lang="en-US" sz="2800" b="1" dirty="0" smtClean="0"/>
              <a:t>.  The caloric content of a food depends on the quantity of fat, protein, and carbohydrates it contains.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7069" y="5112972"/>
            <a:ext cx="117794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So, when you look at a food label, what does the number of Calories per serving indicate?  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8083" y="5590025"/>
            <a:ext cx="65584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amount of stored energy in one serving of the food.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572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359" y="204951"/>
            <a:ext cx="11966027" cy="1384995"/>
          </a:xfrm>
          <a:prstGeom prst="rect">
            <a:avLst/>
          </a:prstGeom>
          <a:solidFill>
            <a:srgbClr val="C00000"/>
          </a:solidFill>
          <a:ln w="76200"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arenR" startAt="4"/>
            </a:pP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energy is a type of potential energy that is stored in the nucleus of an atom.  Nuclear energy is released during a nuclear reaction.</a:t>
            </a:r>
            <a:endParaRPr lang="en-US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990" y="319397"/>
            <a:ext cx="1783382" cy="200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358" y="1740402"/>
            <a:ext cx="85370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One type of nuclear reaction is nuclear fission.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This occurs when a nucleus splits.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Nuclear power plants use nuclear fission reactions to produce electricity.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66442" y="4137627"/>
            <a:ext cx="74255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Nuclear fusion is a nuclear reaction that happens when the nuclei of atoms fuse, or join together.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This occurs continuously in the sun, releasing tremendous amounts of energy.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123" y="1710165"/>
            <a:ext cx="3594538" cy="2256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50" y="4137627"/>
            <a:ext cx="4065296" cy="26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9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 -0.01 0.014 -0.021 0.021 -0.035 C 0.04 -0.075 0.045 -0.114 0.031 -0.12 C 0.017 -0.127 -0.01 -0.099 -0.029 -0.059 C -0.039 -0.038 -0.045 -0.018 -0.047 -0.003 C -0.05 0.009 -0.051 0.021 -0.051 0.035 C -0.051 0.08 -0.038 0.117 -0.023 0.117 C -0.008 0.117 0.005 0.08 0.005 0.035 C 0.005 0.014 0.002 -0.006 -0.003 -0.02 C -0.005 -0.032 -0.01 -0.045 -0.016 -0.058 C -0.036 -0.099 -0.063 -0.127 -0.077 -0.12 C -0.091 -0.113 -0.086 -0.075 -0.066 -0.034 C -0.058 -0.015 -0.047 0.001 -0.036 0.012 C -0.028 0.022 -0.019 0.031 -0.007 0.04 C 0.029 0.069 0.065 0.082 0.075 0.07 C 0.084 0.058 0.064 0.025 0.028 -0.003 C 0.013 -0.015 -0.003 -0.024 -0.016 -0.03 C -0.028 -0.036 -0.043 -0.041 -0.059 -0.044 C -0.103 -0.054 -0.141 -0.051 -0.144 -0.035 C -0.148 -0.02 -0.115 0 -0.071 0.01 C -0.051 0.014 -0.032 0.016 -0.017 0.015 C -0.004 0.015 0.01 0.013 0.025 0.01 C 0.069 0 0.102 -0.021 0.098 -0.036 C 0.095 -0.051 0.057 -0.055 0.013 -0.045 C -0.008 -0.04 -0.027 -0.033 -0.04 -0.025 C -0.051 -0.019 -0.062 -0.012 -0.074 -0.003 C -0.109 0.026 -0.13 0.058 -0.12 0.07 C -0.111 0.082 -0.074 0.069 -0.039 0.041 C -0.022 0.027 -0.008 0.01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9256" y="378372"/>
            <a:ext cx="7977352" cy="5232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 Electromagnetic energy travels in waves.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5614" y="124015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common examples are: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66256" y="4651787"/>
            <a:ext cx="2349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microwaves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75176" y="4860389"/>
            <a:ext cx="2349063" cy="52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x-rays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8339" y="4646829"/>
            <a:ext cx="2916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ultraviolet radiation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0386" y="4651787"/>
            <a:ext cx="1978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infrared 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2" y="4634610"/>
            <a:ext cx="2333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 waves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" y="2198766"/>
            <a:ext cx="12192000" cy="17968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22" y="5299032"/>
            <a:ext cx="851186" cy="11996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741" y="5239619"/>
            <a:ext cx="1208092" cy="8015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69049" y="6009431"/>
            <a:ext cx="2943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Just the waves, </a:t>
            </a:r>
          </a:p>
          <a:p>
            <a:r>
              <a:rPr lang="en-US" sz="2400" b="1" dirty="0" smtClean="0"/>
              <a:t>not the appliance.</a:t>
            </a:r>
            <a:endParaRPr lang="en-US" sz="24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864" y="5593067"/>
            <a:ext cx="1074404" cy="11309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327" y="5898852"/>
            <a:ext cx="1040525" cy="8779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23" y="5441258"/>
            <a:ext cx="945888" cy="132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8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884" y="133362"/>
            <a:ext cx="8245364" cy="64642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463940">
            <a:off x="-18759" y="607399"/>
            <a:ext cx="3831021" cy="523220"/>
          </a:xfrm>
          <a:prstGeom prst="rect">
            <a:avLst/>
          </a:prstGeom>
          <a:noFill/>
          <a:ln w="76200"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Just a visual review.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477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261</TotalTime>
  <Words>431</Words>
  <Application>Microsoft Office PowerPoint</Application>
  <PresentationFormat>Custom</PresentationFormat>
  <Paragraphs>47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Slice</vt:lpstr>
      <vt:lpstr>Chapter 13 :  Energy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 :  Energy</dc:title>
  <dc:creator>Beverly Boyer</dc:creator>
  <cp:lastModifiedBy>Beverly Boyer</cp:lastModifiedBy>
  <cp:revision>19</cp:revision>
  <dcterms:created xsi:type="dcterms:W3CDTF">2016-02-27T22:43:41Z</dcterms:created>
  <dcterms:modified xsi:type="dcterms:W3CDTF">2017-01-23T11:56:01Z</dcterms:modified>
</cp:coreProperties>
</file>