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322" y="599091"/>
            <a:ext cx="8001000" cy="1749972"/>
          </a:xfrm>
        </p:spPr>
        <p:txBody>
          <a:bodyPr/>
          <a:lstStyle/>
          <a:p>
            <a:r>
              <a:rPr lang="en-US" dirty="0" smtClean="0"/>
              <a:t>Chapter 13 : 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522" y="3229011"/>
            <a:ext cx="6400800" cy="19473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13.3  Energy Transformations and Conservation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1" y="189186"/>
            <a:ext cx="908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happens when you rub your hands 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6332">
            <a:off x="8968533" y="475012"/>
            <a:ext cx="1806544" cy="1234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660" y="1087818"/>
            <a:ext cx="720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you are cold, what are some ways you can get warm?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955332"/>
            <a:ext cx="1262226" cy="1649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173421" y="3112530"/>
            <a:ext cx="1179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Most forms of energy can be transformed into other forms of energy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422" y="3831022"/>
            <a:ext cx="4966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change of one form of energy to another is called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05588" y="4009196"/>
            <a:ext cx="4114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transformation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422" y="4905861"/>
            <a:ext cx="1166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 energy changes involve single transformations, while others involve many.  Let’s look ahead and learn even more!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72" y="5417031"/>
            <a:ext cx="1860332" cy="13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8" grpId="1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79" y="220716"/>
            <a:ext cx="40464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Single Transformations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379" y="977462"/>
            <a:ext cx="1189771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 examples are:  </a:t>
            </a:r>
          </a:p>
          <a:p>
            <a:endParaRPr lang="en-US" sz="9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A toaster transforms electrical energy into thermal energy to toast your bread.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62" y="220716"/>
            <a:ext cx="1537513" cy="153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79" y="2823995"/>
            <a:ext cx="11897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 A cell phone transforms electrical energy to electromagnetic energy that travels to other phones.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0" y="2168682"/>
            <a:ext cx="1239011" cy="816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778" y="4989689"/>
            <a:ext cx="11146221" cy="46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378" y="4142873"/>
            <a:ext cx="1150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 Your body transforms the chemical energy in your food to mechanical energy you need to move your muscles.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64" y="3337488"/>
            <a:ext cx="989139" cy="963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378" y="5454572"/>
            <a:ext cx="11740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 Chemical energy in food is also transformed to the thermal energy your body uses to maintain its temperature.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9" y="5671457"/>
            <a:ext cx="1773634" cy="12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01601 0.09908 L 0.03099 -3.33333E-6 L 0.047 0.09908 L 0.06302 -3.33333E-6 L 0.07799 0.09908 L 0.09401 -3.33333E-6 L 0.10898 0.09908 L 0.125 -3.33333E-6 L 0.14101 0.09908 L 0.15599 -3.33333E-6 L 0.172 0.09908 L 0.18698 -3.33333E-6 L 0.20299 0.09908 L 0.21901 -3.33333E-6 L 0.23398 0.09908 L 0.25 -3.33333E-6 " pathEditMode="relative" rAng="0" ptsTypes="AAAAAAAAAAAA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3" y="315310"/>
            <a:ext cx="439857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Transformations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24" y="1043482"/>
            <a:ext cx="11955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Often, a series of energy transformations is needed to do work.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1.  The mechanical energy used to strike a match is transformed first to thermal energy.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17" y="2306475"/>
            <a:ext cx="959909" cy="862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117" y="3064316"/>
            <a:ext cx="11774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 The thermal energy causes the particles in the match to release stored chemical energy, which is transformed to thermal energy and the electromagnetic energy you see as light.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83" y="3987152"/>
            <a:ext cx="1847193" cy="1859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83" y="4654263"/>
            <a:ext cx="8056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 Make sure to read the paragraph on page 455 about car engines.  It will spark your interest.  (See what I did there.. spark.. sparks that are produced with electrical energy.)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" y="220716"/>
            <a:ext cx="11855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Many common devices transform electrical energy into other forms.  Think about the following devices in terms of energy transformations.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93" y="1113268"/>
            <a:ext cx="118556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For each device, describe which form or forms of energy the electrical energy becomes</a:t>
            </a:r>
            <a:r>
              <a:rPr lang="en-US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Do </a:t>
            </a:r>
            <a:r>
              <a:rPr lang="en-US" sz="2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these devices produce single or multiple transformations of energy?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7" y="2405930"/>
            <a:ext cx="2238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iron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 fan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clock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32" y="1929511"/>
            <a:ext cx="1033983" cy="877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10" y="3023366"/>
            <a:ext cx="1748524" cy="1200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23" y="4099335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38" y="5341518"/>
            <a:ext cx="1549187" cy="1457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8112" y="2293069"/>
            <a:ext cx="51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electrical to thermal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91878" y="3298482"/>
            <a:ext cx="475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electrical to mechanical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27503" y="4268189"/>
            <a:ext cx="537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electrical to electromagnetic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5572" y="5341518"/>
            <a:ext cx="69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electrical to mechanical and thermal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 rot="19838674">
            <a:off x="8805563" y="3227576"/>
            <a:ext cx="3383229" cy="892552"/>
          </a:xfrm>
          <a:prstGeom prst="rect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ALL ARE SINGLE TRANSFORMATIONS!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596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52" y="331076"/>
            <a:ext cx="1165071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One of the most common energy transformations is the transformation between potential energy and kinetic energy.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952" y="1309972"/>
            <a:ext cx="11776841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Any object that rises and falls experiences a change in its kinetic and gravitational potential energy.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94" y="3478772"/>
            <a:ext cx="2431655" cy="2378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6154" y="4415899"/>
            <a:ext cx="3421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Starts to move - 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greatest kinetic energy.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8" y="4611115"/>
            <a:ext cx="1219202" cy="795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746154" y="3154587"/>
            <a:ext cx="540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–          </a:t>
            </a:r>
          </a:p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less kinetic energy,</a:t>
            </a:r>
          </a:p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potential energy increases.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78" y="3470740"/>
            <a:ext cx="1219202" cy="9159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91229" y="2275970"/>
            <a:ext cx="3909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Reaches its peak-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potential energy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755">
            <a:off x="3910106" y="2385251"/>
            <a:ext cx="1056032" cy="844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230077"/>
            <a:ext cx="3142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Speeding up- more kinetic, less potential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79" y="3580260"/>
            <a:ext cx="725215" cy="5574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81453" y="5042270"/>
            <a:ext cx="3389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b="1" dirty="0" smtClean="0"/>
              <a:t>No movement</a:t>
            </a:r>
          </a:p>
          <a:p>
            <a:r>
              <a:rPr lang="en-US" sz="2800" b="1" dirty="0" smtClean="0"/>
              <a:t>potential energy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9E0000"/>
              </a:clrFrom>
              <a:clrTo>
                <a:srgbClr val="9E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1112">
            <a:off x="2438986" y="4684526"/>
            <a:ext cx="712501" cy="710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4249" y="5886453"/>
            <a:ext cx="1215372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Check out the pendulum on p. 456.  </a:t>
            </a:r>
          </a:p>
          <a:p>
            <a:r>
              <a:rPr lang="en-US" sz="2800" dirty="0" smtClean="0"/>
              <a:t>It’s a swinging good example of this!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1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4" grpId="0"/>
      <p:bldP spid="16" grpId="0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55" y="157655"/>
            <a:ext cx="1191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 In juggling, what two points have the highest potential energy with the lowest kinetic energy?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44055" y="662153"/>
            <a:ext cx="630620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When there is no movement; at the bottom and at the top of the curve.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654" y="1825733"/>
            <a:ext cx="1179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 Where, on a pendulum, is it at its greatest speed, making it all kinetic energy?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5806" y="2330231"/>
            <a:ext cx="47611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At the bottom of its swing.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655" y="2989312"/>
            <a:ext cx="1191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 Where does the pendulum have its greatest amount of gravitational potential energy?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5945" y="3556060"/>
            <a:ext cx="55809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At its highest point of the swing.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4376844"/>
            <a:ext cx="11950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b="1" dirty="0" smtClean="0"/>
              <a:t>With a pole vault, kinetic energy is transformed into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as   the pole-vaulter plants the pole and it bends backwards.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38290" y="4364905"/>
            <a:ext cx="27537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elastic energy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654" y="5330951"/>
            <a:ext cx="1191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 Once the pole-vaulter is over the bar, his gravitational potential energy is transformed back to                               as he falls towards the safety cushion.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4054" y="5820969"/>
            <a:ext cx="28377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kinetic energy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79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89" y="283777"/>
            <a:ext cx="433551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Conservation of Energy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40796" y="283777"/>
            <a:ext cx="722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Energy cannot be created or destroyed.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405" y="806997"/>
            <a:ext cx="1169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amount of energy is the same before and after any transformation. 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05" y="1879777"/>
            <a:ext cx="1169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then, does a spinning top stop spinning after awhile?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84" y="1315301"/>
            <a:ext cx="1106971" cy="1128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05" y="2435590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 spins, it encounters friction with the floor and the air.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05" y="2964737"/>
            <a:ext cx="665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1889" y="3134399"/>
            <a:ext cx="1169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Some of its kinetic energy is transformed in </a:t>
            </a:r>
            <a:r>
              <a:rPr lang="en-US" sz="2800" b="1" dirty="0" smtClean="0">
                <a:solidFill>
                  <a:srgbClr val="FF0000"/>
                </a:solidFill>
              </a:rPr>
              <a:t>thermal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energy.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That means its mechanical energy is n</a:t>
            </a:r>
            <a:r>
              <a:rPr lang="en-US" sz="2800" b="1" dirty="0" smtClean="0"/>
              <a:t>ow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89" y="4295466"/>
            <a:ext cx="1136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Eventually, the top will slow down and fall on its side.  All is not lost!  Do not despair!  It is just transformed.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889" y="5251237"/>
            <a:ext cx="11698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transformation from mechanical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energy </a:t>
            </a:r>
            <a:r>
              <a:rPr lang="en-US" sz="2800" dirty="0" smtClean="0"/>
              <a:t>because of friction happens all the time.  That’s why the output work of any real machine is less than the input work.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2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-0.00104 0.025 0.06003 0.04699 0.13698 0.04791 C 0.19805 0.05 0.24805 0.03796 0.24896 0.02291 C 0.24896 0.0081 0.2 -0.00602 0.13802 -0.00695 C 0.10703 -0.00695 0.07904 -0.0051 0.05898 3.33333E-6 C 0.02995 0.00694 0.01302 0.01805 0.01302 0.03102 C 0.01302 0.03796 0.01797 0.0449 0.02695 0.05092 C 0.04805 0.06389 0.08906 0.07291 0.13594 0.07407 C 0.19102 0.07592 0.23594 0.06504 0.23594 0.05208 C 0.23698 0.03796 0.19206 0.02592 0.13698 0.02407 C 0.10898 0.02407 0.08398 0.02592 0.06497 0.03009 C 0.03997 0.03703 0.02396 0.04791 0.02396 0.05902 C 0.02396 0.06504 0.02904 0.07106 0.03698 0.07708 C 0.05599 0.08796 0.09206 0.09699 0.13503 0.09791 C 0.18503 0.09907 0.225 0.08889 0.225 0.07708 C 0.22604 0.06504 0.18594 0.05393 0.13594 0.05301 C 0.11094 0.05208 0.08802 0.05393 0.07096 0.0581 C 0.04805 0.06389 0.03503 0.07291 0.03503 0.08402 C 0.03503 0.08889 0.03906 0.0949 0.04596 0.1 C 0.06302 0.10995 0.09596 0.11805 0.13398 0.11898 C 0.17904 0.11898 0.21497 0.11111 0.21497 0.1 C 0.21497 0.08889 0.17995 0.07893 0.13503 0.07801 C 0.11302 0.07801 0.09206 0.08009 0.07695 0.0831 C 0.05599 0.08796 0.04401 0.09699 0.04297 0.10602 C 0.04297 0.11111 0.04805 0.11597 0.05404 0.1199 C 0.06901 0.13009 0.09896 0.13703 0.13294 0.13703 C 0.17305 0.13796 0.20599 0.13102 0.20599 0.12106 C 0.20703 0.11111 0.17396 0.10208 0.13398 0.10092 C 0.11406 0.10092 0.09505 0.10208 0.08203 0.10602 C 0.06302 0.10995 0.05195 0.11805 0.05195 0.12592 C 0.05195 0.13102 0.05495 0.13495 0.06094 0.13889 C 0.075 0.14791 0.10104 0.15393 0.13203 0.15509 C 0.16901 0.15509 0.19805 0.14907 0.19805 0.14004 C 0.19896 0.13102 0.17005 0.12291 0.13294 0.12199 C 0.11497 0.12199 0.09896 0.12291 0.08698 0.12592 C 0.07005 0.13009 0.06003 0.13703 0.06003 0.1449 C 0.06003 0.14907 0.06302 0.15208 0.06797 0.15602 C 0.07995 0.16389 0.10404 0.16898 0.13203 0.1699 C 0.16497 0.17106 0.19102 0.16504 0.19102 0.15602 C 0.19102 0.14907 0.16602 0.14097 0.13294 0.14097 C 0.11602 0.14004 0.10104 0.14189 0.08997 0.14398 C 0.075 0.14791 0.06602 0.15393 0.06602 0.16111 C 0.06602 0.16504 0.06901 0.16805 0.07396 0.17106 C 0.08503 0.17801 0.10703 0.1831 0.13099 0.18402 C 0.16094 0.18495 0.18503 0.17893 0.18503 0.17199 C 0.18503 0.16389 0.16094 0.1581 0.13203 0.15694 C 0.11797 0.15694 0.10404 0.1581 0.09401 0.16111 C 0.07995 0.16389 0.072 0.16898 0.072 0.17592 C 0.072 0.17893 0.075 0.18194 0.07904 0.18495 C 0.08906 0.19097 0.10794 0.19606 0.13099 0.19606 C 0.15703 0.19699 0.17904 0.19189 0.17904 0.18495 C 0.17904 0.17893 0.15794 0.17291 0.13099 0.17291 C 0.11901 0.17199 0.10599 0.17291 0.097 0.175 C 0.08503 0.17893 0.07799 0.18402 0.07799 0.18889 C 0.07799 0.19189 0.07995 0.1949 0.08398 0.19699 C 0.09297 0.20301 0.11003 0.20694 0.13099 0.2081 C 0.15495 0.2081 0.17396 0.20301 0.17396 0.19791 C 0.17396 0.19189 0.15495 0.18611 0.13099 0.18611 C 0.11901 0.18611 0.10794 0.18703 0.10104 0.18889 C 0.08906 0.19097 0.08294 0.19606 0.08294 0.20092 C 0.08294 0.20301 0.08503 0.20602 0.08802 0.2081 C 0.09596 0.21389 0.11198 0.21689 0.12995 0.21805 C 0.15195 0.21805 0.16901 0.21389 0.16901 0.20902 C 0.16901 0.20301 0.15195 0.19907 0.13099 0.19791 C 0.12005 0.19791 0.11003 0.19907 0.10299 0.20092 C 0.09297 0.20301 0.08698 0.20694 0.08698 0.21203 C 0.08698 0.21389 0.08906 0.21597 0.09206 0.21805 " pathEditMode="relative" rAng="0" ptsTypes="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00" y="152817"/>
            <a:ext cx="6858000" cy="52322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then along came Albert Einstein!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91" y="0"/>
            <a:ext cx="2984257" cy="2238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70" y="825366"/>
            <a:ext cx="6916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theory </a:t>
            </a:r>
            <a:r>
              <a:rPr lang="en-US" sz="2800" b="1" dirty="0" smtClean="0"/>
              <a:t>of relativity states that energy CAN sometimes be created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770" y="1779473"/>
            <a:ext cx="4408214" cy="523220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BY DESTROYING MATTER!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57109" y="2307795"/>
            <a:ext cx="218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MIND BLOWING!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59" y="1302419"/>
            <a:ext cx="2256784" cy="1695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098" y="2847149"/>
            <a:ext cx="491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way matter can be transformed into energy.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1098" y="4055694"/>
            <a:ext cx="6526701" cy="1815882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caused an adjustment to the law of conservation of energy.  Now, scientists say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and energy </a:t>
            </a:r>
            <a:r>
              <a:rPr lang="en-US" sz="2800" b="1" dirty="0" smtClean="0"/>
              <a:t>together are always conserved.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7" y="3951514"/>
            <a:ext cx="2986074" cy="29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208</TotalTime>
  <Words>755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Slice</vt:lpstr>
      <vt:lpstr>Chapter 13 : 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:  energy</dc:title>
  <dc:creator>Beverly Boyer</dc:creator>
  <cp:lastModifiedBy>Beverly Boyer</cp:lastModifiedBy>
  <cp:revision>25</cp:revision>
  <dcterms:created xsi:type="dcterms:W3CDTF">2016-02-28T22:36:25Z</dcterms:created>
  <dcterms:modified xsi:type="dcterms:W3CDTF">2017-01-25T17:16:23Z</dcterms:modified>
</cp:coreProperties>
</file>