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02" d="100"/>
          <a:sy n="102" d="100"/>
        </p:scale>
        <p:origin x="-108"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663263"/>
          </a:xfrm>
        </p:spPr>
        <p:txBody>
          <a:bodyPr/>
          <a:lstStyle/>
          <a:p>
            <a:r>
              <a:rPr lang="en-US" dirty="0" smtClean="0"/>
              <a:t>Chapter 13:  Energy</a:t>
            </a:r>
            <a:endParaRPr lang="en-US" dirty="0"/>
          </a:p>
        </p:txBody>
      </p:sp>
      <p:sp>
        <p:nvSpPr>
          <p:cNvPr id="3" name="Subtitle 2"/>
          <p:cNvSpPr>
            <a:spLocks noGrp="1"/>
          </p:cNvSpPr>
          <p:nvPr>
            <p:ph type="subTitle" idx="1"/>
          </p:nvPr>
        </p:nvSpPr>
        <p:spPr>
          <a:xfrm>
            <a:off x="1484312" y="3260543"/>
            <a:ext cx="7200900" cy="1947333"/>
          </a:xfrm>
        </p:spPr>
        <p:style>
          <a:lnRef idx="0">
            <a:schemeClr val="accent2"/>
          </a:lnRef>
          <a:fillRef idx="3">
            <a:schemeClr val="accent2"/>
          </a:fillRef>
          <a:effectRef idx="3">
            <a:schemeClr val="accent2"/>
          </a:effectRef>
          <a:fontRef idx="minor">
            <a:schemeClr val="lt1"/>
          </a:fontRef>
        </p:style>
        <p:txBody>
          <a:bodyPr>
            <a:noAutofit/>
          </a:bodyPr>
          <a:lstStyle/>
          <a:p>
            <a:r>
              <a:rPr lang="en-US" sz="4800" b="1" dirty="0" smtClean="0"/>
              <a:t>NOTES on 13.4  </a:t>
            </a:r>
          </a:p>
          <a:p>
            <a:r>
              <a:rPr lang="en-US" sz="4800" b="1" dirty="0" smtClean="0"/>
              <a:t>Energy and Fossil Fuels</a:t>
            </a:r>
            <a:endParaRPr lang="en-US" sz="4800" b="1" dirty="0"/>
          </a:p>
        </p:txBody>
      </p:sp>
    </p:spTree>
    <p:extLst>
      <p:ext uri="{BB962C8B-B14F-4D97-AF65-F5344CB8AC3E}">
        <p14:creationId xmlns:p14="http://schemas.microsoft.com/office/powerpoint/2010/main" val="29388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0883" y="252248"/>
            <a:ext cx="9995338" cy="523220"/>
          </a:xfrm>
          <a:prstGeom prst="rect">
            <a:avLst/>
          </a:prstGeom>
          <a:noFill/>
          <a:ln w="57150">
            <a:solidFill>
              <a:srgbClr val="C00000"/>
            </a:solidFill>
          </a:ln>
        </p:spPr>
        <p:txBody>
          <a:bodyPr wrap="square" rtlCol="0">
            <a:spAutoFit/>
          </a:bodyPr>
          <a:lstStyle/>
          <a:p>
            <a:pPr algn="ctr"/>
            <a:r>
              <a:rPr lang="en-US" sz="2800" b="1" dirty="0" smtClean="0"/>
              <a:t>A fuel is a material that contains stored potential energy.</a:t>
            </a:r>
            <a:endParaRPr lang="en-US" sz="2800" b="1" dirty="0"/>
          </a:p>
        </p:txBody>
      </p:sp>
      <p:sp>
        <p:nvSpPr>
          <p:cNvPr id="3" name="TextBox 2"/>
          <p:cNvSpPr txBox="1"/>
          <p:nvPr/>
        </p:nvSpPr>
        <p:spPr>
          <a:xfrm>
            <a:off x="299545" y="915640"/>
            <a:ext cx="11209283" cy="954107"/>
          </a:xfrm>
          <a:prstGeom prst="rect">
            <a:avLst/>
          </a:prstGeom>
          <a:noFill/>
          <a:ln w="57150">
            <a:solidFill>
              <a:srgbClr val="C00000"/>
            </a:solidFill>
          </a:ln>
        </p:spPr>
        <p:txBody>
          <a:bodyPr wrap="square" rtlCol="0">
            <a:spAutoFit/>
          </a:bodyPr>
          <a:lstStyle/>
          <a:p>
            <a:pPr algn="ctr"/>
            <a:r>
              <a:rPr lang="en-US" sz="2800" b="1" dirty="0" smtClean="0"/>
              <a:t>Some of the fuels used today were made from materials that formed hundreds of millions of years ago.</a:t>
            </a:r>
            <a:endParaRPr lang="en-US" sz="2800" b="1" dirty="0"/>
          </a:p>
        </p:txBody>
      </p:sp>
      <p:sp>
        <p:nvSpPr>
          <p:cNvPr id="4" name="TextBox 3"/>
          <p:cNvSpPr txBox="1"/>
          <p:nvPr/>
        </p:nvSpPr>
        <p:spPr>
          <a:xfrm>
            <a:off x="299545" y="1869747"/>
            <a:ext cx="11319642" cy="954107"/>
          </a:xfrm>
          <a:prstGeom prst="rect">
            <a:avLst/>
          </a:prstGeom>
          <a:noFill/>
          <a:ln w="57150">
            <a:solidFill>
              <a:srgbClr val="C00000"/>
            </a:solidFill>
          </a:ln>
        </p:spPr>
        <p:txBody>
          <a:bodyPr wrap="square" rtlCol="0">
            <a:spAutoFit/>
          </a:bodyPr>
          <a:lstStyle/>
          <a:p>
            <a:pPr algn="ctr"/>
            <a:r>
              <a:rPr lang="en-US" sz="2800" b="1" dirty="0" smtClean="0"/>
              <a:t>These are known as fossil fuels and include coal, petroleum,, and natural gas.</a:t>
            </a:r>
            <a:endParaRPr lang="en-US" sz="2800" b="1" dirty="0"/>
          </a:p>
        </p:txBody>
      </p:sp>
      <p:sp>
        <p:nvSpPr>
          <p:cNvPr id="5" name="TextBox 4"/>
          <p:cNvSpPr txBox="1"/>
          <p:nvPr/>
        </p:nvSpPr>
        <p:spPr>
          <a:xfrm>
            <a:off x="299545" y="2853559"/>
            <a:ext cx="10846676" cy="1815882"/>
          </a:xfrm>
          <a:prstGeom prst="rect">
            <a:avLst/>
          </a:prstGeom>
          <a:noFill/>
          <a:ln w="57150">
            <a:solidFill>
              <a:srgbClr val="C00000"/>
            </a:solidFill>
          </a:ln>
        </p:spPr>
        <p:txBody>
          <a:bodyPr wrap="square" rtlCol="0">
            <a:spAutoFit/>
          </a:bodyPr>
          <a:lstStyle/>
          <a:p>
            <a:r>
              <a:rPr lang="en-US" sz="2800" b="1" dirty="0" smtClean="0"/>
              <a:t>When plants and animals died, their remains piled up in thick layers of swamps and marshes.  Clay and sand covered them.  With the great build up of pressure and intense heat, the remains were turned into coal.</a:t>
            </a:r>
            <a:endParaRPr lang="en-US" sz="2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409" y="4356413"/>
            <a:ext cx="1396825" cy="2501587"/>
          </a:xfrm>
          <a:prstGeom prst="rect">
            <a:avLst/>
          </a:prstGeom>
        </p:spPr>
      </p:pic>
      <p:sp>
        <p:nvSpPr>
          <p:cNvPr id="7" name="TextBox 6"/>
          <p:cNvSpPr txBox="1"/>
          <p:nvPr/>
        </p:nvSpPr>
        <p:spPr>
          <a:xfrm>
            <a:off x="8324194" y="4808108"/>
            <a:ext cx="2822027" cy="523220"/>
          </a:xfrm>
          <a:prstGeom prst="rect">
            <a:avLst/>
          </a:prstGeom>
          <a:noFill/>
        </p:spPr>
        <p:txBody>
          <a:bodyPr wrap="square" rtlCol="0">
            <a:spAutoFit/>
          </a:bodyPr>
          <a:lstStyle/>
          <a:p>
            <a:r>
              <a:rPr lang="en-US" sz="2800" b="1" dirty="0" smtClean="0"/>
              <a:t>Result </a:t>
            </a:r>
            <a:endParaRPr lang="en-US" sz="2800" b="1" dirty="0"/>
          </a:p>
        </p:txBody>
      </p:sp>
      <p:sp>
        <p:nvSpPr>
          <p:cNvPr id="8" name="TextBox 7"/>
          <p:cNvSpPr txBox="1"/>
          <p:nvPr/>
        </p:nvSpPr>
        <p:spPr>
          <a:xfrm>
            <a:off x="8749862" y="5331328"/>
            <a:ext cx="1166648" cy="523220"/>
          </a:xfrm>
          <a:prstGeom prst="rect">
            <a:avLst/>
          </a:prstGeom>
          <a:noFill/>
        </p:spPr>
        <p:txBody>
          <a:bodyPr wrap="square" rtlCol="0">
            <a:spAutoFit/>
          </a:bodyPr>
          <a:lstStyle/>
          <a:p>
            <a:r>
              <a:rPr lang="en-US" sz="2800" b="1" dirty="0" smtClean="0"/>
              <a:t>In</a:t>
            </a:r>
            <a:endParaRPr lang="en-US" sz="2800" b="1" dirty="0"/>
          </a:p>
        </p:txBody>
      </p:sp>
      <p:sp>
        <p:nvSpPr>
          <p:cNvPr id="9" name="TextBox 8"/>
          <p:cNvSpPr txBox="1"/>
          <p:nvPr/>
        </p:nvSpPr>
        <p:spPr>
          <a:xfrm>
            <a:off x="8071945" y="5854548"/>
            <a:ext cx="3279228" cy="523220"/>
          </a:xfrm>
          <a:prstGeom prst="rect">
            <a:avLst/>
          </a:prstGeom>
          <a:noFill/>
        </p:spPr>
        <p:txBody>
          <a:bodyPr wrap="square" rtlCol="0">
            <a:spAutoFit/>
          </a:bodyPr>
          <a:lstStyle/>
          <a:p>
            <a:r>
              <a:rPr lang="en-US" sz="2800" b="1" dirty="0" smtClean="0"/>
              <a:t>Petroleum</a:t>
            </a:r>
            <a:endParaRPr lang="en-US" sz="2800" b="1" dirty="0"/>
          </a:p>
        </p:txBody>
      </p:sp>
    </p:spTree>
    <p:extLst>
      <p:ext uri="{BB962C8B-B14F-4D97-AF65-F5344CB8AC3E}">
        <p14:creationId xmlns:p14="http://schemas.microsoft.com/office/powerpoint/2010/main" val="20009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p:tgtEl>
                                          <p:spTgt spid="4"/>
                                        </p:tgtEl>
                                        <p:attrNameLst>
                                          <p:attrName>ppt_y</p:attrName>
                                        </p:attrNameLst>
                                      </p:cBhvr>
                                      <p:tavLst>
                                        <p:tav tm="0">
                                          <p:val>
                                            <p:strVal val="#ppt_y+#ppt_h*1.125000"/>
                                          </p:val>
                                        </p:tav>
                                        <p:tav tm="100000">
                                          <p:val>
                                            <p:strVal val="#ppt_y"/>
                                          </p:val>
                                        </p:tav>
                                      </p:tavLst>
                                    </p:anim>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1919" y="182922"/>
            <a:ext cx="7457089" cy="523220"/>
          </a:xfrm>
          <a:prstGeom prst="rect">
            <a:avLst/>
          </a:prstGeom>
          <a:solidFill>
            <a:schemeClr val="bg1">
              <a:lumMod val="85000"/>
              <a:lumOff val="15000"/>
            </a:schemeClr>
          </a:solidFill>
          <a:ln w="76200">
            <a:solidFill>
              <a:srgbClr val="C00000"/>
            </a:solidFill>
          </a:ln>
        </p:spPr>
        <p:txBody>
          <a:bodyPr wrap="square" rtlCol="0">
            <a:spAutoFit/>
          </a:bodyPr>
          <a:lstStyle/>
          <a:p>
            <a:r>
              <a:rPr lang="en-US" sz="2800" b="1" dirty="0" smtClean="0"/>
              <a:t>Fuels do not CREATE energy – they store it.</a:t>
            </a:r>
            <a:endParaRPr lang="en-US" sz="2800" b="1" dirty="0"/>
          </a:p>
        </p:txBody>
      </p:sp>
      <p:sp>
        <p:nvSpPr>
          <p:cNvPr id="3" name="TextBox 2"/>
          <p:cNvSpPr txBox="1"/>
          <p:nvPr/>
        </p:nvSpPr>
        <p:spPr>
          <a:xfrm>
            <a:off x="236483" y="885341"/>
            <a:ext cx="11493062" cy="523220"/>
          </a:xfrm>
          <a:prstGeom prst="rect">
            <a:avLst/>
          </a:prstGeom>
          <a:noFill/>
        </p:spPr>
        <p:txBody>
          <a:bodyPr wrap="square" rtlCol="0">
            <a:spAutoFit/>
          </a:bodyPr>
          <a:lstStyle/>
          <a:p>
            <a:r>
              <a:rPr lang="en-US" sz="2800" b="1" dirty="0" smtClean="0"/>
              <a:t>Fossil fuels contain energy that came from the sun. </a:t>
            </a:r>
            <a:endParaRPr lang="en-US" sz="2800" b="1" dirty="0"/>
          </a:p>
        </p:txBody>
      </p:sp>
      <p:sp>
        <p:nvSpPr>
          <p:cNvPr id="4" name="TextBox 3"/>
          <p:cNvSpPr txBox="1"/>
          <p:nvPr/>
        </p:nvSpPr>
        <p:spPr>
          <a:xfrm>
            <a:off x="236484" y="1282923"/>
            <a:ext cx="11808372" cy="523220"/>
          </a:xfrm>
          <a:prstGeom prst="rect">
            <a:avLst/>
          </a:prstGeom>
          <a:noFill/>
        </p:spPr>
        <p:txBody>
          <a:bodyPr wrap="square" rtlCol="0">
            <a:spAutoFit/>
          </a:bodyPr>
          <a:lstStyle/>
          <a:p>
            <a:r>
              <a:rPr lang="en-US" sz="2800" b="1" dirty="0" smtClean="0"/>
              <a:t>The sun is the source of energy for most of Earth’s processes.</a:t>
            </a:r>
            <a:endParaRPr lang="en-US" sz="2800" b="1" dirty="0"/>
          </a:p>
        </p:txBody>
      </p:sp>
      <p:sp>
        <p:nvSpPr>
          <p:cNvPr id="5" name="TextBox 4"/>
          <p:cNvSpPr txBox="1"/>
          <p:nvPr/>
        </p:nvSpPr>
        <p:spPr>
          <a:xfrm>
            <a:off x="149773" y="2078087"/>
            <a:ext cx="11839903" cy="954107"/>
          </a:xfrm>
          <a:prstGeom prst="rect">
            <a:avLst/>
          </a:prstGeom>
          <a:noFill/>
        </p:spPr>
        <p:txBody>
          <a:bodyPr wrap="square" rtlCol="0">
            <a:spAutoFit/>
          </a:bodyPr>
          <a:lstStyle/>
          <a:p>
            <a:r>
              <a:rPr lang="en-US" sz="2800" b="1" dirty="0" smtClean="0"/>
              <a:t>Within the sun’s core, because of nuclear fusion, nuclear energy is transformed into                               energy as well as other forms.</a:t>
            </a:r>
            <a:endParaRPr lang="en-US" sz="2800" b="1" dirty="0"/>
          </a:p>
        </p:txBody>
      </p:sp>
      <p:sp>
        <p:nvSpPr>
          <p:cNvPr id="6" name="TextBox 5"/>
          <p:cNvSpPr txBox="1"/>
          <p:nvPr/>
        </p:nvSpPr>
        <p:spPr>
          <a:xfrm>
            <a:off x="3168868" y="2555140"/>
            <a:ext cx="2900856"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2800" b="1" dirty="0" err="1" smtClean="0"/>
              <a:t>elctromagnetic</a:t>
            </a:r>
            <a:r>
              <a:rPr lang="en-US" sz="2800" b="1" dirty="0" smtClean="0"/>
              <a:t> </a:t>
            </a:r>
            <a:endParaRPr lang="en-US" sz="2800" b="1" dirty="0"/>
          </a:p>
        </p:txBody>
      </p:sp>
      <p:sp>
        <p:nvSpPr>
          <p:cNvPr id="7" name="TextBox 6"/>
          <p:cNvSpPr txBox="1"/>
          <p:nvPr/>
        </p:nvSpPr>
        <p:spPr>
          <a:xfrm>
            <a:off x="149773" y="3301882"/>
            <a:ext cx="11666482" cy="954107"/>
          </a:xfrm>
          <a:prstGeom prst="rect">
            <a:avLst/>
          </a:prstGeom>
          <a:noFill/>
        </p:spPr>
        <p:txBody>
          <a:bodyPr wrap="square" rtlCol="0">
            <a:spAutoFit/>
          </a:bodyPr>
          <a:lstStyle/>
          <a:p>
            <a:r>
              <a:rPr lang="en-US" sz="2800" b="1" dirty="0" smtClean="0"/>
              <a:t>Some of this electromagnetic energy reaches Earth in the form of light.</a:t>
            </a:r>
            <a:endParaRPr lang="en-US" sz="2800"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4443" y="94908"/>
            <a:ext cx="1480276" cy="132958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826" y="4256689"/>
            <a:ext cx="3153649" cy="1901465"/>
          </a:xfrm>
          <a:prstGeom prst="rect">
            <a:avLst/>
          </a:prstGeom>
        </p:spPr>
      </p:pic>
    </p:spTree>
    <p:extLst>
      <p:ext uri="{BB962C8B-B14F-4D97-AF65-F5344CB8AC3E}">
        <p14:creationId xmlns:p14="http://schemas.microsoft.com/office/powerpoint/2010/main" val="48916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900" decel="100000" fill="hold"/>
                                        <p:tgtEl>
                                          <p:spTgt spid="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900" decel="100000" fill="hold"/>
                                        <p:tgtEl>
                                          <p:spTgt spid="9"/>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420" y="189186"/>
            <a:ext cx="10864693" cy="1384995"/>
          </a:xfrm>
          <a:prstGeom prst="rect">
            <a:avLst/>
          </a:prstGeom>
          <a:noFill/>
        </p:spPr>
        <p:txBody>
          <a:bodyPr wrap="square" rtlCol="0">
            <a:spAutoFit/>
          </a:bodyPr>
          <a:lstStyle/>
          <a:p>
            <a:r>
              <a:rPr lang="en-US" sz="2800" b="1" dirty="0" smtClean="0"/>
              <a:t>When the sun’s energy reaches Earth, certain living things- plants, algae, and certain bacteria – transform some of it to chemical energy.</a:t>
            </a:r>
            <a:endParaRPr lang="en-US" sz="2800" b="1" dirty="0"/>
          </a:p>
        </p:txBody>
      </p:sp>
      <p:sp>
        <p:nvSpPr>
          <p:cNvPr id="3" name="TextBox 2"/>
          <p:cNvSpPr txBox="1"/>
          <p:nvPr/>
        </p:nvSpPr>
        <p:spPr>
          <a:xfrm>
            <a:off x="89443" y="1574181"/>
            <a:ext cx="11729545" cy="954107"/>
          </a:xfrm>
          <a:prstGeom prst="rect">
            <a:avLst/>
          </a:prstGeom>
          <a:noFill/>
        </p:spPr>
        <p:txBody>
          <a:bodyPr wrap="square" rtlCol="0">
            <a:spAutoFit/>
          </a:bodyPr>
          <a:lstStyle/>
          <a:p>
            <a:r>
              <a:rPr lang="en-US" sz="2800" b="1" dirty="0" smtClean="0"/>
              <a:t>The rest is stored.  Animals that eat the plants store some the plant’s chemical energy in their cells.</a:t>
            </a:r>
            <a:endParaRPr lang="en-US" sz="2800" b="1" dirty="0"/>
          </a:p>
        </p:txBody>
      </p:sp>
      <p:sp>
        <p:nvSpPr>
          <p:cNvPr id="4" name="TextBox 3"/>
          <p:cNvSpPr txBox="1"/>
          <p:nvPr/>
        </p:nvSpPr>
        <p:spPr>
          <a:xfrm>
            <a:off x="89444" y="2854525"/>
            <a:ext cx="11729544" cy="954107"/>
          </a:xfrm>
          <a:prstGeom prst="rect">
            <a:avLst/>
          </a:prstGeom>
          <a:noFill/>
        </p:spPr>
        <p:txBody>
          <a:bodyPr wrap="square" rtlCol="0">
            <a:spAutoFit/>
          </a:bodyPr>
          <a:lstStyle/>
          <a:p>
            <a:r>
              <a:rPr lang="en-US" sz="2800" b="1" dirty="0" smtClean="0"/>
              <a:t>When these ancient animals and plants die, the energy they had stored inside is now trapped inside them.  </a:t>
            </a:r>
            <a:endParaRPr lang="en-US" sz="2800" b="1" dirty="0"/>
          </a:p>
        </p:txBody>
      </p:sp>
      <p:sp>
        <p:nvSpPr>
          <p:cNvPr id="5" name="TextBox 4"/>
          <p:cNvSpPr txBox="1"/>
          <p:nvPr/>
        </p:nvSpPr>
        <p:spPr>
          <a:xfrm>
            <a:off x="1587165" y="4328129"/>
            <a:ext cx="10231823" cy="523220"/>
          </a:xfrm>
          <a:prstGeom prst="rect">
            <a:avLst/>
          </a:prstGeom>
          <a:solidFill>
            <a:schemeClr val="bg1">
              <a:lumMod val="85000"/>
              <a:lumOff val="15000"/>
            </a:schemeClr>
          </a:solidFill>
          <a:ln w="57150">
            <a:solidFill>
              <a:srgbClr val="C00000"/>
            </a:solidFill>
          </a:ln>
        </p:spPr>
        <p:txBody>
          <a:bodyPr wrap="square" rtlCol="0">
            <a:spAutoFit/>
          </a:bodyPr>
          <a:lstStyle/>
          <a:p>
            <a:r>
              <a:rPr lang="en-US" sz="2800" b="1" dirty="0" smtClean="0"/>
              <a:t>This trapped energy is the chemical energy found in coal.</a:t>
            </a:r>
            <a:endParaRPr lang="en-US" sz="2800" b="1" dirty="0"/>
          </a:p>
        </p:txBody>
      </p:sp>
      <p:sp>
        <p:nvSpPr>
          <p:cNvPr id="6" name="TextBox 5"/>
          <p:cNvSpPr txBox="1"/>
          <p:nvPr/>
        </p:nvSpPr>
        <p:spPr>
          <a:xfrm>
            <a:off x="204948" y="5091140"/>
            <a:ext cx="11824142" cy="1384995"/>
          </a:xfrm>
          <a:prstGeom prst="rect">
            <a:avLst/>
          </a:prstGeom>
          <a:noFill/>
        </p:spPr>
        <p:txBody>
          <a:bodyPr wrap="square" rtlCol="0">
            <a:spAutoFit/>
          </a:bodyPr>
          <a:lstStyle/>
          <a:p>
            <a:r>
              <a:rPr lang="en-US" sz="2800" b="1" dirty="0" smtClean="0"/>
              <a:t>Plants store the              energy.  Animals eat the              . Plants and animals         .  The remains are               .  Heat and pressure turn the remains into             .</a:t>
            </a:r>
            <a:endParaRPr lang="en-US" sz="28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102" y="317954"/>
            <a:ext cx="1153886" cy="97599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483" y="2051234"/>
            <a:ext cx="1309245" cy="90774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6873" y="3331578"/>
            <a:ext cx="2122829" cy="869033"/>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324" y="3808632"/>
            <a:ext cx="851339" cy="1282508"/>
          </a:xfrm>
          <a:prstGeom prst="rect">
            <a:avLst/>
          </a:prstGeom>
        </p:spPr>
      </p:pic>
      <p:sp>
        <p:nvSpPr>
          <p:cNvPr id="12" name="TextBox 11"/>
          <p:cNvSpPr txBox="1"/>
          <p:nvPr/>
        </p:nvSpPr>
        <p:spPr>
          <a:xfrm>
            <a:off x="3074603" y="5129394"/>
            <a:ext cx="1135121" cy="534622"/>
          </a:xfrm>
          <a:prstGeom prst="rect">
            <a:avLst/>
          </a:prstGeom>
          <a:solidFill>
            <a:schemeClr val="accent3">
              <a:lumMod val="40000"/>
              <a:lumOff val="60000"/>
            </a:schemeClr>
          </a:solid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sun’s</a:t>
            </a:r>
            <a:endParaRPr lang="en-US" sz="2800" b="1" dirty="0">
              <a:solidFill>
                <a:srgbClr val="FF0000"/>
              </a:solidFill>
              <a:effectLst>
                <a:outerShdw blurRad="38100" dist="38100" dir="2700000" algn="tl">
                  <a:srgbClr val="000000">
                    <a:alpha val="43137"/>
                  </a:srgbClr>
                </a:outerShdw>
              </a:effectLst>
            </a:endParaRPr>
          </a:p>
        </p:txBody>
      </p:sp>
      <p:sp>
        <p:nvSpPr>
          <p:cNvPr id="14" name="TextBox 13"/>
          <p:cNvSpPr txBox="1"/>
          <p:nvPr/>
        </p:nvSpPr>
        <p:spPr>
          <a:xfrm>
            <a:off x="8498288" y="5091140"/>
            <a:ext cx="1370926" cy="534622"/>
          </a:xfrm>
          <a:prstGeom prst="rect">
            <a:avLst/>
          </a:prstGeom>
          <a:solidFill>
            <a:schemeClr val="bg2">
              <a:lumMod val="75000"/>
            </a:schemeClr>
          </a:solidFill>
        </p:spPr>
        <p:txBody>
          <a:bodyPr wrap="square" rtlCol="0">
            <a:spAutoFit/>
          </a:bodyPr>
          <a:lstStyle/>
          <a:p>
            <a:r>
              <a:rPr lang="en-US" sz="2800" b="1" dirty="0" smtClean="0">
                <a:solidFill>
                  <a:srgbClr val="92D050"/>
                </a:solidFill>
                <a:effectLst>
                  <a:outerShdw blurRad="38100" dist="38100" dir="2700000" algn="tl">
                    <a:srgbClr val="000000">
                      <a:alpha val="43137"/>
                    </a:srgbClr>
                  </a:outerShdw>
                </a:effectLst>
              </a:rPr>
              <a:t>plants</a:t>
            </a:r>
            <a:endParaRPr lang="en-US" sz="2800" b="1" dirty="0">
              <a:solidFill>
                <a:srgbClr val="92D050"/>
              </a:solidFill>
              <a:effectLst>
                <a:outerShdw blurRad="38100" dist="38100" dir="2700000" algn="tl">
                  <a:srgbClr val="000000">
                    <a:alpha val="43137"/>
                  </a:srgbClr>
                </a:outerShdw>
              </a:effectLst>
            </a:endParaRPr>
          </a:p>
        </p:txBody>
      </p:sp>
      <p:sp>
        <p:nvSpPr>
          <p:cNvPr id="15" name="TextBox 14"/>
          <p:cNvSpPr txBox="1"/>
          <p:nvPr/>
        </p:nvSpPr>
        <p:spPr>
          <a:xfrm>
            <a:off x="1821256" y="5537775"/>
            <a:ext cx="740975" cy="539195"/>
          </a:xfrm>
          <a:prstGeom prst="rect">
            <a:avLst/>
          </a:prstGeom>
          <a:solidFill>
            <a:schemeClr val="tx1"/>
          </a:solidFill>
        </p:spPr>
        <p:txBody>
          <a:bodyPr wrap="square" rtlCol="0">
            <a:spAutoFit/>
          </a:bodyPr>
          <a:lstStyle/>
          <a:p>
            <a:r>
              <a:rPr lang="en-US" sz="2800" b="1" dirty="0" smtClean="0">
                <a:solidFill>
                  <a:schemeClr val="bg1">
                    <a:lumMod val="95000"/>
                    <a:lumOff val="5000"/>
                  </a:schemeClr>
                </a:solidFill>
                <a:effectLst>
                  <a:outerShdw blurRad="38100" dist="38100" dir="2700000" algn="tl">
                    <a:srgbClr val="000000">
                      <a:alpha val="43137"/>
                    </a:srgbClr>
                  </a:outerShdw>
                </a:effectLst>
              </a:rPr>
              <a:t>die</a:t>
            </a:r>
            <a:endParaRPr lang="en-US" sz="2800" b="1" dirty="0">
              <a:solidFill>
                <a:schemeClr val="bg1">
                  <a:lumMod val="95000"/>
                  <a:lumOff val="5000"/>
                </a:schemeClr>
              </a:solidFill>
              <a:effectLst>
                <a:outerShdw blurRad="38100" dist="38100" dir="2700000" algn="tl">
                  <a:srgbClr val="000000">
                    <a:alpha val="43137"/>
                  </a:srgbClr>
                </a:outerShdw>
              </a:effectLst>
            </a:endParaRPr>
          </a:p>
        </p:txBody>
      </p:sp>
      <p:sp>
        <p:nvSpPr>
          <p:cNvPr id="16" name="TextBox 15"/>
          <p:cNvSpPr txBox="1"/>
          <p:nvPr/>
        </p:nvSpPr>
        <p:spPr>
          <a:xfrm>
            <a:off x="5660483" y="5553750"/>
            <a:ext cx="1418896" cy="523220"/>
          </a:xfrm>
          <a:prstGeom prst="rect">
            <a:avLst/>
          </a:prstGeom>
          <a:solidFill>
            <a:schemeClr val="bg1">
              <a:lumMod val="95000"/>
              <a:lumOff val="5000"/>
            </a:schemeClr>
          </a:solidFill>
        </p:spPr>
        <p:txBody>
          <a:bodyPr wrap="square" rtlCol="0">
            <a:spAutoFit/>
          </a:bodyPr>
          <a:lstStyle/>
          <a:p>
            <a:r>
              <a:rPr lang="en-US" sz="2800" b="1" dirty="0" smtClean="0">
                <a:solidFill>
                  <a:schemeClr val="accent6">
                    <a:lumMod val="60000"/>
                    <a:lumOff val="40000"/>
                  </a:schemeClr>
                </a:solidFill>
                <a:effectLst>
                  <a:outerShdw blurRad="38100" dist="38100" dir="2700000" algn="tl">
                    <a:srgbClr val="000000">
                      <a:alpha val="43137"/>
                    </a:srgbClr>
                  </a:outerShdw>
                </a:effectLst>
              </a:rPr>
              <a:t>buried</a:t>
            </a:r>
            <a:endParaRPr lang="en-US" sz="28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7" name="TextBox 16"/>
          <p:cNvSpPr txBox="1"/>
          <p:nvPr/>
        </p:nvSpPr>
        <p:spPr>
          <a:xfrm>
            <a:off x="2577317" y="5952915"/>
            <a:ext cx="1064846" cy="523220"/>
          </a:xfrm>
          <a:prstGeom prst="rect">
            <a:avLst/>
          </a:prstGeom>
          <a:solidFill>
            <a:schemeClr val="accent1">
              <a:lumMod val="60000"/>
              <a:lumOff val="40000"/>
            </a:schemeClr>
          </a:solidFill>
        </p:spPr>
        <p:txBody>
          <a:bodyPr wrap="square" rtlCol="0">
            <a:spAutoFit/>
          </a:bodyPr>
          <a:lstStyle/>
          <a:p>
            <a:r>
              <a:rPr lang="en-US" sz="2800" b="1" dirty="0" smtClean="0">
                <a:solidFill>
                  <a:schemeClr val="bg1">
                    <a:lumMod val="95000"/>
                    <a:lumOff val="5000"/>
                  </a:schemeClr>
                </a:solidFill>
                <a:effectLst>
                  <a:outerShdw blurRad="38100" dist="38100" dir="2700000" algn="tl">
                    <a:srgbClr val="000000">
                      <a:alpha val="43137"/>
                    </a:srgbClr>
                  </a:outerShdw>
                </a:effectLst>
              </a:rPr>
              <a:t>coal</a:t>
            </a:r>
            <a:endParaRPr lang="en-US" sz="2800" b="1" dirty="0">
              <a:solidFill>
                <a:schemeClr val="bg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225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arn(inVertical)">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80">
                                          <p:stCondLst>
                                            <p:cond delay="0"/>
                                          </p:stCondLst>
                                        </p:cTn>
                                        <p:tgtEl>
                                          <p:spTgt spid="12"/>
                                        </p:tgtEl>
                                      </p:cBhvr>
                                    </p:animEffect>
                                    <p:anim calcmode="lin" valueType="num">
                                      <p:cBhvr>
                                        <p:cTn id="5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4" dur="26">
                                          <p:stCondLst>
                                            <p:cond delay="650"/>
                                          </p:stCondLst>
                                        </p:cTn>
                                        <p:tgtEl>
                                          <p:spTgt spid="12"/>
                                        </p:tgtEl>
                                      </p:cBhvr>
                                      <p:to x="100000" y="60000"/>
                                    </p:animScale>
                                    <p:animScale>
                                      <p:cBhvr>
                                        <p:cTn id="65" dur="166" decel="50000">
                                          <p:stCondLst>
                                            <p:cond delay="676"/>
                                          </p:stCondLst>
                                        </p:cTn>
                                        <p:tgtEl>
                                          <p:spTgt spid="12"/>
                                        </p:tgtEl>
                                      </p:cBhvr>
                                      <p:to x="100000" y="100000"/>
                                    </p:animScale>
                                    <p:animScale>
                                      <p:cBhvr>
                                        <p:cTn id="66" dur="26">
                                          <p:stCondLst>
                                            <p:cond delay="1312"/>
                                          </p:stCondLst>
                                        </p:cTn>
                                        <p:tgtEl>
                                          <p:spTgt spid="12"/>
                                        </p:tgtEl>
                                      </p:cBhvr>
                                      <p:to x="100000" y="80000"/>
                                    </p:animScale>
                                    <p:animScale>
                                      <p:cBhvr>
                                        <p:cTn id="67" dur="166" decel="50000">
                                          <p:stCondLst>
                                            <p:cond delay="1338"/>
                                          </p:stCondLst>
                                        </p:cTn>
                                        <p:tgtEl>
                                          <p:spTgt spid="12"/>
                                        </p:tgtEl>
                                      </p:cBhvr>
                                      <p:to x="100000" y="100000"/>
                                    </p:animScale>
                                    <p:animScale>
                                      <p:cBhvr>
                                        <p:cTn id="68" dur="26">
                                          <p:stCondLst>
                                            <p:cond delay="1642"/>
                                          </p:stCondLst>
                                        </p:cTn>
                                        <p:tgtEl>
                                          <p:spTgt spid="12"/>
                                        </p:tgtEl>
                                      </p:cBhvr>
                                      <p:to x="100000" y="90000"/>
                                    </p:animScale>
                                    <p:animScale>
                                      <p:cBhvr>
                                        <p:cTn id="69" dur="166" decel="50000">
                                          <p:stCondLst>
                                            <p:cond delay="1668"/>
                                          </p:stCondLst>
                                        </p:cTn>
                                        <p:tgtEl>
                                          <p:spTgt spid="12"/>
                                        </p:tgtEl>
                                      </p:cBhvr>
                                      <p:to x="100000" y="100000"/>
                                    </p:animScale>
                                    <p:animScale>
                                      <p:cBhvr>
                                        <p:cTn id="70" dur="26">
                                          <p:stCondLst>
                                            <p:cond delay="1808"/>
                                          </p:stCondLst>
                                        </p:cTn>
                                        <p:tgtEl>
                                          <p:spTgt spid="12"/>
                                        </p:tgtEl>
                                      </p:cBhvr>
                                      <p:to x="100000" y="95000"/>
                                    </p:animScale>
                                    <p:animScale>
                                      <p:cBhvr>
                                        <p:cTn id="71" dur="166" decel="50000">
                                          <p:stCondLst>
                                            <p:cond delay="1834"/>
                                          </p:stCondLst>
                                        </p:cTn>
                                        <p:tgtEl>
                                          <p:spTgt spid="12"/>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1000"/>
                                        <p:tgtEl>
                                          <p:spTgt spid="14"/>
                                        </p:tgtEl>
                                      </p:cBhvr>
                                    </p:animEffect>
                                    <p:anim calcmode="lin" valueType="num">
                                      <p:cBhvr>
                                        <p:cTn id="77" dur="1000" fill="hold"/>
                                        <p:tgtEl>
                                          <p:spTgt spid="14"/>
                                        </p:tgtEl>
                                        <p:attrNameLst>
                                          <p:attrName>ppt_x</p:attrName>
                                        </p:attrNameLst>
                                      </p:cBhvr>
                                      <p:tavLst>
                                        <p:tav tm="0">
                                          <p:val>
                                            <p:strVal val="#ppt_x"/>
                                          </p:val>
                                        </p:tav>
                                        <p:tav tm="100000">
                                          <p:val>
                                            <p:strVal val="#ppt_x"/>
                                          </p:val>
                                        </p:tav>
                                      </p:tavLst>
                                    </p:anim>
                                    <p:anim calcmode="lin" valueType="num">
                                      <p:cBhvr>
                                        <p:cTn id="7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500" fill="hold"/>
                                        <p:tgtEl>
                                          <p:spTgt spid="16"/>
                                        </p:tgtEl>
                                        <p:attrNameLst>
                                          <p:attrName>ppt_w</p:attrName>
                                        </p:attrNameLst>
                                      </p:cBhvr>
                                      <p:tavLst>
                                        <p:tav tm="0">
                                          <p:val>
                                            <p:fltVal val="0"/>
                                          </p:val>
                                        </p:tav>
                                        <p:tav tm="100000">
                                          <p:val>
                                            <p:strVal val="#ppt_w"/>
                                          </p:val>
                                        </p:tav>
                                      </p:tavLst>
                                    </p:anim>
                                    <p:anim calcmode="lin" valueType="num">
                                      <p:cBhvr>
                                        <p:cTn id="91" dur="500" fill="hold"/>
                                        <p:tgtEl>
                                          <p:spTgt spid="16"/>
                                        </p:tgtEl>
                                        <p:attrNameLst>
                                          <p:attrName>ppt_h</p:attrName>
                                        </p:attrNameLst>
                                      </p:cBhvr>
                                      <p:tavLst>
                                        <p:tav tm="0">
                                          <p:val>
                                            <p:fltVal val="0"/>
                                          </p:val>
                                        </p:tav>
                                        <p:tav tm="100000">
                                          <p:val>
                                            <p:strVal val="#ppt_h"/>
                                          </p:val>
                                        </p:tav>
                                      </p:tavLst>
                                    </p:anim>
                                    <p:animEffect transition="in" filter="fade">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52" presetClass="path" presetSubtype="0" accel="50000" decel="50000" fill="hold" grpId="1" nodeType="clickEffect">
                                  <p:stCondLst>
                                    <p:cond delay="0"/>
                                  </p:stCondLst>
                                  <p:childTnLst>
                                    <p:animMotion origin="layout" path="M 0 0 C -0.001 0.025 0.06 0.047 0.137 0.048 C 0.198 0.05 0.248 0.038 0.249 0.023 C 0.249 0.008 0.2 -0.006 0.138 -0.007 C 0.107 -0.007 0.079 -0.005 0.059 0 C 0.03 0.007 0.013 0.018 0.013 0.031 C 0.013 0.038 0.018 0.045 0.027 0.051 C 0.048 0.064 0.089 0.073 0.136 0.074 C 0.191 0.076 0.236 0.065 0.236 0.052 C 0.237 0.038 0.192 0.026 0.137 0.024 C 0.109 0.024 0.084 0.026 0.065 0.03 C 0.04 0.037 0.024 0.048 0.024 0.059 C 0.024 0.065 0.029 0.071 0.037 0.077 C 0.056 0.088 0.092 0.097 0.135 0.098 C 0.185 0.099 0.225 0.089 0.225 0.077 C 0.226 0.065 0.186 0.054 0.136 0.053 C 0.111 0.052 0.088 0.054 0.071 0.058 C 0.048 0.064 0.035 0.073 0.035 0.084 C 0.035 0.089 0.039 0.095 0.046 0.1 C 0.063 0.11 0.096 0.118 0.134 0.119 C 0.179 0.119 0.215 0.111 0.215 0.1 C 0.215 0.089 0.18 0.079 0.135 0.078 C 0.113 0.078 0.092 0.08 0.077 0.083 C 0.056 0.088 0.044 0.097 0.043 0.106 C 0.043 0.111 0.048 0.116 0.054 0.12 C 0.069 0.13 0.099 0.137 0.133 0.137 C 0.173 0.138 0.206 0.131 0.206 0.121 C 0.207 0.111 0.174 0.102 0.134 0.101 C 0.114 0.101 0.095 0.102 0.082 0.106 C 0.063 0.11 0.052 0.118 0.052 0.126 C 0.052 0.131 0.055 0.135 0.061 0.139 C 0.075 0.148 0.101 0.154 0.132 0.155 C 0.169 0.155 0.198 0.149 0.198 0.14 C 0.199 0.131 0.17 0.123 0.133 0.122 C 0.115 0.122 0.099 0.123 0.087 0.126 C 0.07 0.13 0.06 0.137 0.06 0.145 C 0.06 0.149 0.063 0.152 0.068 0.156 C 0.08 0.164 0.104 0.169 0.132 0.17 C 0.165 0.171 0.191 0.165 0.191 0.156 C 0.191 0.149 0.166 0.141 0.133 0.141 C 0.116 0.14 0.101 0.142 0.09 0.144 C 0.075 0.148 0.066 0.154 0.066 0.161 C 0.066 0.165 0.069 0.168 0.074 0.171 C 0.085 0.178 0.107 0.183 0.131 0.184 C 0.161 0.185 0.185 0.179 0.185 0.172 C 0.185 0.164 0.161 0.158 0.132 0.157 C 0.118 0.157 0.104 0.158 0.094 0.161 C 0.08 0.164 0.072 0.169 0.072 0.176 C 0.072 0.179 0.075 0.182 0.079 0.185 C 0.089 0.191 0.108 0.196 0.131 0.196 C 0.157 0.197 0.179 0.192 0.179 0.185 C 0.179 0.179 0.158 0.173 0.131 0.173 C 0.119 0.172 0.106 0.173 0.097 0.175 C 0.085 0.179 0.078 0.184 0.078 0.189 C 0.078 0.192 0.08 0.195 0.084 0.197 C 0.093 0.203 0.11 0.207 0.131 0.208 C 0.155 0.208 0.174 0.203 0.174 0.198 C 0.174 0.192 0.155 0.186 0.131 0.186 C 0.119 0.186 0.108 0.187 0.101 0.189 C 0.089 0.191 0.083 0.196 0.083 0.201 C 0.083 0.203 0.085 0.206 0.088 0.208 C 0.096 0.214 0.112 0.217 0.13 0.218 C 0.152 0.218 0.169 0.214 0.169 0.209 C 0.169 0.203 0.152 0.199 0.131 0.198 C 0.12 0.198 0.11 0.199 0.103 0.201 C 0.093 0.203 0.087 0.207 0.087 0.212 C 0.087 0.214 0.089 0.216 0.092 0.218 E" pathEditMode="relative" ptsTypes="">
                                      <p:cBhvr>
                                        <p:cTn id="96" dur="2000" fill="hold"/>
                                        <p:tgtEl>
                                          <p:spTgt spid="16"/>
                                        </p:tgtEl>
                                        <p:attrNameLst>
                                          <p:attrName>ppt_x</p:attrName>
                                          <p:attrName>ppt_y</p:attrName>
                                        </p:attrNameLst>
                                      </p:cBhvr>
                                    </p:animMotion>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17"/>
                                        </p:tgtEl>
                                        <p:attrNameLst>
                                          <p:attrName>style.visibility</p:attrName>
                                        </p:attrNameLst>
                                      </p:cBhvr>
                                      <p:to>
                                        <p:strVal val="visible"/>
                                      </p:to>
                                    </p:set>
                                    <p:anim calcmode="lin" valueType="num">
                                      <p:cBhvr>
                                        <p:cTn id="101" dur="1000" fill="hold"/>
                                        <p:tgtEl>
                                          <p:spTgt spid="17"/>
                                        </p:tgtEl>
                                        <p:attrNameLst>
                                          <p:attrName>ppt_w</p:attrName>
                                        </p:attrNameLst>
                                      </p:cBhvr>
                                      <p:tavLst>
                                        <p:tav tm="0">
                                          <p:val>
                                            <p:fltVal val="0"/>
                                          </p:val>
                                        </p:tav>
                                        <p:tav tm="100000">
                                          <p:val>
                                            <p:strVal val="#ppt_w"/>
                                          </p:val>
                                        </p:tav>
                                      </p:tavLst>
                                    </p:anim>
                                    <p:anim calcmode="lin" valueType="num">
                                      <p:cBhvr>
                                        <p:cTn id="102" dur="1000" fill="hold"/>
                                        <p:tgtEl>
                                          <p:spTgt spid="17"/>
                                        </p:tgtEl>
                                        <p:attrNameLst>
                                          <p:attrName>ppt_h</p:attrName>
                                        </p:attrNameLst>
                                      </p:cBhvr>
                                      <p:tavLst>
                                        <p:tav tm="0">
                                          <p:val>
                                            <p:fltVal val="0"/>
                                          </p:val>
                                        </p:tav>
                                        <p:tav tm="100000">
                                          <p:val>
                                            <p:strVal val="#ppt_h"/>
                                          </p:val>
                                        </p:tav>
                                      </p:tavLst>
                                    </p:anim>
                                    <p:anim calcmode="lin" valueType="num">
                                      <p:cBhvr>
                                        <p:cTn id="103" dur="1000" fill="hold"/>
                                        <p:tgtEl>
                                          <p:spTgt spid="17"/>
                                        </p:tgtEl>
                                        <p:attrNameLst>
                                          <p:attrName>style.rotation</p:attrName>
                                        </p:attrNameLst>
                                      </p:cBhvr>
                                      <p:tavLst>
                                        <p:tav tm="0">
                                          <p:val>
                                            <p:fltVal val="90"/>
                                          </p:val>
                                        </p:tav>
                                        <p:tav tm="100000">
                                          <p:val>
                                            <p:fltVal val="0"/>
                                          </p:val>
                                        </p:tav>
                                      </p:tavLst>
                                    </p:anim>
                                    <p:animEffect transition="in" filter="fade">
                                      <p:cBhvr>
                                        <p:cTn id="10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12" grpId="0" animBg="1"/>
      <p:bldP spid="14" grpId="0" animBg="1"/>
      <p:bldP spid="15" grpId="0" animBg="1"/>
      <p:bldP spid="16" grpId="0" animBg="1"/>
      <p:bldP spid="16" grpId="1"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60888"/>
            <a:ext cx="12191999" cy="954107"/>
          </a:xfrm>
          <a:prstGeom prst="rect">
            <a:avLst/>
          </a:prstGeom>
          <a:noFill/>
        </p:spPr>
        <p:txBody>
          <a:bodyPr wrap="square" rtlCol="0">
            <a:spAutoFit/>
          </a:bodyPr>
          <a:lstStyle/>
          <a:p>
            <a:r>
              <a:rPr lang="en-US" sz="2800" b="1" dirty="0" smtClean="0"/>
              <a:t>Fossil fuels can be                      to release the chemical energy stored millions of years ago. </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637" y="-61732"/>
            <a:ext cx="571348" cy="832945"/>
          </a:xfrm>
          <a:prstGeom prst="rect">
            <a:avLst/>
          </a:prstGeom>
        </p:spPr>
      </p:pic>
      <p:sp>
        <p:nvSpPr>
          <p:cNvPr id="4" name="TextBox 3"/>
          <p:cNvSpPr txBox="1"/>
          <p:nvPr/>
        </p:nvSpPr>
        <p:spPr>
          <a:xfrm>
            <a:off x="3866985" y="93131"/>
            <a:ext cx="1560787"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burned</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866985" y="575093"/>
            <a:ext cx="9616966" cy="523220"/>
          </a:xfrm>
          <a:prstGeom prst="rect">
            <a:avLst/>
          </a:prstGeom>
          <a:noFill/>
        </p:spPr>
        <p:txBody>
          <a:bodyPr wrap="square" rtlCol="0">
            <a:spAutoFit/>
          </a:bodyPr>
          <a:lstStyle/>
          <a:p>
            <a:r>
              <a:rPr lang="en-US" sz="2800" b="1" dirty="0" smtClean="0"/>
              <a:t>The process of burning fuels is known as                         </a:t>
            </a:r>
            <a:endParaRPr lang="en-US" sz="2800" b="1" dirty="0"/>
          </a:p>
        </p:txBody>
      </p:sp>
      <p:sp>
        <p:nvSpPr>
          <p:cNvPr id="6" name="TextBox 5"/>
          <p:cNvSpPr txBox="1"/>
          <p:nvPr/>
        </p:nvSpPr>
        <p:spPr>
          <a:xfrm>
            <a:off x="105015" y="1182752"/>
            <a:ext cx="2317531" cy="523220"/>
          </a:xfrm>
          <a:prstGeom prst="rect">
            <a:avLst/>
          </a:prstGeom>
          <a:solidFill>
            <a:srgbClr val="FFFF00"/>
          </a:solidFill>
        </p:spPr>
        <p:txBody>
          <a:bodyPr wrap="square" rtlCol="0">
            <a:spAutoFit/>
          </a:bodyPr>
          <a:lstStyle/>
          <a:p>
            <a:r>
              <a:rPr lang="en-US" sz="2800" b="1" dirty="0" smtClean="0">
                <a:solidFill>
                  <a:srgbClr val="C00000"/>
                </a:solidFill>
                <a:effectLst>
                  <a:outerShdw blurRad="38100" dist="38100" dir="2700000" algn="tl">
                    <a:srgbClr val="000000">
                      <a:alpha val="43137"/>
                    </a:srgbClr>
                  </a:outerShdw>
                </a:effectLst>
              </a:rPr>
              <a:t>combustion.</a:t>
            </a:r>
            <a:endParaRPr lang="en-US" sz="2800" b="1" dirty="0">
              <a:solidFill>
                <a:srgbClr val="C00000"/>
              </a:solidFill>
              <a:effectLst>
                <a:outerShdw blurRad="38100" dist="38100" dir="2700000" algn="tl">
                  <a:srgbClr val="000000">
                    <a:alpha val="43137"/>
                  </a:srgbClr>
                </a:outerShdw>
              </a:effectLst>
            </a:endParaRPr>
          </a:p>
        </p:txBody>
      </p:sp>
      <p:sp>
        <p:nvSpPr>
          <p:cNvPr id="7" name="TextBox 6"/>
          <p:cNvSpPr txBox="1"/>
          <p:nvPr/>
        </p:nvSpPr>
        <p:spPr>
          <a:xfrm>
            <a:off x="2460066" y="1095315"/>
            <a:ext cx="11682249" cy="954107"/>
          </a:xfrm>
          <a:prstGeom prst="rect">
            <a:avLst/>
          </a:prstGeom>
          <a:noFill/>
        </p:spPr>
        <p:txBody>
          <a:bodyPr wrap="square" rtlCol="0">
            <a:spAutoFit/>
          </a:bodyPr>
          <a:lstStyle/>
          <a:p>
            <a:r>
              <a:rPr lang="en-US" sz="2800" b="1" dirty="0" smtClean="0"/>
              <a:t>During combustion, the fuel’s </a:t>
            </a:r>
            <a:r>
              <a:rPr lang="en-US" sz="2800" b="1" dirty="0" smtClean="0">
                <a:solidFill>
                  <a:schemeClr val="bg1">
                    <a:lumMod val="95000"/>
                    <a:lumOff val="5000"/>
                  </a:schemeClr>
                </a:solidFill>
                <a:effectLst>
                  <a:outerShdw blurRad="38100" dist="38100" dir="2700000" algn="tl">
                    <a:srgbClr val="000000">
                      <a:alpha val="43137"/>
                    </a:srgbClr>
                  </a:outerShdw>
                </a:effectLst>
              </a:rPr>
              <a:t>chemical</a:t>
            </a:r>
            <a:r>
              <a:rPr lang="en-US" sz="2800" b="1" dirty="0" smtClean="0"/>
              <a:t> energy is </a:t>
            </a:r>
          </a:p>
          <a:p>
            <a:r>
              <a:rPr lang="en-US" sz="2800" b="1" dirty="0" smtClean="0"/>
              <a:t>transformed to                    energy.           </a:t>
            </a:r>
            <a:endParaRPr lang="en-US" sz="2800" b="1" dirty="0"/>
          </a:p>
        </p:txBody>
      </p:sp>
      <p:sp>
        <p:nvSpPr>
          <p:cNvPr id="8" name="TextBox 7"/>
          <p:cNvSpPr txBox="1"/>
          <p:nvPr/>
        </p:nvSpPr>
        <p:spPr>
          <a:xfrm>
            <a:off x="5252544" y="1592049"/>
            <a:ext cx="1686910" cy="523220"/>
          </a:xfrm>
          <a:prstGeom prst="rect">
            <a:avLst/>
          </a:prstGeom>
          <a:blipFill>
            <a:blip r:embed="rId3"/>
            <a:tile tx="0" ty="0" sx="100000" sy="100000" flip="none" algn="tl"/>
          </a:blipFill>
        </p:spPr>
        <p:txBody>
          <a:bodyPr wrap="square" rtlCol="0">
            <a:spAutoFit/>
          </a:bodyPr>
          <a:lstStyle/>
          <a:p>
            <a:pPr algn="ctr"/>
            <a:r>
              <a:rPr lang="en-US" sz="2800" b="1" dirty="0" smtClean="0">
                <a:solidFill>
                  <a:schemeClr val="bg2">
                    <a:lumMod val="75000"/>
                  </a:schemeClr>
                </a:solidFill>
                <a:effectLst>
                  <a:outerShdw blurRad="38100" dist="38100" dir="2700000" algn="tl">
                    <a:srgbClr val="000000">
                      <a:alpha val="43137"/>
                    </a:srgbClr>
                  </a:outerShdw>
                </a:effectLst>
              </a:rPr>
              <a:t>thermal</a:t>
            </a:r>
            <a:endParaRPr lang="en-US" sz="2800" b="1" dirty="0">
              <a:solidFill>
                <a:schemeClr val="bg2">
                  <a:lumMod val="75000"/>
                </a:schemeClr>
              </a:solidFill>
              <a:effectLst>
                <a:outerShdw blurRad="38100" dist="38100" dir="2700000" algn="tl">
                  <a:srgbClr val="000000">
                    <a:alpha val="43137"/>
                  </a:srgbClr>
                </a:outerShdw>
              </a:effectLst>
            </a:endParaRPr>
          </a:p>
        </p:txBody>
      </p:sp>
      <p:sp>
        <p:nvSpPr>
          <p:cNvPr id="9" name="TextBox 8"/>
          <p:cNvSpPr txBox="1"/>
          <p:nvPr/>
        </p:nvSpPr>
        <p:spPr>
          <a:xfrm>
            <a:off x="187783" y="2131951"/>
            <a:ext cx="11477297" cy="954107"/>
          </a:xfrm>
          <a:prstGeom prst="rect">
            <a:avLst/>
          </a:prstGeom>
          <a:noFill/>
        </p:spPr>
        <p:txBody>
          <a:bodyPr wrap="square" rtlCol="0">
            <a:spAutoFit/>
          </a:bodyPr>
          <a:lstStyle/>
          <a:p>
            <a:r>
              <a:rPr lang="en-US" sz="2800" b="1" dirty="0" smtClean="0"/>
              <a:t>This thermal energy can be used to heat water, producing steam, which is used in power plants, to turn the turbines. </a:t>
            </a:r>
            <a:endParaRPr lang="en-US" sz="2800" b="1"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2546" y="3086058"/>
            <a:ext cx="4910961" cy="3560362"/>
          </a:xfrm>
          <a:prstGeom prst="rect">
            <a:avLst/>
          </a:prstGeom>
        </p:spPr>
      </p:pic>
      <p:sp>
        <p:nvSpPr>
          <p:cNvPr id="11" name="TextBox 10"/>
          <p:cNvSpPr txBox="1"/>
          <p:nvPr/>
        </p:nvSpPr>
        <p:spPr>
          <a:xfrm>
            <a:off x="0" y="5312978"/>
            <a:ext cx="2003624" cy="954107"/>
          </a:xfrm>
          <a:prstGeom prst="rect">
            <a:avLst/>
          </a:prstGeom>
          <a:noFill/>
        </p:spPr>
        <p:txBody>
          <a:bodyPr wrap="square" rtlCol="0">
            <a:spAutoFit/>
          </a:bodyPr>
          <a:lstStyle/>
          <a:p>
            <a:r>
              <a:rPr lang="en-US" sz="2800" b="1" dirty="0" smtClean="0"/>
              <a:t>Starts with fossil fuels.</a:t>
            </a:r>
            <a:endParaRPr lang="en-US" sz="2800" b="1"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71270" y="5437284"/>
            <a:ext cx="451276" cy="352747"/>
          </a:xfrm>
          <a:prstGeom prst="rect">
            <a:avLst/>
          </a:prstGeom>
        </p:spPr>
      </p:pic>
      <p:sp>
        <p:nvSpPr>
          <p:cNvPr id="13" name="TextBox 12"/>
          <p:cNvSpPr txBox="1"/>
          <p:nvPr/>
        </p:nvSpPr>
        <p:spPr>
          <a:xfrm>
            <a:off x="8056180" y="4835924"/>
            <a:ext cx="4414345" cy="954107"/>
          </a:xfrm>
          <a:prstGeom prst="rect">
            <a:avLst/>
          </a:prstGeom>
          <a:noFill/>
        </p:spPr>
        <p:txBody>
          <a:bodyPr wrap="square" rtlCol="0">
            <a:spAutoFit/>
          </a:bodyPr>
          <a:lstStyle/>
          <a:p>
            <a:r>
              <a:rPr lang="en-US" sz="2800" b="1" dirty="0" smtClean="0"/>
              <a:t>Ends with generators producing electricity.</a:t>
            </a:r>
            <a:endParaRPr lang="en-US" sz="2800" b="1" dirty="0"/>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1579" y="4104365"/>
            <a:ext cx="1244601" cy="995680"/>
          </a:xfrm>
          <a:prstGeom prst="rect">
            <a:avLst/>
          </a:prstGeom>
        </p:spPr>
      </p:pic>
    </p:spTree>
    <p:extLst>
      <p:ext uri="{BB962C8B-B14F-4D97-AF65-F5344CB8AC3E}">
        <p14:creationId xmlns:p14="http://schemas.microsoft.com/office/powerpoint/2010/main" val="416129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900" decel="100000" fill="hold"/>
                                        <p:tgtEl>
                                          <p:spTgt spid="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32" presetClass="emph" presetSubtype="0" fill="hold" grpId="1" nodeType="clickEffect">
                                  <p:stCondLst>
                                    <p:cond delay="0"/>
                                  </p:stCondLst>
                                  <p:childTnLst>
                                    <p:animRot by="120000">
                                      <p:cBhvr>
                                        <p:cTn id="52" dur="100" fill="hold">
                                          <p:stCondLst>
                                            <p:cond delay="0"/>
                                          </p:stCondLst>
                                        </p:cTn>
                                        <p:tgtEl>
                                          <p:spTgt spid="6"/>
                                        </p:tgtEl>
                                        <p:attrNameLst>
                                          <p:attrName>r</p:attrName>
                                        </p:attrNameLst>
                                      </p:cBhvr>
                                    </p:animRot>
                                    <p:animRot by="-240000">
                                      <p:cBhvr>
                                        <p:cTn id="53" dur="200" fill="hold">
                                          <p:stCondLst>
                                            <p:cond delay="200"/>
                                          </p:stCondLst>
                                        </p:cTn>
                                        <p:tgtEl>
                                          <p:spTgt spid="6"/>
                                        </p:tgtEl>
                                        <p:attrNameLst>
                                          <p:attrName>r</p:attrName>
                                        </p:attrNameLst>
                                      </p:cBhvr>
                                    </p:animRot>
                                    <p:animRot by="240000">
                                      <p:cBhvr>
                                        <p:cTn id="54" dur="200" fill="hold">
                                          <p:stCondLst>
                                            <p:cond delay="400"/>
                                          </p:stCondLst>
                                        </p:cTn>
                                        <p:tgtEl>
                                          <p:spTgt spid="6"/>
                                        </p:tgtEl>
                                        <p:attrNameLst>
                                          <p:attrName>r</p:attrName>
                                        </p:attrNameLst>
                                      </p:cBhvr>
                                    </p:animRot>
                                    <p:animRot by="-240000">
                                      <p:cBhvr>
                                        <p:cTn id="55" dur="200" fill="hold">
                                          <p:stCondLst>
                                            <p:cond delay="600"/>
                                          </p:stCondLst>
                                        </p:cTn>
                                        <p:tgtEl>
                                          <p:spTgt spid="6"/>
                                        </p:tgtEl>
                                        <p:attrNameLst>
                                          <p:attrName>r</p:attrName>
                                        </p:attrNameLst>
                                      </p:cBhvr>
                                    </p:animRot>
                                    <p:animRot by="120000">
                                      <p:cBhvr>
                                        <p:cTn id="56" dur="200" fill="hold">
                                          <p:stCondLst>
                                            <p:cond delay="800"/>
                                          </p:stCondLst>
                                        </p:cTn>
                                        <p:tgtEl>
                                          <p:spTgt spid="6"/>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21" presetClass="entr" presetSubtype="1" fill="hold"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heel(1)">
                                      <p:cBhvr>
                                        <p:cTn id="80" dur="20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45" presetClass="entr" presetSubtype="0" fill="hold"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2000"/>
                                        <p:tgtEl>
                                          <p:spTgt spid="12"/>
                                        </p:tgtEl>
                                      </p:cBhvr>
                                    </p:animEffect>
                                    <p:anim calcmode="lin" valueType="num">
                                      <p:cBhvr>
                                        <p:cTn id="91" dur="2000" fill="hold"/>
                                        <p:tgtEl>
                                          <p:spTgt spid="12"/>
                                        </p:tgtEl>
                                        <p:attrNameLst>
                                          <p:attrName>ppt_w</p:attrName>
                                        </p:attrNameLst>
                                      </p:cBhvr>
                                      <p:tavLst>
                                        <p:tav tm="0" fmla="#ppt_w*sin(2.5*pi*$)">
                                          <p:val>
                                            <p:fltVal val="0"/>
                                          </p:val>
                                        </p:tav>
                                        <p:tav tm="100000">
                                          <p:val>
                                            <p:fltVal val="1"/>
                                          </p:val>
                                        </p:tav>
                                      </p:tavLst>
                                    </p:anim>
                                    <p:anim calcmode="lin" valueType="num">
                                      <p:cBhvr>
                                        <p:cTn id="92"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randombar(horizontal)">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7" presetClass="entr" presetSubtype="10" fill="hold" nodeType="click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animBg="1"/>
      <p:bldP spid="6" grpId="1" animBg="1"/>
      <p:bldP spid="7" grpId="0"/>
      <p:bldP spid="8" grpId="0" animBg="1"/>
      <p:bldP spid="9"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979" y="157306"/>
            <a:ext cx="8584324" cy="3560362"/>
          </a:xfrm>
          <a:prstGeom prst="rect">
            <a:avLst/>
          </a:prstGeom>
        </p:spPr>
      </p:pic>
      <p:sp>
        <p:nvSpPr>
          <p:cNvPr id="4" name="TextBox 3"/>
          <p:cNvSpPr txBox="1"/>
          <p:nvPr/>
        </p:nvSpPr>
        <p:spPr>
          <a:xfrm>
            <a:off x="0" y="4020207"/>
            <a:ext cx="11966028" cy="954107"/>
          </a:xfrm>
          <a:prstGeom prst="rect">
            <a:avLst/>
          </a:prstGeom>
          <a:noFill/>
        </p:spPr>
        <p:txBody>
          <a:bodyPr wrap="square" rtlCol="0">
            <a:spAutoFit/>
          </a:bodyPr>
          <a:lstStyle/>
          <a:p>
            <a:r>
              <a:rPr lang="en-US" sz="2800" b="1" dirty="0" smtClean="0"/>
              <a:t>A power plant that uses </a:t>
            </a:r>
            <a:r>
              <a:rPr lang="en-US" sz="2800" b="1" dirty="0" smtClean="0">
                <a:solidFill>
                  <a:schemeClr val="bg1"/>
                </a:solidFill>
                <a:effectLst>
                  <a:outerShdw blurRad="38100" dist="38100" dir="2700000" algn="tl">
                    <a:srgbClr val="000000">
                      <a:alpha val="43137"/>
                    </a:srgbClr>
                  </a:outerShdw>
                </a:effectLst>
              </a:rPr>
              <a:t>fossil fuels,</a:t>
            </a:r>
            <a:r>
              <a:rPr lang="en-US" sz="2800" b="1" dirty="0" smtClean="0">
                <a:solidFill>
                  <a:schemeClr val="bg1"/>
                </a:solidFill>
              </a:rPr>
              <a:t> </a:t>
            </a:r>
            <a:r>
              <a:rPr lang="en-US" sz="2800" b="1" dirty="0" smtClean="0"/>
              <a:t>transforms                   energy to   </a:t>
            </a:r>
          </a:p>
          <a:p>
            <a:r>
              <a:rPr lang="en-US" sz="2800" b="1" dirty="0" smtClean="0"/>
              <a:t>              energy to                                     energy to                    energy.                                 </a:t>
            </a:r>
            <a:endParaRPr lang="en-US" sz="2800" b="1" dirty="0"/>
          </a:p>
        </p:txBody>
      </p:sp>
      <p:sp>
        <p:nvSpPr>
          <p:cNvPr id="5" name="TextBox 4"/>
          <p:cNvSpPr txBox="1"/>
          <p:nvPr/>
        </p:nvSpPr>
        <p:spPr>
          <a:xfrm>
            <a:off x="7866993" y="4016729"/>
            <a:ext cx="1923394"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chemical</a:t>
            </a:r>
            <a:endParaRPr lang="en-US" sz="2800" b="1" dirty="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0" y="4451094"/>
            <a:ext cx="1592317"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thermal</a:t>
            </a:r>
            <a:endParaRPr lang="en-US" sz="28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168868" y="4417193"/>
            <a:ext cx="3610304"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mechanical energy</a:t>
            </a:r>
            <a:endParaRPr lang="en-US" sz="2800" b="1" dirty="0">
              <a:solidFill>
                <a:schemeClr val="bg1"/>
              </a:solidFill>
              <a:effectLst>
                <a:outerShdw blurRad="38100" dist="38100" dir="2700000" algn="tl">
                  <a:srgbClr val="000000">
                    <a:alpha val="43137"/>
                  </a:srgbClr>
                </a:outerShdw>
              </a:effectLst>
            </a:endParaRPr>
          </a:p>
        </p:txBody>
      </p:sp>
      <p:sp>
        <p:nvSpPr>
          <p:cNvPr id="8" name="TextBox 7"/>
          <p:cNvSpPr txBox="1"/>
          <p:nvPr/>
        </p:nvSpPr>
        <p:spPr>
          <a:xfrm>
            <a:off x="8572499" y="4439307"/>
            <a:ext cx="1931277"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electrical</a:t>
            </a:r>
            <a:endParaRPr lang="en-US" sz="2800" b="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98534" y="5264721"/>
            <a:ext cx="3496004"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chemical energy = </a:t>
            </a:r>
            <a:endParaRPr lang="en-US" sz="2800" b="1"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4942490" y="5175529"/>
            <a:ext cx="4004441"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thermal energy = </a:t>
            </a:r>
            <a:endParaRPr lang="en-US" sz="2800" b="1" dirty="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78828" y="6049551"/>
            <a:ext cx="3957145"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mechanical energy =</a:t>
            </a:r>
            <a:endParaRPr lang="en-US" sz="2800" b="1" dirty="0">
              <a:solidFill>
                <a:schemeClr val="bg1"/>
              </a:solidFill>
              <a:effectLst>
                <a:outerShdw blurRad="38100" dist="38100" dir="2700000" algn="tl">
                  <a:srgbClr val="000000">
                    <a:alpha val="43137"/>
                  </a:srgbClr>
                </a:outerShdw>
              </a:effectLst>
            </a:endParaRPr>
          </a:p>
        </p:txBody>
      </p:sp>
      <p:sp>
        <p:nvSpPr>
          <p:cNvPr id="12" name="TextBox 11"/>
          <p:cNvSpPr txBox="1"/>
          <p:nvPr/>
        </p:nvSpPr>
        <p:spPr>
          <a:xfrm>
            <a:off x="6873766" y="5898557"/>
            <a:ext cx="3704896"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electrical energy =</a:t>
            </a:r>
            <a:endParaRPr lang="en-US" sz="2800" b="1" dirty="0">
              <a:solidFill>
                <a:schemeClr val="bg1"/>
              </a:solidFill>
              <a:effectLst>
                <a:outerShdw blurRad="38100" dist="38100" dir="2700000" algn="tl">
                  <a:srgbClr val="000000">
                    <a:alpha val="43137"/>
                  </a:srgbClr>
                </a:outerShdw>
              </a:effectLst>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476" y="387024"/>
            <a:ext cx="2420963" cy="2420963"/>
          </a:xfrm>
          <a:prstGeom prst="rect">
            <a:avLst/>
          </a:prstGeom>
        </p:spPr>
      </p:pic>
      <p:sp>
        <p:nvSpPr>
          <p:cNvPr id="14" name="TextBox 13"/>
          <p:cNvSpPr txBox="1"/>
          <p:nvPr/>
        </p:nvSpPr>
        <p:spPr>
          <a:xfrm>
            <a:off x="3613765" y="5259523"/>
            <a:ext cx="1210482" cy="533615"/>
          </a:xfrm>
          <a:prstGeom prst="rect">
            <a:avLst/>
          </a:prstGeom>
          <a:solidFill>
            <a:schemeClr val="tx1"/>
          </a:solidFill>
        </p:spPr>
        <p:txBody>
          <a:bodyPr wrap="square" rtlCol="0">
            <a:spAutoFit/>
          </a:bodyPr>
          <a:lstStyle/>
          <a:p>
            <a:pPr algn="ctr"/>
            <a:r>
              <a:rPr lang="en-US" sz="2800" b="1" dirty="0" smtClean="0">
                <a:solidFill>
                  <a:schemeClr val="accent1">
                    <a:lumMod val="60000"/>
                    <a:lumOff val="40000"/>
                  </a:schemeClr>
                </a:solidFill>
                <a:effectLst>
                  <a:outerShdw blurRad="38100" dist="38100" dir="2700000" algn="tl">
                    <a:srgbClr val="000000">
                      <a:alpha val="43137"/>
                    </a:srgbClr>
                  </a:outerShdw>
                </a:effectLst>
              </a:rPr>
              <a:t>coal</a:t>
            </a:r>
            <a:endParaRPr lang="en-US" sz="2800" b="1" dirty="0">
              <a:solidFill>
                <a:schemeClr val="accent1">
                  <a:lumMod val="60000"/>
                  <a:lumOff val="40000"/>
                </a:schemeClr>
              </a:solidFill>
              <a:effectLst>
                <a:outerShdw blurRad="38100" dist="38100" dir="2700000" algn="tl">
                  <a:srgbClr val="000000">
                    <a:alpha val="43137"/>
                  </a:srgbClr>
                </a:outerShdw>
              </a:effectLst>
            </a:endParaRPr>
          </a:p>
        </p:txBody>
      </p:sp>
      <p:sp>
        <p:nvSpPr>
          <p:cNvPr id="15" name="TextBox 14"/>
          <p:cNvSpPr txBox="1"/>
          <p:nvPr/>
        </p:nvSpPr>
        <p:spPr>
          <a:xfrm>
            <a:off x="8022020" y="5163742"/>
            <a:ext cx="4059620" cy="523220"/>
          </a:xfrm>
          <a:prstGeom prst="rect">
            <a:avLst/>
          </a:prstGeom>
          <a:solidFill>
            <a:schemeClr val="tx1"/>
          </a:solidFill>
        </p:spPr>
        <p:txBody>
          <a:bodyPr wrap="square" rtlCol="0">
            <a:spAutoFit/>
          </a:bodyPr>
          <a:lstStyle/>
          <a:p>
            <a:pPr algn="ctr"/>
            <a:r>
              <a:rPr lang="en-US" sz="2800" b="1" dirty="0" smtClean="0">
                <a:solidFill>
                  <a:schemeClr val="accent1">
                    <a:lumMod val="60000"/>
                    <a:lumOff val="40000"/>
                  </a:schemeClr>
                </a:solidFill>
                <a:effectLst>
                  <a:outerShdw blurRad="38100" dist="38100" dir="2700000" algn="tl">
                    <a:srgbClr val="000000">
                      <a:alpha val="43137"/>
                    </a:srgbClr>
                  </a:outerShdw>
                </a:effectLst>
              </a:rPr>
              <a:t>heat from combustion</a:t>
            </a:r>
            <a:endParaRPr lang="en-US" sz="2800" b="1" dirty="0">
              <a:solidFill>
                <a:schemeClr val="accent1">
                  <a:lumMod val="60000"/>
                  <a:lumOff val="40000"/>
                </a:schemeClr>
              </a:solidFill>
              <a:effectLst>
                <a:outerShdw blurRad="38100" dist="38100" dir="2700000" algn="tl">
                  <a:srgbClr val="000000">
                    <a:alpha val="43137"/>
                  </a:srgbClr>
                </a:outerShdw>
              </a:effectLst>
            </a:endParaRPr>
          </a:p>
        </p:txBody>
      </p:sp>
      <p:sp>
        <p:nvSpPr>
          <p:cNvPr id="16" name="TextBox 15"/>
          <p:cNvSpPr txBox="1"/>
          <p:nvPr/>
        </p:nvSpPr>
        <p:spPr>
          <a:xfrm>
            <a:off x="4035973" y="5992946"/>
            <a:ext cx="2869324" cy="523220"/>
          </a:xfrm>
          <a:prstGeom prst="rect">
            <a:avLst/>
          </a:prstGeom>
          <a:solidFill>
            <a:schemeClr val="tx1"/>
          </a:solidFill>
        </p:spPr>
        <p:txBody>
          <a:bodyPr wrap="square" rtlCol="0">
            <a:spAutoFit/>
          </a:bodyPr>
          <a:lstStyle/>
          <a:p>
            <a:pPr algn="ctr"/>
            <a:r>
              <a:rPr lang="en-US" sz="2800" b="1" dirty="0" smtClean="0">
                <a:solidFill>
                  <a:schemeClr val="accent1">
                    <a:lumMod val="60000"/>
                    <a:lumOff val="40000"/>
                  </a:schemeClr>
                </a:solidFill>
                <a:effectLst>
                  <a:outerShdw blurRad="38100" dist="38100" dir="2700000" algn="tl">
                    <a:srgbClr val="000000">
                      <a:alpha val="43137"/>
                    </a:srgbClr>
                  </a:outerShdw>
                </a:effectLst>
              </a:rPr>
              <a:t>moving turbine</a:t>
            </a:r>
            <a:endParaRPr lang="en-US" sz="2800" b="1" dirty="0">
              <a:solidFill>
                <a:schemeClr val="accent1">
                  <a:lumMod val="60000"/>
                  <a:lumOff val="40000"/>
                </a:schemeClr>
              </a:solidFill>
              <a:effectLst>
                <a:outerShdw blurRad="38100" dist="38100" dir="2700000" algn="tl">
                  <a:srgbClr val="000000">
                    <a:alpha val="43137"/>
                  </a:srgbClr>
                </a:outerShdw>
              </a:effectLst>
            </a:endParaRPr>
          </a:p>
        </p:txBody>
      </p:sp>
      <p:sp>
        <p:nvSpPr>
          <p:cNvPr id="17" name="TextBox 16"/>
          <p:cNvSpPr txBox="1"/>
          <p:nvPr/>
        </p:nvSpPr>
        <p:spPr>
          <a:xfrm>
            <a:off x="10200289" y="5910175"/>
            <a:ext cx="1897119" cy="523220"/>
          </a:xfrm>
          <a:prstGeom prst="rect">
            <a:avLst/>
          </a:prstGeom>
          <a:solidFill>
            <a:schemeClr val="tx1"/>
          </a:solidFill>
        </p:spPr>
        <p:txBody>
          <a:bodyPr wrap="square" rtlCol="0">
            <a:spAutoFit/>
          </a:bodyPr>
          <a:lstStyle/>
          <a:p>
            <a:r>
              <a:rPr lang="en-US" sz="2800" b="1" dirty="0" smtClean="0">
                <a:solidFill>
                  <a:schemeClr val="accent1">
                    <a:lumMod val="60000"/>
                    <a:lumOff val="40000"/>
                  </a:schemeClr>
                </a:solidFill>
                <a:effectLst>
                  <a:outerShdw blurRad="38100" dist="38100" dir="2700000" algn="tl">
                    <a:srgbClr val="000000">
                      <a:alpha val="43137"/>
                    </a:srgbClr>
                  </a:outerShdw>
                </a:effectLst>
              </a:rPr>
              <a:t>electricity</a:t>
            </a:r>
            <a:endParaRPr lang="en-US" sz="2800" b="1" dirty="0">
              <a:solidFill>
                <a:schemeClr val="accent1">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422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400" fill="hold"/>
                                        <p:tgtEl>
                                          <p:spTgt spid="13"/>
                                        </p:tgtEl>
                                        <p:attrNameLst>
                                          <p:attrName>ppt_x</p:attrName>
                                        </p:attrNameLst>
                                      </p:cBhvr>
                                      <p:tavLst>
                                        <p:tav tm="0">
                                          <p:val>
                                            <p:strVal val="#ppt_x"/>
                                          </p:val>
                                        </p:tav>
                                        <p:tav tm="100000">
                                          <p:val>
                                            <p:strVal val="#ppt_x"/>
                                          </p:val>
                                        </p:tav>
                                      </p:tavLst>
                                    </p:anim>
                                    <p:anim calcmode="lin" valueType="num">
                                      <p:cBhvr>
                                        <p:cTn id="9" dur="400" fill="hold"/>
                                        <p:tgtEl>
                                          <p:spTgt spid="1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grpId="0" nodeType="clickEffect">
                                  <p:stCondLst>
                                    <p:cond delay="0"/>
                                  </p:stCondLst>
                                  <p:iterate type="lt">
                                    <p:tmPct val="50000"/>
                                  </p:iterate>
                                  <p:childTnLst>
                                    <p:set>
                                      <p:cBhvr>
                                        <p:cTn id="47" dur="1" fill="hold">
                                          <p:stCondLst>
                                            <p:cond delay="0"/>
                                          </p:stCondLst>
                                        </p:cTn>
                                        <p:tgtEl>
                                          <p:spTgt spid="6"/>
                                        </p:tgtEl>
                                        <p:attrNameLst>
                                          <p:attrName>style.visibility</p:attrName>
                                        </p:attrNameLst>
                                      </p:cBhvr>
                                      <p:to>
                                        <p:strVal val="visible"/>
                                      </p:to>
                                    </p:set>
                                    <p:set>
                                      <p:cBhvr>
                                        <p:cTn id="48" dur="455" fill="hold">
                                          <p:stCondLst>
                                            <p:cond delay="0"/>
                                          </p:stCondLst>
                                        </p:cTn>
                                        <p:tgtEl>
                                          <p:spTgt spid="6"/>
                                        </p:tgtEl>
                                        <p:attrNameLst>
                                          <p:attrName>style.rotation</p:attrName>
                                        </p:attrNameLst>
                                      </p:cBhvr>
                                      <p:to>
                                        <p:strVal val="-45.0"/>
                                      </p:to>
                                    </p:set>
                                    <p:anim calcmode="lin" valueType="num">
                                      <p:cBhvr>
                                        <p:cTn id="49"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50"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51"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52"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60" dur="1000" fill="hold"/>
                                        <p:tgtEl>
                                          <p:spTgt spid="7"/>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19" presetClass="entr" presetSubtype="1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5000" fill="hold"/>
                                        <p:tgtEl>
                                          <p:spTgt spid="8"/>
                                        </p:tgtEl>
                                        <p:attrNameLst>
                                          <p:attrName>ppt_w</p:attrName>
                                        </p:attrNameLst>
                                      </p:cBhvr>
                                      <p:tavLst>
                                        <p:tav tm="0" fmla="#ppt_w*sin(2.5*pi*$)">
                                          <p:val>
                                            <p:fltVal val="0"/>
                                          </p:val>
                                        </p:tav>
                                        <p:tav tm="100000">
                                          <p:val>
                                            <p:fltVal val="1"/>
                                          </p:val>
                                        </p:tav>
                                      </p:tavLst>
                                    </p:anim>
                                    <p:anim calcmode="lin" valueType="num">
                                      <p:cBhvr>
                                        <p:cTn id="70"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ppt_w</p:attrName>
                                        </p:attrNameLst>
                                      </p:cBhvr>
                                      <p:tavLst>
                                        <p:tav tm="0">
                                          <p:val>
                                            <p:fltVal val="0"/>
                                          </p:val>
                                        </p:tav>
                                        <p:tav tm="100000">
                                          <p:val>
                                            <p:strVal val="#ppt_w"/>
                                          </p:val>
                                        </p:tav>
                                      </p:tavLst>
                                    </p:anim>
                                    <p:anim calcmode="lin" valueType="num">
                                      <p:cBhvr>
                                        <p:cTn id="76" dur="500" fill="hold"/>
                                        <p:tgtEl>
                                          <p:spTgt spid="9"/>
                                        </p:tgtEl>
                                        <p:attrNameLst>
                                          <p:attrName>ppt_h</p:attrName>
                                        </p:attrNameLst>
                                      </p:cBhvr>
                                      <p:tavLst>
                                        <p:tav tm="0">
                                          <p:val>
                                            <p:fltVal val="0"/>
                                          </p:val>
                                        </p:tav>
                                        <p:tav tm="100000">
                                          <p:val>
                                            <p:strVal val="#ppt_h"/>
                                          </p:val>
                                        </p:tav>
                                      </p:tavLst>
                                    </p:anim>
                                    <p:animEffect transition="in" filter="fade">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80">
                                          <p:stCondLst>
                                            <p:cond delay="0"/>
                                          </p:stCondLst>
                                        </p:cTn>
                                        <p:tgtEl>
                                          <p:spTgt spid="14"/>
                                        </p:tgtEl>
                                      </p:cBhvr>
                                    </p:animEffect>
                                    <p:anim calcmode="lin" valueType="num">
                                      <p:cBhvr>
                                        <p:cTn id="8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8" dur="26">
                                          <p:stCondLst>
                                            <p:cond delay="650"/>
                                          </p:stCondLst>
                                        </p:cTn>
                                        <p:tgtEl>
                                          <p:spTgt spid="14"/>
                                        </p:tgtEl>
                                      </p:cBhvr>
                                      <p:to x="100000" y="60000"/>
                                    </p:animScale>
                                    <p:animScale>
                                      <p:cBhvr>
                                        <p:cTn id="89" dur="166" decel="50000">
                                          <p:stCondLst>
                                            <p:cond delay="676"/>
                                          </p:stCondLst>
                                        </p:cTn>
                                        <p:tgtEl>
                                          <p:spTgt spid="14"/>
                                        </p:tgtEl>
                                      </p:cBhvr>
                                      <p:to x="100000" y="100000"/>
                                    </p:animScale>
                                    <p:animScale>
                                      <p:cBhvr>
                                        <p:cTn id="90" dur="26">
                                          <p:stCondLst>
                                            <p:cond delay="1312"/>
                                          </p:stCondLst>
                                        </p:cTn>
                                        <p:tgtEl>
                                          <p:spTgt spid="14"/>
                                        </p:tgtEl>
                                      </p:cBhvr>
                                      <p:to x="100000" y="80000"/>
                                    </p:animScale>
                                    <p:animScale>
                                      <p:cBhvr>
                                        <p:cTn id="91" dur="166" decel="50000">
                                          <p:stCondLst>
                                            <p:cond delay="1338"/>
                                          </p:stCondLst>
                                        </p:cTn>
                                        <p:tgtEl>
                                          <p:spTgt spid="14"/>
                                        </p:tgtEl>
                                      </p:cBhvr>
                                      <p:to x="100000" y="100000"/>
                                    </p:animScale>
                                    <p:animScale>
                                      <p:cBhvr>
                                        <p:cTn id="92" dur="26">
                                          <p:stCondLst>
                                            <p:cond delay="1642"/>
                                          </p:stCondLst>
                                        </p:cTn>
                                        <p:tgtEl>
                                          <p:spTgt spid="14"/>
                                        </p:tgtEl>
                                      </p:cBhvr>
                                      <p:to x="100000" y="90000"/>
                                    </p:animScale>
                                    <p:animScale>
                                      <p:cBhvr>
                                        <p:cTn id="93" dur="166" decel="50000">
                                          <p:stCondLst>
                                            <p:cond delay="1668"/>
                                          </p:stCondLst>
                                        </p:cTn>
                                        <p:tgtEl>
                                          <p:spTgt spid="14"/>
                                        </p:tgtEl>
                                      </p:cBhvr>
                                      <p:to x="100000" y="100000"/>
                                    </p:animScale>
                                    <p:animScale>
                                      <p:cBhvr>
                                        <p:cTn id="94" dur="26">
                                          <p:stCondLst>
                                            <p:cond delay="1808"/>
                                          </p:stCondLst>
                                        </p:cTn>
                                        <p:tgtEl>
                                          <p:spTgt spid="14"/>
                                        </p:tgtEl>
                                      </p:cBhvr>
                                      <p:to x="100000" y="95000"/>
                                    </p:animScale>
                                    <p:animScale>
                                      <p:cBhvr>
                                        <p:cTn id="95" dur="166" decel="50000">
                                          <p:stCondLst>
                                            <p:cond delay="1834"/>
                                          </p:stCondLst>
                                        </p:cTn>
                                        <p:tgtEl>
                                          <p:spTgt spid="14"/>
                                        </p:tgtEl>
                                      </p:cBhvr>
                                      <p:to x="100000" y="100000"/>
                                    </p:animScale>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wipe(down)">
                                      <p:cBhvr>
                                        <p:cTn id="107" dur="580">
                                          <p:stCondLst>
                                            <p:cond delay="0"/>
                                          </p:stCondLst>
                                        </p:cTn>
                                        <p:tgtEl>
                                          <p:spTgt spid="15"/>
                                        </p:tgtEl>
                                      </p:cBhvr>
                                    </p:animEffect>
                                    <p:anim calcmode="lin" valueType="num">
                                      <p:cBhvr>
                                        <p:cTn id="10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13" dur="26">
                                          <p:stCondLst>
                                            <p:cond delay="650"/>
                                          </p:stCondLst>
                                        </p:cTn>
                                        <p:tgtEl>
                                          <p:spTgt spid="15"/>
                                        </p:tgtEl>
                                      </p:cBhvr>
                                      <p:to x="100000" y="60000"/>
                                    </p:animScale>
                                    <p:animScale>
                                      <p:cBhvr>
                                        <p:cTn id="114" dur="166" decel="50000">
                                          <p:stCondLst>
                                            <p:cond delay="676"/>
                                          </p:stCondLst>
                                        </p:cTn>
                                        <p:tgtEl>
                                          <p:spTgt spid="15"/>
                                        </p:tgtEl>
                                      </p:cBhvr>
                                      <p:to x="100000" y="100000"/>
                                    </p:animScale>
                                    <p:animScale>
                                      <p:cBhvr>
                                        <p:cTn id="115" dur="26">
                                          <p:stCondLst>
                                            <p:cond delay="1312"/>
                                          </p:stCondLst>
                                        </p:cTn>
                                        <p:tgtEl>
                                          <p:spTgt spid="15"/>
                                        </p:tgtEl>
                                      </p:cBhvr>
                                      <p:to x="100000" y="80000"/>
                                    </p:animScale>
                                    <p:animScale>
                                      <p:cBhvr>
                                        <p:cTn id="116" dur="166" decel="50000">
                                          <p:stCondLst>
                                            <p:cond delay="1338"/>
                                          </p:stCondLst>
                                        </p:cTn>
                                        <p:tgtEl>
                                          <p:spTgt spid="15"/>
                                        </p:tgtEl>
                                      </p:cBhvr>
                                      <p:to x="100000" y="100000"/>
                                    </p:animScale>
                                    <p:animScale>
                                      <p:cBhvr>
                                        <p:cTn id="117" dur="26">
                                          <p:stCondLst>
                                            <p:cond delay="1642"/>
                                          </p:stCondLst>
                                        </p:cTn>
                                        <p:tgtEl>
                                          <p:spTgt spid="15"/>
                                        </p:tgtEl>
                                      </p:cBhvr>
                                      <p:to x="100000" y="90000"/>
                                    </p:animScale>
                                    <p:animScale>
                                      <p:cBhvr>
                                        <p:cTn id="118" dur="166" decel="50000">
                                          <p:stCondLst>
                                            <p:cond delay="1668"/>
                                          </p:stCondLst>
                                        </p:cTn>
                                        <p:tgtEl>
                                          <p:spTgt spid="15"/>
                                        </p:tgtEl>
                                      </p:cBhvr>
                                      <p:to x="100000" y="100000"/>
                                    </p:animScale>
                                    <p:animScale>
                                      <p:cBhvr>
                                        <p:cTn id="119" dur="26">
                                          <p:stCondLst>
                                            <p:cond delay="1808"/>
                                          </p:stCondLst>
                                        </p:cTn>
                                        <p:tgtEl>
                                          <p:spTgt spid="15"/>
                                        </p:tgtEl>
                                      </p:cBhvr>
                                      <p:to x="100000" y="95000"/>
                                    </p:animScale>
                                    <p:animScale>
                                      <p:cBhvr>
                                        <p:cTn id="120" dur="166" decel="50000">
                                          <p:stCondLst>
                                            <p:cond delay="1834"/>
                                          </p:stCondLst>
                                        </p:cTn>
                                        <p:tgtEl>
                                          <p:spTgt spid="15"/>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11"/>
                                        </p:tgtEl>
                                        <p:attrNameLst>
                                          <p:attrName>style.visibility</p:attrName>
                                        </p:attrNameLst>
                                      </p:cBhvr>
                                      <p:to>
                                        <p:strVal val="visible"/>
                                      </p:to>
                                    </p:set>
                                    <p:anim calcmode="lin" valueType="num">
                                      <p:cBhvr>
                                        <p:cTn id="125" dur="500" fill="hold"/>
                                        <p:tgtEl>
                                          <p:spTgt spid="11"/>
                                        </p:tgtEl>
                                        <p:attrNameLst>
                                          <p:attrName>ppt_w</p:attrName>
                                        </p:attrNameLst>
                                      </p:cBhvr>
                                      <p:tavLst>
                                        <p:tav tm="0">
                                          <p:val>
                                            <p:fltVal val="0"/>
                                          </p:val>
                                        </p:tav>
                                        <p:tav tm="100000">
                                          <p:val>
                                            <p:strVal val="#ppt_w"/>
                                          </p:val>
                                        </p:tav>
                                      </p:tavLst>
                                    </p:anim>
                                    <p:anim calcmode="lin" valueType="num">
                                      <p:cBhvr>
                                        <p:cTn id="126" dur="500" fill="hold"/>
                                        <p:tgtEl>
                                          <p:spTgt spid="11"/>
                                        </p:tgtEl>
                                        <p:attrNameLst>
                                          <p:attrName>ppt_h</p:attrName>
                                        </p:attrNameLst>
                                      </p:cBhvr>
                                      <p:tavLst>
                                        <p:tav tm="0">
                                          <p:val>
                                            <p:fltVal val="0"/>
                                          </p:val>
                                        </p:tav>
                                        <p:tav tm="100000">
                                          <p:val>
                                            <p:strVal val="#ppt_h"/>
                                          </p:val>
                                        </p:tav>
                                      </p:tavLst>
                                    </p:anim>
                                    <p:animEffect transition="in" filter="fade">
                                      <p:cBhvr>
                                        <p:cTn id="127" dur="500"/>
                                        <p:tgtEl>
                                          <p:spTgt spid="11"/>
                                        </p:tgtEl>
                                      </p:cBhvr>
                                    </p:animEffect>
                                  </p:childTnLst>
                                </p:cTn>
                              </p:par>
                            </p:childTnLst>
                          </p:cTn>
                        </p:par>
                      </p:childTnLst>
                    </p:cTn>
                  </p:par>
                  <p:par>
                    <p:cTn id="128" fill="hold">
                      <p:stCondLst>
                        <p:cond delay="indefinite"/>
                      </p:stCondLst>
                      <p:childTnLst>
                        <p:par>
                          <p:cTn id="129" fill="hold">
                            <p:stCondLst>
                              <p:cond delay="0"/>
                            </p:stCondLst>
                            <p:childTnLst>
                              <p:par>
                                <p:cTn id="130" presetID="25" presetClass="entr" presetSubtype="0" fill="hold" nodeType="clickEffect">
                                  <p:stCondLst>
                                    <p:cond delay="0"/>
                                  </p:stCondLst>
                                  <p:childTnLst>
                                    <p:set>
                                      <p:cBhvr>
                                        <p:cTn id="131" dur="1" fill="hold">
                                          <p:stCondLst>
                                            <p:cond delay="0"/>
                                          </p:stCondLst>
                                        </p:cTn>
                                        <p:tgtEl>
                                          <p:spTgt spid="16">
                                            <p:txEl>
                                              <p:pRg st="0" end="0"/>
                                            </p:txEl>
                                          </p:spTgt>
                                        </p:tgtEl>
                                        <p:attrNameLst>
                                          <p:attrName>style.visibility</p:attrName>
                                        </p:attrNameLst>
                                      </p:cBhvr>
                                      <p:to>
                                        <p:strVal val="visible"/>
                                      </p:to>
                                    </p:set>
                                    <p:anim calcmode="lin" valueType="num">
                                      <p:cBhvr>
                                        <p:cTn id="132" dur="500" decel="50000" fill="hold">
                                          <p:stCondLst>
                                            <p:cond delay="0"/>
                                          </p:stCondLst>
                                        </p:cTn>
                                        <p:tgtEl>
                                          <p:spTgt spid="16">
                                            <p:txEl>
                                              <p:pRg st="0" end="0"/>
                                            </p:txEl>
                                          </p:spTgt>
                                        </p:tgtEl>
                                        <p:attrNameLst>
                                          <p:attrName>style.rotation</p:attrName>
                                        </p:attrNameLst>
                                      </p:cBhvr>
                                      <p:tavLst>
                                        <p:tav tm="0">
                                          <p:val>
                                            <p:fltVal val="-90"/>
                                          </p:val>
                                        </p:tav>
                                        <p:tav tm="100000">
                                          <p:val>
                                            <p:fltVal val="0"/>
                                          </p:val>
                                        </p:tav>
                                      </p:tavLst>
                                    </p:anim>
                                    <p:anim calcmode="lin" valueType="num">
                                      <p:cBhvr>
                                        <p:cTn id="133" dur="500" decel="50000" fill="hold">
                                          <p:stCondLst>
                                            <p:cond delay="0"/>
                                          </p:stCondLst>
                                        </p:cTn>
                                        <p:tgtEl>
                                          <p:spTgt spid="16">
                                            <p:txEl>
                                              <p:pRg st="0" end="0"/>
                                            </p:txEl>
                                          </p:spTgt>
                                        </p:tgtEl>
                                        <p:attrNameLst>
                                          <p:attrName>ppt_w</p:attrName>
                                        </p:attrNameLst>
                                      </p:cBhvr>
                                      <p:tavLst>
                                        <p:tav tm="0">
                                          <p:val>
                                            <p:strVal val="#ppt_w"/>
                                          </p:val>
                                        </p:tav>
                                        <p:tav tm="100000">
                                          <p:val>
                                            <p:strVal val="#ppt_w*.05"/>
                                          </p:val>
                                        </p:tav>
                                      </p:tavLst>
                                    </p:anim>
                                    <p:anim calcmode="lin" valueType="num">
                                      <p:cBhvr>
                                        <p:cTn id="134" dur="500" accel="50000" fill="hold">
                                          <p:stCondLst>
                                            <p:cond delay="500"/>
                                          </p:stCondLst>
                                        </p:cTn>
                                        <p:tgtEl>
                                          <p:spTgt spid="16">
                                            <p:txEl>
                                              <p:pRg st="0" end="0"/>
                                            </p:txEl>
                                          </p:spTgt>
                                        </p:tgtEl>
                                        <p:attrNameLst>
                                          <p:attrName>ppt_w</p:attrName>
                                        </p:attrNameLst>
                                      </p:cBhvr>
                                      <p:tavLst>
                                        <p:tav tm="0">
                                          <p:val>
                                            <p:strVal val="#ppt_w*.05"/>
                                          </p:val>
                                        </p:tav>
                                        <p:tav tm="100000">
                                          <p:val>
                                            <p:strVal val="#ppt_w"/>
                                          </p:val>
                                        </p:tav>
                                      </p:tavLst>
                                    </p:anim>
                                    <p:anim calcmode="lin" valueType="num">
                                      <p:cBhvr>
                                        <p:cTn id="135" dur="1000" fill="hold"/>
                                        <p:tgtEl>
                                          <p:spTgt spid="16">
                                            <p:txEl>
                                              <p:pRg st="0" end="0"/>
                                            </p:txEl>
                                          </p:spTgt>
                                        </p:tgtEl>
                                        <p:attrNameLst>
                                          <p:attrName>ppt_h</p:attrName>
                                        </p:attrNameLst>
                                      </p:cBhvr>
                                      <p:tavLst>
                                        <p:tav tm="0">
                                          <p:val>
                                            <p:strVal val="#ppt_h"/>
                                          </p:val>
                                        </p:tav>
                                        <p:tav tm="100000">
                                          <p:val>
                                            <p:strVal val="#ppt_h"/>
                                          </p:val>
                                        </p:tav>
                                      </p:tavLst>
                                    </p:anim>
                                    <p:anim calcmode="lin" valueType="num">
                                      <p:cBhvr>
                                        <p:cTn id="136" dur="500" decel="50000" fill="hold">
                                          <p:stCondLst>
                                            <p:cond delay="0"/>
                                          </p:stCondLst>
                                        </p:cTn>
                                        <p:tgtEl>
                                          <p:spTgt spid="16">
                                            <p:txEl>
                                              <p:pRg st="0" end="0"/>
                                            </p:txEl>
                                          </p:spTgt>
                                        </p:tgtEl>
                                        <p:attrNameLst>
                                          <p:attrName>ppt_x</p:attrName>
                                        </p:attrNameLst>
                                      </p:cBhvr>
                                      <p:tavLst>
                                        <p:tav tm="0">
                                          <p:val>
                                            <p:strVal val="#ppt_x+.4"/>
                                          </p:val>
                                        </p:tav>
                                        <p:tav tm="100000">
                                          <p:val>
                                            <p:strVal val="#ppt_x"/>
                                          </p:val>
                                        </p:tav>
                                      </p:tavLst>
                                    </p:anim>
                                    <p:anim calcmode="lin" valueType="num">
                                      <p:cBhvr>
                                        <p:cTn id="137" dur="500" decel="50000" fill="hold">
                                          <p:stCondLst>
                                            <p:cond delay="0"/>
                                          </p:stCondLst>
                                        </p:cTn>
                                        <p:tgtEl>
                                          <p:spTgt spid="16">
                                            <p:txEl>
                                              <p:pRg st="0" end="0"/>
                                            </p:txEl>
                                          </p:spTgt>
                                        </p:tgtEl>
                                        <p:attrNameLst>
                                          <p:attrName>ppt_y</p:attrName>
                                        </p:attrNameLst>
                                      </p:cBhvr>
                                      <p:tavLst>
                                        <p:tav tm="0">
                                          <p:val>
                                            <p:strVal val="#ppt_y-.2"/>
                                          </p:val>
                                        </p:tav>
                                        <p:tav tm="100000">
                                          <p:val>
                                            <p:strVal val="#ppt_y+.1"/>
                                          </p:val>
                                        </p:tav>
                                      </p:tavLst>
                                    </p:anim>
                                    <p:anim calcmode="lin" valueType="num">
                                      <p:cBhvr>
                                        <p:cTn id="138" dur="500" accel="50000" fill="hold">
                                          <p:stCondLst>
                                            <p:cond delay="500"/>
                                          </p:stCondLst>
                                        </p:cTn>
                                        <p:tgtEl>
                                          <p:spTgt spid="16">
                                            <p:txEl>
                                              <p:pRg st="0" end="0"/>
                                            </p:txEl>
                                          </p:spTgt>
                                        </p:tgtEl>
                                        <p:attrNameLst>
                                          <p:attrName>ppt_y</p:attrName>
                                        </p:attrNameLst>
                                      </p:cBhvr>
                                      <p:tavLst>
                                        <p:tav tm="0">
                                          <p:val>
                                            <p:strVal val="#ppt_y+.1"/>
                                          </p:val>
                                        </p:tav>
                                        <p:tav tm="100000">
                                          <p:val>
                                            <p:strVal val="#ppt_y"/>
                                          </p:val>
                                        </p:tav>
                                      </p:tavLst>
                                    </p:anim>
                                    <p:animEffect transition="in" filter="fade">
                                      <p:cBhvr>
                                        <p:cTn id="139" dur="1000" decel="50000">
                                          <p:stCondLst>
                                            <p:cond delay="0"/>
                                          </p:stCondLst>
                                        </p:cTn>
                                        <p:tgtEl>
                                          <p:spTgt spid="16">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12"/>
                                        </p:tgtEl>
                                        <p:attrNameLst>
                                          <p:attrName>style.visibility</p:attrName>
                                        </p:attrNameLst>
                                      </p:cBhvr>
                                      <p:to>
                                        <p:strVal val="visible"/>
                                      </p:to>
                                    </p:set>
                                    <p:anim calcmode="lin" valueType="num">
                                      <p:cBhvr>
                                        <p:cTn id="144" dur="500" fill="hold"/>
                                        <p:tgtEl>
                                          <p:spTgt spid="12"/>
                                        </p:tgtEl>
                                        <p:attrNameLst>
                                          <p:attrName>ppt_w</p:attrName>
                                        </p:attrNameLst>
                                      </p:cBhvr>
                                      <p:tavLst>
                                        <p:tav tm="0">
                                          <p:val>
                                            <p:fltVal val="0"/>
                                          </p:val>
                                        </p:tav>
                                        <p:tav tm="100000">
                                          <p:val>
                                            <p:strVal val="#ppt_w"/>
                                          </p:val>
                                        </p:tav>
                                      </p:tavLst>
                                    </p:anim>
                                    <p:anim calcmode="lin" valueType="num">
                                      <p:cBhvr>
                                        <p:cTn id="145" dur="500" fill="hold"/>
                                        <p:tgtEl>
                                          <p:spTgt spid="12"/>
                                        </p:tgtEl>
                                        <p:attrNameLst>
                                          <p:attrName>ppt_h</p:attrName>
                                        </p:attrNameLst>
                                      </p:cBhvr>
                                      <p:tavLst>
                                        <p:tav tm="0">
                                          <p:val>
                                            <p:fltVal val="0"/>
                                          </p:val>
                                        </p:tav>
                                        <p:tav tm="100000">
                                          <p:val>
                                            <p:strVal val="#ppt_h"/>
                                          </p:val>
                                        </p:tav>
                                      </p:tavLst>
                                    </p:anim>
                                    <p:animEffect transition="in" filter="fade">
                                      <p:cBhvr>
                                        <p:cTn id="146" dur="500"/>
                                        <p:tgtEl>
                                          <p:spTgt spid="12"/>
                                        </p:tgtEl>
                                      </p:cBhvr>
                                    </p:animEffect>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80">
                                          <p:stCondLst>
                                            <p:cond delay="0"/>
                                          </p:stCondLst>
                                        </p:cTn>
                                        <p:tgtEl>
                                          <p:spTgt spid="17"/>
                                        </p:tgtEl>
                                      </p:cBhvr>
                                    </p:animEffect>
                                    <p:anim calcmode="lin" valueType="num">
                                      <p:cBhvr>
                                        <p:cTn id="15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57" dur="26">
                                          <p:stCondLst>
                                            <p:cond delay="650"/>
                                          </p:stCondLst>
                                        </p:cTn>
                                        <p:tgtEl>
                                          <p:spTgt spid="17"/>
                                        </p:tgtEl>
                                      </p:cBhvr>
                                      <p:to x="100000" y="60000"/>
                                    </p:animScale>
                                    <p:animScale>
                                      <p:cBhvr>
                                        <p:cTn id="158" dur="166" decel="50000">
                                          <p:stCondLst>
                                            <p:cond delay="676"/>
                                          </p:stCondLst>
                                        </p:cTn>
                                        <p:tgtEl>
                                          <p:spTgt spid="17"/>
                                        </p:tgtEl>
                                      </p:cBhvr>
                                      <p:to x="100000" y="100000"/>
                                    </p:animScale>
                                    <p:animScale>
                                      <p:cBhvr>
                                        <p:cTn id="159" dur="26">
                                          <p:stCondLst>
                                            <p:cond delay="1312"/>
                                          </p:stCondLst>
                                        </p:cTn>
                                        <p:tgtEl>
                                          <p:spTgt spid="17"/>
                                        </p:tgtEl>
                                      </p:cBhvr>
                                      <p:to x="100000" y="80000"/>
                                    </p:animScale>
                                    <p:animScale>
                                      <p:cBhvr>
                                        <p:cTn id="160" dur="166" decel="50000">
                                          <p:stCondLst>
                                            <p:cond delay="1338"/>
                                          </p:stCondLst>
                                        </p:cTn>
                                        <p:tgtEl>
                                          <p:spTgt spid="17"/>
                                        </p:tgtEl>
                                      </p:cBhvr>
                                      <p:to x="100000" y="100000"/>
                                    </p:animScale>
                                    <p:animScale>
                                      <p:cBhvr>
                                        <p:cTn id="161" dur="26">
                                          <p:stCondLst>
                                            <p:cond delay="1642"/>
                                          </p:stCondLst>
                                        </p:cTn>
                                        <p:tgtEl>
                                          <p:spTgt spid="17"/>
                                        </p:tgtEl>
                                      </p:cBhvr>
                                      <p:to x="100000" y="90000"/>
                                    </p:animScale>
                                    <p:animScale>
                                      <p:cBhvr>
                                        <p:cTn id="162" dur="166" decel="50000">
                                          <p:stCondLst>
                                            <p:cond delay="1668"/>
                                          </p:stCondLst>
                                        </p:cTn>
                                        <p:tgtEl>
                                          <p:spTgt spid="17"/>
                                        </p:tgtEl>
                                      </p:cBhvr>
                                      <p:to x="100000" y="100000"/>
                                    </p:animScale>
                                    <p:animScale>
                                      <p:cBhvr>
                                        <p:cTn id="163" dur="26">
                                          <p:stCondLst>
                                            <p:cond delay="1808"/>
                                          </p:stCondLst>
                                        </p:cTn>
                                        <p:tgtEl>
                                          <p:spTgt spid="17"/>
                                        </p:tgtEl>
                                      </p:cBhvr>
                                      <p:to x="100000" y="95000"/>
                                    </p:animScale>
                                    <p:animScale>
                                      <p:cBhvr>
                                        <p:cTn id="16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4" grpId="0" animBg="1"/>
      <p:bldP spid="15" grpId="0" animBg="1"/>
      <p:bldP spid="17"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124</TotalTime>
  <Words>395</Words>
  <Application>Microsoft Office PowerPoint</Application>
  <PresentationFormat>Custom</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Slice</vt:lpstr>
      <vt:lpstr>Chapter 13:  Energy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Energy</dc:title>
  <dc:creator>Beverly Boyer</dc:creator>
  <cp:lastModifiedBy>Beverly Boyer</cp:lastModifiedBy>
  <cp:revision>15</cp:revision>
  <dcterms:created xsi:type="dcterms:W3CDTF">2016-03-01T20:12:41Z</dcterms:created>
  <dcterms:modified xsi:type="dcterms:W3CDTF">2017-01-25T17:57:43Z</dcterms:modified>
</cp:coreProperties>
</file>