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2E422BF-8F41-4AD1-A0E5-3CDFE72D3D1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EDE077F-310E-4FC9-A946-584D7502833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22BF-8F41-4AD1-A0E5-3CDFE72D3D1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077F-310E-4FC9-A946-584D75028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22BF-8F41-4AD1-A0E5-3CDFE72D3D1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077F-310E-4FC9-A946-584D75028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22BF-8F41-4AD1-A0E5-3CDFE72D3D1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077F-310E-4FC9-A946-584D75028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22BF-8F41-4AD1-A0E5-3CDFE72D3D1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077F-310E-4FC9-A946-584D75028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22BF-8F41-4AD1-A0E5-3CDFE72D3D1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077F-310E-4FC9-A946-584D750283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22BF-8F41-4AD1-A0E5-3CDFE72D3D1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077F-310E-4FC9-A946-584D75028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22BF-8F41-4AD1-A0E5-3CDFE72D3D1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077F-310E-4FC9-A946-584D75028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22BF-8F41-4AD1-A0E5-3CDFE72D3D1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077F-310E-4FC9-A946-584D75028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22BF-8F41-4AD1-A0E5-3CDFE72D3D1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077F-310E-4FC9-A946-584D7502833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22BF-8F41-4AD1-A0E5-3CDFE72D3D1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077F-310E-4FC9-A946-584D75028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2E422BF-8F41-4AD1-A0E5-3CDFE72D3D1B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EDE077F-310E-4FC9-A946-584D750283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14</a:t>
            </a:r>
            <a:br>
              <a:rPr lang="en-US" dirty="0" smtClean="0"/>
            </a:br>
            <a:r>
              <a:rPr lang="en-US" dirty="0" smtClean="0"/>
              <a:t>Thermal Energy and Heat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4421080"/>
            <a:ext cx="3886199" cy="126062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 on 14.2 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Transfer of Heat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53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There are 3 ways that heat can move: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3282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  Conduction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86797" y="1132820"/>
            <a:ext cx="2709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 Convection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72211" y="1132820"/>
            <a:ext cx="2171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3.Radiation</a:t>
            </a:r>
            <a:endParaRPr lang="en-US" sz="2800" b="1" dirty="0"/>
          </a:p>
        </p:txBody>
      </p:sp>
      <p:pic>
        <p:nvPicPr>
          <p:cNvPr id="1026" name="Picture 2" descr="C:\Users\bboyer.BFCS\AppData\Local\Microsoft\Windows\Temporary Internet Files\Content.IE5\HISESI1T\conducti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37" y="1846266"/>
            <a:ext cx="309562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57624" y="1837533"/>
            <a:ext cx="4829175" cy="181588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Heat is transferred from one particle of matter to another without the movement of the matter.</a:t>
            </a:r>
            <a:endParaRPr lang="en-US" sz="2800" b="1" dirty="0"/>
          </a:p>
        </p:txBody>
      </p:sp>
      <p:pic>
        <p:nvPicPr>
          <p:cNvPr id="1029" name="Picture 5" descr="C:\Users\bboyer.BFCS\AppData\Local\Microsoft\Windows\Temporary Internet Files\Content.IE5\YHATSVSC\sop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637" y="380741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bboyer.BFCS\AppData\Local\Microsoft\Windows\Temporary Internet Files\Content.IE5\H9R3AUT1\à¸£à¸¹à¸›à¸ à¸²à¸ž1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416" y="3666330"/>
            <a:ext cx="2903645" cy="267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44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  <p:bldP spid="6" grpId="0"/>
      <p:bldP spid="6" grpId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453" y="3810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Convection: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Heat is transferred  by the movement of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currents within a fluid.</a:t>
            </a:r>
          </a:p>
        </p:txBody>
      </p:sp>
      <p:pic>
        <p:nvPicPr>
          <p:cNvPr id="2050" name="Picture 2" descr="C:\Users\bboyer.BFCS\AppData\Local\Microsoft\Windows\Temporary Internet Files\Content.IE5\IW86OW9D\convecti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21967"/>
            <a:ext cx="3962400" cy="3975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boyer.BFCS\AppData\Local\Microsoft\Windows\Temporary Internet Files\Content.IE5\HISESI1T\convection[1]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24" y="2311062"/>
            <a:ext cx="3389275" cy="355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8033" y="1793687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c</a:t>
            </a:r>
            <a:r>
              <a:rPr lang="en-US" sz="2800" b="1" dirty="0" smtClean="0"/>
              <a:t>ircular motion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333" y="5922874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CONVECTION CURRENT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064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Radiation: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The transfer of energy by electromagnetic waves.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Does not require matter to transfer thermal energy</a:t>
            </a:r>
            <a:endParaRPr lang="en-US" sz="2800" b="1" dirty="0"/>
          </a:p>
        </p:txBody>
      </p:sp>
      <p:pic>
        <p:nvPicPr>
          <p:cNvPr id="3074" name="Picture 2" descr="C:\Users\bboyer.BFCS\AppData\Local\Microsoft\Windows\Temporary Internet Files\Content.IE5\H9R3AUT1\Radiat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76600"/>
            <a:ext cx="26384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90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7863" y="4572000"/>
            <a:ext cx="43989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ransfer of heat between particles without the movement of matter.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609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  CONDUCTION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2108" y="255778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 CONVECTION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RADIATION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7863" y="639305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transfer of heat by the movement of currents in a fluid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7863" y="2617721"/>
            <a:ext cx="3839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transfer of energy by electromagnetic waves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bboyer.BFCS\AppData\Local\Microsoft\Windows\Temporary Internet Files\Content.IE5\IW86OW9D\large-comic-arrow-pointing-right-166.6-10773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01432">
            <a:off x="1177567" y="3043420"/>
            <a:ext cx="4805079" cy="46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bboyer.BFCS\AppData\Local\Microsoft\Windows\Temporary Internet Files\Content.IE5\IW86OW9D\large-comic-arrow-pointing-right-166.6-10773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69989">
            <a:off x="2777528" y="2220919"/>
            <a:ext cx="2011364" cy="41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bboyer.BFCS\AppData\Local\Microsoft\Windows\Temporary Internet Files\Content.IE5\IW86OW9D\large-comic-arrow-pointing-right-166.6-10773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16471">
            <a:off x="2289577" y="4128872"/>
            <a:ext cx="2583647" cy="56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5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096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two objects have different temperatures, heat will flow from the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warmer</a:t>
            </a:r>
            <a:r>
              <a:rPr lang="en-US" sz="2800" b="1" dirty="0" smtClean="0"/>
              <a:t> object to the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colder</a:t>
            </a:r>
            <a:r>
              <a:rPr lang="en-US" sz="2800" b="1" dirty="0" smtClean="0"/>
              <a:t> one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026" name="Picture 2" descr="C:\Users\bboyer.BFCS\AppData\Local\Microsoft\Windows\Temporary Internet Files\Content.IE5\YHATSVSC\0093-0910-1409-4525_cartoon_penguin_keeping_warm_at_a_campfir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165" y="1524000"/>
            <a:ext cx="2289858" cy="180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6668" y="3332988"/>
            <a:ext cx="8074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As the thermal energy increases, temperature increases. 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6668" y="3786917"/>
            <a:ext cx="8074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         At the same time, the temperature of the matter losing the heat decreases. </a:t>
            </a:r>
            <a:endParaRPr lang="en-US" sz="2800" b="1" dirty="0"/>
          </a:p>
        </p:txBody>
      </p:sp>
      <p:pic>
        <p:nvPicPr>
          <p:cNvPr id="1027" name="Picture 3" descr="C:\Users\bboyer.BFCS\AppData\Local\Microsoft\Windows\Temporary Internet Files\Content.IE5\KOVHE7CZ\soupbowl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66469"/>
            <a:ext cx="1371600" cy="163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0" y="5029200"/>
            <a:ext cx="6452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Get it while it’s hot!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318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74176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There is no such thing as “coldness”!</a:t>
            </a:r>
            <a:endParaRPr lang="en-US" sz="2800" b="1" dirty="0"/>
          </a:p>
        </p:txBody>
      </p:sp>
      <p:pic>
        <p:nvPicPr>
          <p:cNvPr id="2050" name="Picture 2" descr="C:\Users\bboyer.BFCS\AppData\Local\Microsoft\Windows\Temporary Internet Files\Content.IE5\HISESI1T\cold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963" y="1447800"/>
            <a:ext cx="1049274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 rot="1267642">
            <a:off x="7467599" y="211885"/>
            <a:ext cx="2133600" cy="1447800"/>
          </a:xfrm>
          <a:prstGeom prst="wedgeEllipseCallou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WHAT?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017" y="1324690"/>
            <a:ext cx="6333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Things grow colder as thermal energy flows from one object to another.  Heat transfer occurs only in one direction.  </a:t>
            </a:r>
            <a:r>
              <a:rPr lang="en-US" sz="2400" b="1" dirty="0" smtClean="0"/>
              <a:t>Heat is always transferred from a warm object to a cooler one.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263682"/>
            <a:ext cx="868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Which direction is the heat flow between these pairs?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                            ice               lemonade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                   cool air                 warm bath water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         hot clothes dryer           cold clothes</a:t>
            </a:r>
          </a:p>
          <a:p>
            <a:endParaRPr lang="en-US" sz="2600" b="1" dirty="0" smtClean="0"/>
          </a:p>
          <a:p>
            <a:endParaRPr lang="en-US" sz="2600" b="1" dirty="0"/>
          </a:p>
        </p:txBody>
      </p:sp>
      <p:pic>
        <p:nvPicPr>
          <p:cNvPr id="2051" name="Picture 3" descr="C:\Users\bboyer.BFCS\AppData\Local\Microsoft\Windows\Temporary Internet Files\Content.IE5\YHATSVSC\large-arrow-pointing-left-66.6-10781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4038600"/>
            <a:ext cx="876300" cy="66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bboyer.BFCS\AppData\Local\Microsoft\Windows\Temporary Internet Files\Content.IE5\YHATSVSC\large-arrow-pointing-left-0-10781[2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280" y="4776616"/>
            <a:ext cx="876300" cy="66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bboyer.BFCS\AppData\Local\Microsoft\Windows\Temporary Internet Files\Content.IE5\KOVHE7CZ\large-arrow-pointing-right-166.6-10784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2" y="5638800"/>
            <a:ext cx="866775" cy="64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04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29324"/>
            <a:ext cx="7620000" cy="537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Conductors transfer thermal energy well. </a:t>
            </a:r>
            <a:endParaRPr lang="en-US" sz="2800" b="1" dirty="0"/>
          </a:p>
        </p:txBody>
      </p:sp>
      <p:pic>
        <p:nvPicPr>
          <p:cNvPr id="1033" name="Picture 9" descr="C:\Users\bboyer.BFCS\AppData\Local\Microsoft\Windows\Temporary Internet Files\Content.IE5\VQ3XH292\traindrive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51" y="1154067"/>
            <a:ext cx="1675108" cy="161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95600" y="1668328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material that conducts heat well is called a                       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43966" y="2099215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conductor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30480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Some materials are good conductors because of the particles they contain and how those particles are arranged.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7244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They will feel cool to the touch at room temperature because they easily transfer heat away from your skin.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02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098" y="685800"/>
            <a:ext cx="82677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An insulator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</a:t>
            </a:r>
            <a:r>
              <a:rPr lang="en-US" sz="2800" b="1" dirty="0" smtClean="0"/>
              <a:t>transfer thermal energy well.</a:t>
            </a:r>
            <a:endParaRPr lang="en-US" sz="2800" b="1" dirty="0"/>
          </a:p>
        </p:txBody>
      </p:sp>
      <p:pic>
        <p:nvPicPr>
          <p:cNvPr id="3" name="Picture 10" descr="C:\Users\bboyer.BFCS\AppData\Local\Microsoft\Windows\Temporary Internet Files\Content.IE5\HISESI1T\UTP_cable_25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99016"/>
            <a:ext cx="2338313" cy="19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65956" y="1199016"/>
            <a:ext cx="49006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Insulated windows have two panes of glass with a thin space of air between them.  The trapped air does not transfer heat well.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2474" y="3431577"/>
            <a:ext cx="760094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Which are conductors?</a:t>
            </a:r>
          </a:p>
          <a:p>
            <a:pPr algn="ctr"/>
            <a:endParaRPr lang="en-US" sz="900" b="1" dirty="0" smtClean="0"/>
          </a:p>
          <a:p>
            <a:r>
              <a:rPr lang="en-US" sz="2800" b="1" dirty="0" smtClean="0"/>
              <a:t>metal spoon		jacket</a:t>
            </a:r>
          </a:p>
          <a:p>
            <a:r>
              <a:rPr lang="en-US" sz="2800" b="1" dirty="0" smtClean="0"/>
              <a:t>wood			gases in the air</a:t>
            </a:r>
          </a:p>
          <a:p>
            <a:r>
              <a:rPr lang="en-US" sz="2800" b="1" dirty="0" smtClean="0"/>
              <a:t>straw				paper</a:t>
            </a:r>
          </a:p>
          <a:p>
            <a:r>
              <a:rPr lang="en-US" sz="2800" b="1" dirty="0" smtClean="0"/>
              <a:t>stainless steel		silver</a:t>
            </a:r>
          </a:p>
          <a:p>
            <a:r>
              <a:rPr lang="en-US" sz="2800" b="1" dirty="0" smtClean="0"/>
              <a:t>wool				plastic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   copper</a:t>
            </a:r>
          </a:p>
        </p:txBody>
      </p:sp>
      <p:pic>
        <p:nvPicPr>
          <p:cNvPr id="2056" name="Picture 8" descr="C:\Users\bboyer.BFCS\AppData\Local\Microsoft\Windows\Temporary Internet Files\Content.IE5\H9R3AUT1\821px-Red_Checkmark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819" y="3876995"/>
            <a:ext cx="538191" cy="67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C:\Users\bboyer.BFCS\AppData\Local\Microsoft\Windows\Temporary Internet Files\Content.IE5\H9R3AUT1\821px-Red_Checkmark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085632"/>
            <a:ext cx="538191" cy="67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:\Users\bboyer.BFCS\AppData\Local\Microsoft\Windows\Temporary Internet Files\Content.IE5\H9R3AUT1\821px-Red_Checkmark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433" y="5044797"/>
            <a:ext cx="506080" cy="63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002477" y="444864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Nope!</a:t>
            </a:r>
            <a:endParaRPr lang="en-US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66314" y="4898738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Nope!</a:t>
            </a:r>
            <a:endParaRPr lang="en-US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2600" y="575689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Nope!</a:t>
            </a:r>
            <a:endParaRPr lang="en-US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30499" y="399854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Nope!</a:t>
            </a:r>
            <a:endParaRPr lang="en-US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13723" y="437799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Nope!</a:t>
            </a:r>
            <a:endParaRPr lang="en-US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62600" y="485479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Nope!</a:t>
            </a:r>
            <a:endParaRPr lang="en-US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53747" y="5786068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Nope!</a:t>
            </a:r>
            <a:endParaRPr lang="en-US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" name="Picture 8" descr="C:\Users\bboyer.BFCS\AppData\Local\Microsoft\Windows\Temporary Internet Files\Content.IE5\H9R3AUT1\821px-Red_Checkmark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157" y="6016900"/>
            <a:ext cx="538191" cy="67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97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138</TotalTime>
  <Words>345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Chapter 14 Thermal Energy and Heat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Thermal Energy and Heat</dc:title>
  <dc:creator>Beverly Boyer</dc:creator>
  <cp:lastModifiedBy>Beverly Boyer</cp:lastModifiedBy>
  <cp:revision>16</cp:revision>
  <dcterms:created xsi:type="dcterms:W3CDTF">2016-03-06T18:49:38Z</dcterms:created>
  <dcterms:modified xsi:type="dcterms:W3CDTF">2017-01-30T15:13:54Z</dcterms:modified>
</cp:coreProperties>
</file>