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6B8749-7E54-447F-869E-B52894F8F585}" type="datetimeFigureOut">
              <a:rPr lang="en-US" smtClean="0"/>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0C679-3FAD-425C-BA4D-A3697D51FBDB}" type="slidenum">
              <a:rPr lang="en-US" smtClean="0"/>
              <a:t>‹#›</a:t>
            </a:fld>
            <a:endParaRPr lang="en-US"/>
          </a:p>
        </p:txBody>
      </p:sp>
    </p:spTree>
    <p:extLst>
      <p:ext uri="{BB962C8B-B14F-4D97-AF65-F5344CB8AC3E}">
        <p14:creationId xmlns:p14="http://schemas.microsoft.com/office/powerpoint/2010/main" val="95866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A72EA7-92A5-46F3-8966-13DEB97B17AD}" type="datetimeFigureOut">
              <a:rPr lang="en-US" smtClean="0"/>
              <a:t>1/24/2017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53472D3-70DA-45CA-85A1-2F19D056CB7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72EA7-92A5-46F3-8966-13DEB97B17A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72EA7-92A5-46F3-8966-13DEB97B17A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A72EA7-92A5-46F3-8966-13DEB97B17A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72EA7-92A5-46F3-8966-13DEB97B17A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4A72EA7-92A5-46F3-8966-13DEB97B17AD}"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472D3-70DA-45CA-85A1-2F19D056CB7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A72EA7-92A5-46F3-8966-13DEB97B17AD}"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72EA7-92A5-46F3-8966-13DEB97B17AD}"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72EA7-92A5-46F3-8966-13DEB97B17AD}"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A72EA7-92A5-46F3-8966-13DEB97B17AD}" type="datetimeFigureOut">
              <a:rPr lang="en-US" smtClean="0"/>
              <a:t>1/24/2017</a:t>
            </a:fld>
            <a:endParaRPr lang="en-US"/>
          </a:p>
        </p:txBody>
      </p:sp>
      <p:sp>
        <p:nvSpPr>
          <p:cNvPr id="7" name="Slide Number Placeholder 6"/>
          <p:cNvSpPr>
            <a:spLocks noGrp="1"/>
          </p:cNvSpPr>
          <p:nvPr>
            <p:ph type="sldNum" sz="quarter" idx="12"/>
          </p:nvPr>
        </p:nvSpPr>
        <p:spPr/>
        <p:txBody>
          <a:bodyPr/>
          <a:lstStyle/>
          <a:p>
            <a:fld id="{553472D3-70DA-45CA-85A1-2F19D056CB7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72EA7-92A5-46F3-8966-13DEB97B17AD}" type="datetimeFigureOut">
              <a:rPr lang="en-US" smtClean="0"/>
              <a:t>1/24/2017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53472D3-70DA-45CA-85A1-2F19D056CB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A72EA7-92A5-46F3-8966-13DEB97B17AD}" type="datetimeFigureOut">
              <a:rPr lang="en-US" smtClean="0"/>
              <a:t>1/24/2017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53472D3-70DA-45CA-85A1-2F19D056CB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2286000"/>
            <a:ext cx="3313355" cy="1702160"/>
          </a:xfrm>
        </p:spPr>
        <p:txBody>
          <a:bodyPr>
            <a:normAutofit fontScale="90000"/>
          </a:bodyPr>
          <a:lstStyle/>
          <a:p>
            <a:r>
              <a:rPr lang="en-US" dirty="0" smtClean="0"/>
              <a:t>Chapter 14</a:t>
            </a:r>
            <a:br>
              <a:rPr lang="en-US" dirty="0" smtClean="0"/>
            </a:br>
            <a:r>
              <a:rPr lang="en-US" dirty="0" smtClean="0"/>
              <a:t>Thermal Energy and Heat</a:t>
            </a:r>
            <a:endParaRPr lang="en-US" dirty="0"/>
          </a:p>
        </p:txBody>
      </p:sp>
      <p:sp>
        <p:nvSpPr>
          <p:cNvPr id="3" name="Subtitle 2"/>
          <p:cNvSpPr>
            <a:spLocks noGrp="1"/>
          </p:cNvSpPr>
          <p:nvPr>
            <p:ph type="subTitle" idx="1"/>
          </p:nvPr>
        </p:nvSpPr>
        <p:spPr>
          <a:xfrm>
            <a:off x="4419600" y="4038600"/>
            <a:ext cx="3886199" cy="1446320"/>
          </a:xfrm>
        </p:spPr>
        <p:txBody>
          <a:bodyPr>
            <a:noAutofit/>
          </a:bodyPr>
          <a:lstStyle/>
          <a:p>
            <a:pPr algn="ctr"/>
            <a:r>
              <a:rPr lang="en-US" sz="2800" b="1" dirty="0" smtClean="0">
                <a:solidFill>
                  <a:srgbClr val="FF0000"/>
                </a:solidFill>
                <a:effectLst>
                  <a:outerShdw blurRad="38100" dist="38100" dir="2700000" algn="tl">
                    <a:srgbClr val="000000">
                      <a:alpha val="43137"/>
                    </a:srgbClr>
                  </a:outerShdw>
                </a:effectLst>
              </a:rPr>
              <a:t>NOTES for 14.3 </a:t>
            </a:r>
          </a:p>
          <a:p>
            <a:pPr algn="ctr"/>
            <a:r>
              <a:rPr lang="en-US" sz="2800" b="1" dirty="0" smtClean="0">
                <a:solidFill>
                  <a:srgbClr val="FF0000"/>
                </a:solidFill>
                <a:effectLst>
                  <a:outerShdw blurRad="38100" dist="38100" dir="2700000" algn="tl">
                    <a:srgbClr val="000000">
                      <a:alpha val="43137"/>
                    </a:srgbClr>
                  </a:outerShdw>
                </a:effectLst>
              </a:rPr>
              <a:t>Thermal Energy </a:t>
            </a:r>
          </a:p>
          <a:p>
            <a:pPr algn="ctr"/>
            <a:r>
              <a:rPr lang="en-US" sz="2800" b="1" dirty="0" smtClean="0">
                <a:solidFill>
                  <a:srgbClr val="FF0000"/>
                </a:solidFill>
                <a:effectLst>
                  <a:outerShdw blurRad="38100" dist="38100" dir="2700000" algn="tl">
                    <a:srgbClr val="000000">
                      <a:alpha val="43137"/>
                    </a:srgbClr>
                  </a:outerShdw>
                </a:effectLst>
              </a:rPr>
              <a:t>and </a:t>
            </a:r>
          </a:p>
          <a:p>
            <a:pPr algn="ctr"/>
            <a:r>
              <a:rPr lang="en-US" sz="2800" b="1" dirty="0" smtClean="0">
                <a:solidFill>
                  <a:srgbClr val="FF0000"/>
                </a:solidFill>
                <a:effectLst>
                  <a:outerShdw blurRad="38100" dist="38100" dir="2700000" algn="tl">
                    <a:srgbClr val="000000">
                      <a:alpha val="43137"/>
                    </a:srgbClr>
                  </a:outerShdw>
                </a:effectLst>
              </a:rPr>
              <a:t>States of Matter</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2170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boyer.BFCS\AppData\Local\Microsoft\Windows\Temporary Internet Files\Content.IE5\QWZCSKY2\thermostat-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274" y="228600"/>
            <a:ext cx="5001126" cy="3276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3000" y="914400"/>
            <a:ext cx="2514600" cy="1384995"/>
          </a:xfrm>
          <a:prstGeom prst="rect">
            <a:avLst/>
          </a:prstGeom>
          <a:noFill/>
        </p:spPr>
        <p:txBody>
          <a:bodyPr wrap="square" rtlCol="0">
            <a:spAutoFit/>
          </a:bodyPr>
          <a:lstStyle/>
          <a:p>
            <a:r>
              <a:rPr lang="en-US" sz="2800" dirty="0" smtClean="0">
                <a:solidFill>
                  <a:schemeClr val="bg1"/>
                </a:solidFill>
              </a:rPr>
              <a:t>heat-regulating device</a:t>
            </a:r>
            <a:endParaRPr lang="en-US" sz="2800" dirty="0">
              <a:solidFill>
                <a:schemeClr val="bg1"/>
              </a:solidFill>
            </a:endParaRPr>
          </a:p>
        </p:txBody>
      </p:sp>
      <p:sp>
        <p:nvSpPr>
          <p:cNvPr id="3" name="TextBox 2"/>
          <p:cNvSpPr txBox="1"/>
          <p:nvPr/>
        </p:nvSpPr>
        <p:spPr>
          <a:xfrm>
            <a:off x="595223" y="2514600"/>
            <a:ext cx="2362200" cy="523220"/>
          </a:xfrm>
          <a:prstGeom prst="rect">
            <a:avLst/>
          </a:prstGeom>
          <a:noFill/>
        </p:spPr>
        <p:txBody>
          <a:bodyPr wrap="square" rtlCol="0">
            <a:spAutoFit/>
          </a:bodyPr>
          <a:lstStyle/>
          <a:p>
            <a:r>
              <a:rPr lang="en-US" sz="2800" b="1" dirty="0" smtClean="0">
                <a:solidFill>
                  <a:schemeClr val="bg1"/>
                </a:solidFill>
              </a:rPr>
              <a:t>thermostat</a:t>
            </a:r>
            <a:endParaRPr lang="en-US" sz="2800" b="1" dirty="0">
              <a:solidFill>
                <a:schemeClr val="bg1"/>
              </a:solidFill>
            </a:endParaRPr>
          </a:p>
        </p:txBody>
      </p:sp>
      <p:sp>
        <p:nvSpPr>
          <p:cNvPr id="4" name="TextBox 3"/>
          <p:cNvSpPr txBox="1"/>
          <p:nvPr/>
        </p:nvSpPr>
        <p:spPr>
          <a:xfrm>
            <a:off x="5638800" y="977114"/>
            <a:ext cx="3158901" cy="3108543"/>
          </a:xfrm>
          <a:prstGeom prst="rect">
            <a:avLst/>
          </a:prstGeom>
          <a:noFill/>
        </p:spPr>
        <p:txBody>
          <a:bodyPr wrap="square" rtlCol="0">
            <a:spAutoFit/>
          </a:bodyPr>
          <a:lstStyle/>
          <a:p>
            <a:r>
              <a:rPr lang="en-US" sz="2800" dirty="0" smtClean="0"/>
              <a:t>Contains bimetallic strips – 2 different metals joined together that expand at different rates.</a:t>
            </a:r>
            <a:endParaRPr lang="en-US" sz="2800" dirty="0"/>
          </a:p>
        </p:txBody>
      </p:sp>
      <p:sp>
        <p:nvSpPr>
          <p:cNvPr id="6" name="TextBox 5"/>
          <p:cNvSpPr txBox="1"/>
          <p:nvPr/>
        </p:nvSpPr>
        <p:spPr>
          <a:xfrm>
            <a:off x="762000" y="4085657"/>
            <a:ext cx="7772400" cy="1815882"/>
          </a:xfrm>
          <a:prstGeom prst="rect">
            <a:avLst/>
          </a:prstGeom>
          <a:noFill/>
        </p:spPr>
        <p:txBody>
          <a:bodyPr wrap="square" rtlCol="0">
            <a:spAutoFit/>
          </a:bodyPr>
          <a:lstStyle/>
          <a:p>
            <a:r>
              <a:rPr lang="en-US" sz="2800" dirty="0" smtClean="0"/>
              <a:t>When this strip is heated, one side expands more than the other.  This causes the strip to uncurl, which operates a switch that can turn the heating system on or off.</a:t>
            </a:r>
            <a:endParaRPr lang="en-US" sz="2800" dirty="0"/>
          </a:p>
        </p:txBody>
      </p:sp>
    </p:spTree>
    <p:extLst>
      <p:ext uri="{BB962C8B-B14F-4D97-AF65-F5344CB8AC3E}">
        <p14:creationId xmlns:p14="http://schemas.microsoft.com/office/powerpoint/2010/main" val="29786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4267200" cy="1815882"/>
          </a:xfrm>
          <a:prstGeom prst="rect">
            <a:avLst/>
          </a:prstGeom>
          <a:noFill/>
        </p:spPr>
        <p:txBody>
          <a:bodyPr wrap="square" rtlCol="0">
            <a:spAutoFit/>
          </a:bodyPr>
          <a:lstStyle/>
          <a:p>
            <a:r>
              <a:rPr lang="en-US" sz="2800" b="1" dirty="0" smtClean="0"/>
              <a:t>Most matter on Earth can exist in three states (not like AZ, CA, or  PA) or forms:</a:t>
            </a:r>
          </a:p>
        </p:txBody>
      </p:sp>
      <p:sp>
        <p:nvSpPr>
          <p:cNvPr id="6" name="TextBox 5"/>
          <p:cNvSpPr txBox="1"/>
          <p:nvPr/>
        </p:nvSpPr>
        <p:spPr>
          <a:xfrm>
            <a:off x="587644" y="2616310"/>
            <a:ext cx="1371600" cy="521732"/>
          </a:xfrm>
          <a:prstGeom prst="rect">
            <a:avLst/>
          </a:prstGeom>
          <a:solidFill>
            <a:srgbClr val="990099"/>
          </a:solidFill>
          <a:ln w="57150">
            <a:solidFill>
              <a:schemeClr val="accent1">
                <a:lumMod val="75000"/>
              </a:schemeClr>
            </a:solidFill>
          </a:ln>
        </p:spPr>
        <p:txBody>
          <a:bodyPr wrap="square" rtlCol="0">
            <a:spAutoFit/>
          </a:bodyPr>
          <a:lstStyle/>
          <a:p>
            <a:r>
              <a:rPr lang="en-US" sz="2800" b="1" dirty="0" smtClean="0">
                <a:solidFill>
                  <a:schemeClr val="bg1"/>
                </a:solidFill>
              </a:rPr>
              <a:t>SOLIDS</a:t>
            </a:r>
            <a:endParaRPr lang="en-US" sz="2800" b="1" dirty="0">
              <a:solidFill>
                <a:schemeClr val="bg1"/>
              </a:solidFill>
            </a:endParaRPr>
          </a:p>
        </p:txBody>
      </p:sp>
      <p:pic>
        <p:nvPicPr>
          <p:cNvPr id="1026" name="Picture 2" descr="C:\Users\bboyer.BFCS\AppData\Local\Microsoft\Windows\Temporary Internet Files\Content.IE5\UPVUUCA6\nextpageicon[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5334000" y="762000"/>
            <a:ext cx="3180356" cy="18543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boyer.BFCS\AppData\Local\Microsoft\Windows\Temporary Internet Files\Content.IE5\VQ3XH292\32228c8ed14cc1fa9655ab90c5b33a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12047537" y="5623030"/>
            <a:ext cx="16171299" cy="83659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boyer.BFCS\AppData\Local\Microsoft\Windows\Temporary Internet Files\Content.IE5\VQ3XH292\32228c8ed14cc1fa9655ab90c5b33a1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2122" y="2397144"/>
            <a:ext cx="1905000" cy="132689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441613" y="2616310"/>
            <a:ext cx="5029200"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particles packed together in relatively fixed position</a:t>
            </a:r>
            <a:endParaRPr lang="en-US" sz="2800" b="1" dirty="0"/>
          </a:p>
        </p:txBody>
      </p:sp>
      <p:sp>
        <p:nvSpPr>
          <p:cNvPr id="8" name="TextBox 7"/>
          <p:cNvSpPr txBox="1"/>
          <p:nvPr/>
        </p:nvSpPr>
        <p:spPr>
          <a:xfrm>
            <a:off x="941522" y="4233397"/>
            <a:ext cx="7364278" cy="523220"/>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they can only vibrate back and forth</a:t>
            </a:r>
            <a:endParaRPr lang="en-US" sz="2800" b="1" dirty="0"/>
          </a:p>
        </p:txBody>
      </p:sp>
    </p:spTree>
    <p:extLst>
      <p:ext uri="{BB962C8B-B14F-4D97-AF65-F5344CB8AC3E}">
        <p14:creationId xmlns:p14="http://schemas.microsoft.com/office/powerpoint/2010/main" val="289275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5"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4" dur="1000" fill="hold"/>
                                        <p:tgtEl>
                                          <p:spTgt spid="1026"/>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1028"/>
                                        </p:tgtEl>
                                        <p:attrNameLst>
                                          <p:attrName>style.visibility</p:attrName>
                                        </p:attrNameLst>
                                      </p:cBhvr>
                                      <p:to>
                                        <p:strVal val="visible"/>
                                      </p:to>
                                    </p:set>
                                    <p:animEffect transition="in" filter="wipe(down)">
                                      <p:cBhvr>
                                        <p:cTn id="41" dur="580">
                                          <p:stCondLst>
                                            <p:cond delay="0"/>
                                          </p:stCondLst>
                                        </p:cTn>
                                        <p:tgtEl>
                                          <p:spTgt spid="1028"/>
                                        </p:tgtEl>
                                      </p:cBhvr>
                                    </p:animEffect>
                                    <p:anim calcmode="lin" valueType="num">
                                      <p:cBhvr>
                                        <p:cTn id="42"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47" dur="26">
                                          <p:stCondLst>
                                            <p:cond delay="650"/>
                                          </p:stCondLst>
                                        </p:cTn>
                                        <p:tgtEl>
                                          <p:spTgt spid="1028"/>
                                        </p:tgtEl>
                                      </p:cBhvr>
                                      <p:to x="100000" y="60000"/>
                                    </p:animScale>
                                    <p:animScale>
                                      <p:cBhvr>
                                        <p:cTn id="48" dur="166" decel="50000">
                                          <p:stCondLst>
                                            <p:cond delay="676"/>
                                          </p:stCondLst>
                                        </p:cTn>
                                        <p:tgtEl>
                                          <p:spTgt spid="1028"/>
                                        </p:tgtEl>
                                      </p:cBhvr>
                                      <p:to x="100000" y="100000"/>
                                    </p:animScale>
                                    <p:animScale>
                                      <p:cBhvr>
                                        <p:cTn id="49" dur="26">
                                          <p:stCondLst>
                                            <p:cond delay="1312"/>
                                          </p:stCondLst>
                                        </p:cTn>
                                        <p:tgtEl>
                                          <p:spTgt spid="1028"/>
                                        </p:tgtEl>
                                      </p:cBhvr>
                                      <p:to x="100000" y="80000"/>
                                    </p:animScale>
                                    <p:animScale>
                                      <p:cBhvr>
                                        <p:cTn id="50" dur="166" decel="50000">
                                          <p:stCondLst>
                                            <p:cond delay="1338"/>
                                          </p:stCondLst>
                                        </p:cTn>
                                        <p:tgtEl>
                                          <p:spTgt spid="1028"/>
                                        </p:tgtEl>
                                      </p:cBhvr>
                                      <p:to x="100000" y="100000"/>
                                    </p:animScale>
                                    <p:animScale>
                                      <p:cBhvr>
                                        <p:cTn id="51" dur="26">
                                          <p:stCondLst>
                                            <p:cond delay="1642"/>
                                          </p:stCondLst>
                                        </p:cTn>
                                        <p:tgtEl>
                                          <p:spTgt spid="1028"/>
                                        </p:tgtEl>
                                      </p:cBhvr>
                                      <p:to x="100000" y="90000"/>
                                    </p:animScale>
                                    <p:animScale>
                                      <p:cBhvr>
                                        <p:cTn id="52" dur="166" decel="50000">
                                          <p:stCondLst>
                                            <p:cond delay="1668"/>
                                          </p:stCondLst>
                                        </p:cTn>
                                        <p:tgtEl>
                                          <p:spTgt spid="1028"/>
                                        </p:tgtEl>
                                      </p:cBhvr>
                                      <p:to x="100000" y="100000"/>
                                    </p:animScale>
                                    <p:animScale>
                                      <p:cBhvr>
                                        <p:cTn id="53" dur="26">
                                          <p:stCondLst>
                                            <p:cond delay="1808"/>
                                          </p:stCondLst>
                                        </p:cTn>
                                        <p:tgtEl>
                                          <p:spTgt spid="1028"/>
                                        </p:tgtEl>
                                      </p:cBhvr>
                                      <p:to x="100000" y="95000"/>
                                    </p:animScale>
                                    <p:animScale>
                                      <p:cBhvr>
                                        <p:cTn id="54" dur="166" decel="50000">
                                          <p:stCondLst>
                                            <p:cond delay="1834"/>
                                          </p:stCondLst>
                                        </p:cTn>
                                        <p:tgtEl>
                                          <p:spTgt spid="1028"/>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Effect transition="in" filter="fade">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iterate type="lt">
                                    <p:tmAbs val="0"/>
                                  </p:iterate>
                                  <p:childTnLst>
                                    <p:set>
                                      <p:cBhvr>
                                        <p:cTn id="65" dur="1" fill="hold">
                                          <p:stCondLst>
                                            <p:cond delay="0"/>
                                          </p:stCondLst>
                                        </p:cTn>
                                        <p:tgtEl>
                                          <p:spTgt spid="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36" presetClass="emph" presetSubtype="0" fill="hold" grpId="1" nodeType="clickEffect">
                                  <p:stCondLst>
                                    <p:cond delay="0"/>
                                  </p:stCondLst>
                                  <p:iterate type="lt">
                                    <p:tmPct val="10000"/>
                                  </p:iterate>
                                  <p:childTnLst>
                                    <p:animScale>
                                      <p:cBhvr>
                                        <p:cTn id="69" dur="250" autoRev="1" fill="hold">
                                          <p:stCondLst>
                                            <p:cond delay="0"/>
                                          </p:stCondLst>
                                        </p:cTn>
                                        <p:tgtEl>
                                          <p:spTgt spid="8"/>
                                        </p:tgtEl>
                                      </p:cBhvr>
                                      <p:to x="80000" y="100000"/>
                                    </p:animScale>
                                    <p:anim by="(#ppt_w*0.10)" calcmode="lin" valueType="num">
                                      <p:cBhvr>
                                        <p:cTn id="70" dur="250" autoRev="1" fill="hold">
                                          <p:stCondLst>
                                            <p:cond delay="0"/>
                                          </p:stCondLst>
                                        </p:cTn>
                                        <p:tgtEl>
                                          <p:spTgt spid="8"/>
                                        </p:tgtEl>
                                        <p:attrNameLst>
                                          <p:attrName>ppt_x</p:attrName>
                                        </p:attrNameLst>
                                      </p:cBhvr>
                                    </p:anim>
                                    <p:anim by="(-#ppt_w*0.10)" calcmode="lin" valueType="num">
                                      <p:cBhvr>
                                        <p:cTn id="71" dur="250" autoRev="1" fill="hold">
                                          <p:stCondLst>
                                            <p:cond delay="0"/>
                                          </p:stCondLst>
                                        </p:cTn>
                                        <p:tgtEl>
                                          <p:spTgt spid="8"/>
                                        </p:tgtEl>
                                        <p:attrNameLst>
                                          <p:attrName>ppt_y</p:attrName>
                                        </p:attrNameLst>
                                      </p:cBhvr>
                                    </p:anim>
                                    <p:animRot by="-480000">
                                      <p:cBhvr>
                                        <p:cTn id="72" dur="250" autoRev="1"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8" grpId="0"/>
      <p:bldP spid="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1524000" cy="523220"/>
          </a:xfrm>
          <a:prstGeom prst="rect">
            <a:avLst/>
          </a:prstGeom>
          <a:solidFill>
            <a:srgbClr val="0070C0"/>
          </a:solidFill>
          <a:ln w="57150">
            <a:solidFill>
              <a:schemeClr val="tx1"/>
            </a:solidFill>
          </a:ln>
        </p:spPr>
        <p:txBody>
          <a:bodyPr wrap="square" rtlCol="0">
            <a:spAutoFit/>
          </a:bodyPr>
          <a:lstStyle/>
          <a:p>
            <a:r>
              <a:rPr lang="en-US" sz="2800" b="1" dirty="0" smtClean="0">
                <a:solidFill>
                  <a:schemeClr val="bg1"/>
                </a:solidFill>
              </a:rPr>
              <a:t>LIQUIDS</a:t>
            </a:r>
            <a:endParaRPr lang="en-US" sz="2800" b="1" dirty="0">
              <a:solidFill>
                <a:schemeClr val="bg1"/>
              </a:solidFill>
            </a:endParaRPr>
          </a:p>
        </p:txBody>
      </p:sp>
      <p:pic>
        <p:nvPicPr>
          <p:cNvPr id="2050" name="Picture 2" descr="C:\Users\bboyer.BFCS\AppData\Local\Microsoft\Windows\Temporary Internet Files\Content.IE5\MEBYWNEO\Picture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597976"/>
            <a:ext cx="1683440" cy="24719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648200" y="871210"/>
            <a:ext cx="4114800" cy="2246769"/>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particles are close together, but they are not held together as tightly as those of a solid</a:t>
            </a:r>
          </a:p>
        </p:txBody>
      </p:sp>
      <p:sp>
        <p:nvSpPr>
          <p:cNvPr id="6" name="TextBox 5"/>
          <p:cNvSpPr txBox="1"/>
          <p:nvPr/>
        </p:nvSpPr>
        <p:spPr>
          <a:xfrm>
            <a:off x="517869" y="3069904"/>
            <a:ext cx="4185853"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Liquids </a:t>
            </a:r>
            <a:r>
              <a:rPr lang="en-US" sz="2800" b="1" i="1" u="sng" dirty="0" smtClean="0">
                <a:effectLst>
                  <a:outerShdw blurRad="38100" dist="38100" dir="2700000" algn="tl">
                    <a:srgbClr val="000000">
                      <a:alpha val="43137"/>
                    </a:srgbClr>
                  </a:outerShdw>
                </a:effectLst>
              </a:rPr>
              <a:t>do NOT </a:t>
            </a:r>
            <a:r>
              <a:rPr lang="en-US" sz="2800" b="1" dirty="0" smtClean="0"/>
              <a:t>have a definite shape</a:t>
            </a:r>
            <a:endParaRPr lang="en-US" sz="2800" b="1" dirty="0"/>
          </a:p>
        </p:txBody>
      </p:sp>
      <p:sp>
        <p:nvSpPr>
          <p:cNvPr id="7" name="TextBox 6"/>
          <p:cNvSpPr txBox="1"/>
          <p:nvPr/>
        </p:nvSpPr>
        <p:spPr>
          <a:xfrm>
            <a:off x="477195" y="5220637"/>
            <a:ext cx="4267200" cy="954107"/>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Liquids </a:t>
            </a:r>
            <a:r>
              <a:rPr lang="en-US" sz="2800" b="1" i="1" u="sng" dirty="0" smtClean="0">
                <a:effectLst>
                  <a:outerShdw blurRad="38100" dist="38100" dir="2700000" algn="tl">
                    <a:srgbClr val="000000">
                      <a:alpha val="43137"/>
                    </a:srgbClr>
                  </a:outerShdw>
                </a:effectLst>
              </a:rPr>
              <a:t>do</a:t>
            </a:r>
            <a:r>
              <a:rPr lang="en-US" sz="2800" b="1" dirty="0" smtClean="0"/>
              <a:t> have a definite volume.</a:t>
            </a:r>
            <a:endParaRPr lang="en-US" sz="2800" b="1" dirty="0"/>
          </a:p>
        </p:txBody>
      </p:sp>
      <p:pic>
        <p:nvPicPr>
          <p:cNvPr id="2053" name="Picture 5" descr="C:\Users\bboyer.BFCS\AppData\Local\Microsoft\Windows\Temporary Internet Files\Content.IE5\MEBYWNEO\Garfield_the_Cat.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402164"/>
            <a:ext cx="1909137" cy="1139516"/>
          </a:xfrm>
          <a:prstGeom prst="rect">
            <a:avLst/>
          </a:prstGeom>
          <a:noFill/>
          <a:extLst>
            <a:ext uri="{909E8E84-426E-40DD-AFC4-6F175D3DCCD1}">
              <a14:hiddenFill xmlns:a14="http://schemas.microsoft.com/office/drawing/2010/main">
                <a:solidFill>
                  <a:srgbClr val="FFFFFF"/>
                </a:solidFill>
              </a14:hiddenFill>
            </a:ext>
          </a:extLst>
        </p:spPr>
      </p:pic>
      <p:sp>
        <p:nvSpPr>
          <p:cNvPr id="8" name="Oval Callout 7"/>
          <p:cNvSpPr/>
          <p:nvPr/>
        </p:nvSpPr>
        <p:spPr>
          <a:xfrm rot="20946311" flipH="1">
            <a:off x="4496469" y="3134502"/>
            <a:ext cx="3387240" cy="222799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2">
                    <a:lumMod val="50000"/>
                  </a:schemeClr>
                </a:solidFill>
                <a:effectLst>
                  <a:outerShdw blurRad="38100" dist="38100" dir="2700000" algn="tl">
                    <a:srgbClr val="000000">
                      <a:alpha val="43137"/>
                    </a:srgbClr>
                  </a:outerShdw>
                </a:effectLst>
              </a:rPr>
              <a:t>Round is a shape; therefore, I AM </a:t>
            </a:r>
            <a:r>
              <a:rPr lang="en-US" sz="2500" b="1" i="1" u="sng" dirty="0" smtClean="0">
                <a:solidFill>
                  <a:schemeClr val="tx2">
                    <a:lumMod val="50000"/>
                  </a:schemeClr>
                </a:solidFill>
                <a:effectLst>
                  <a:outerShdw blurRad="38100" dist="38100" dir="2700000" algn="tl">
                    <a:srgbClr val="000000">
                      <a:alpha val="43137"/>
                    </a:srgbClr>
                  </a:outerShdw>
                </a:effectLst>
              </a:rPr>
              <a:t>IN</a:t>
            </a:r>
            <a:r>
              <a:rPr lang="en-US" sz="2500" b="1" dirty="0" smtClean="0">
                <a:solidFill>
                  <a:schemeClr val="tx2">
                    <a:lumMod val="50000"/>
                  </a:schemeClr>
                </a:solidFill>
                <a:effectLst>
                  <a:outerShdw blurRad="38100" dist="38100" dir="2700000" algn="tl">
                    <a:srgbClr val="000000">
                      <a:alpha val="43137"/>
                    </a:srgbClr>
                  </a:outerShdw>
                </a:effectLst>
              </a:rPr>
              <a:t> SHAPE! Therefore, I am a liquid!</a:t>
            </a:r>
            <a:endParaRPr lang="en-US" sz="2500" b="1"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165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ipe(down)">
                                      <p:cBhvr>
                                        <p:cTn id="16" dur="5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80">
                                          <p:stCondLst>
                                            <p:cond delay="0"/>
                                          </p:stCondLst>
                                        </p:cTn>
                                        <p:tgtEl>
                                          <p:spTgt spid="7"/>
                                        </p:tgtEl>
                                      </p:cBhvr>
                                    </p:animEffect>
                                    <p:anim calcmode="lin" valueType="num">
                                      <p:cBhvr>
                                        <p:cTn id="3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9" dur="26">
                                          <p:stCondLst>
                                            <p:cond delay="650"/>
                                          </p:stCondLst>
                                        </p:cTn>
                                        <p:tgtEl>
                                          <p:spTgt spid="7"/>
                                        </p:tgtEl>
                                      </p:cBhvr>
                                      <p:to x="100000" y="60000"/>
                                    </p:animScale>
                                    <p:animScale>
                                      <p:cBhvr>
                                        <p:cTn id="40" dur="166" decel="50000">
                                          <p:stCondLst>
                                            <p:cond delay="676"/>
                                          </p:stCondLst>
                                        </p:cTn>
                                        <p:tgtEl>
                                          <p:spTgt spid="7"/>
                                        </p:tgtEl>
                                      </p:cBhvr>
                                      <p:to x="100000" y="100000"/>
                                    </p:animScale>
                                    <p:animScale>
                                      <p:cBhvr>
                                        <p:cTn id="41" dur="26">
                                          <p:stCondLst>
                                            <p:cond delay="1312"/>
                                          </p:stCondLst>
                                        </p:cTn>
                                        <p:tgtEl>
                                          <p:spTgt spid="7"/>
                                        </p:tgtEl>
                                      </p:cBhvr>
                                      <p:to x="100000" y="80000"/>
                                    </p:animScale>
                                    <p:animScale>
                                      <p:cBhvr>
                                        <p:cTn id="42" dur="166" decel="50000">
                                          <p:stCondLst>
                                            <p:cond delay="1338"/>
                                          </p:stCondLst>
                                        </p:cTn>
                                        <p:tgtEl>
                                          <p:spTgt spid="7"/>
                                        </p:tgtEl>
                                      </p:cBhvr>
                                      <p:to x="100000" y="100000"/>
                                    </p:animScale>
                                    <p:animScale>
                                      <p:cBhvr>
                                        <p:cTn id="43" dur="26">
                                          <p:stCondLst>
                                            <p:cond delay="1642"/>
                                          </p:stCondLst>
                                        </p:cTn>
                                        <p:tgtEl>
                                          <p:spTgt spid="7"/>
                                        </p:tgtEl>
                                      </p:cBhvr>
                                      <p:to x="100000" y="90000"/>
                                    </p:animScale>
                                    <p:animScale>
                                      <p:cBhvr>
                                        <p:cTn id="44" dur="166" decel="50000">
                                          <p:stCondLst>
                                            <p:cond delay="1668"/>
                                          </p:stCondLst>
                                        </p:cTn>
                                        <p:tgtEl>
                                          <p:spTgt spid="7"/>
                                        </p:tgtEl>
                                      </p:cBhvr>
                                      <p:to x="100000" y="100000"/>
                                    </p:animScale>
                                    <p:animScale>
                                      <p:cBhvr>
                                        <p:cTn id="45" dur="26">
                                          <p:stCondLst>
                                            <p:cond delay="1808"/>
                                          </p:stCondLst>
                                        </p:cTn>
                                        <p:tgtEl>
                                          <p:spTgt spid="7"/>
                                        </p:tgtEl>
                                      </p:cBhvr>
                                      <p:to x="100000" y="95000"/>
                                    </p:animScale>
                                    <p:animScale>
                                      <p:cBhvr>
                                        <p:cTn id="46" dur="166" decel="50000">
                                          <p:stCondLst>
                                            <p:cond delay="1834"/>
                                          </p:stCondLst>
                                        </p:cTn>
                                        <p:tgtEl>
                                          <p:spTgt spid="7"/>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053"/>
                                        </p:tgtEl>
                                        <p:attrNameLst>
                                          <p:attrName>style.visibility</p:attrName>
                                        </p:attrNameLst>
                                      </p:cBhvr>
                                      <p:to>
                                        <p:strVal val="visible"/>
                                      </p:to>
                                    </p:set>
                                    <p:animEffect transition="in" filter="fade">
                                      <p:cBhvr>
                                        <p:cTn id="51" dur="1000"/>
                                        <p:tgtEl>
                                          <p:spTgt spid="2053"/>
                                        </p:tgtEl>
                                      </p:cBhvr>
                                    </p:animEffect>
                                    <p:anim calcmode="lin" valueType="num">
                                      <p:cBhvr>
                                        <p:cTn id="52" dur="1000" fill="hold"/>
                                        <p:tgtEl>
                                          <p:spTgt spid="2053"/>
                                        </p:tgtEl>
                                        <p:attrNameLst>
                                          <p:attrName>ppt_x</p:attrName>
                                        </p:attrNameLst>
                                      </p:cBhvr>
                                      <p:tavLst>
                                        <p:tav tm="0">
                                          <p:val>
                                            <p:strVal val="#ppt_x"/>
                                          </p:val>
                                        </p:tav>
                                        <p:tav tm="100000">
                                          <p:val>
                                            <p:strVal val="#ppt_x"/>
                                          </p:val>
                                        </p:tav>
                                      </p:tavLst>
                                    </p:anim>
                                    <p:anim calcmode="lin" valueType="num">
                                      <p:cBhvr>
                                        <p:cTn id="53"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p:cTn id="58" dur="500" fill="hold"/>
                                        <p:tgtEl>
                                          <p:spTgt spid="8"/>
                                        </p:tgtEl>
                                        <p:attrNameLst>
                                          <p:attrName>ppt_w</p:attrName>
                                        </p:attrNameLst>
                                      </p:cBhvr>
                                      <p:tavLst>
                                        <p:tav tm="0">
                                          <p:val>
                                            <p:fltVal val="0"/>
                                          </p:val>
                                        </p:tav>
                                        <p:tav tm="100000">
                                          <p:val>
                                            <p:strVal val="#ppt_w"/>
                                          </p:val>
                                        </p:tav>
                                      </p:tavLst>
                                    </p:anim>
                                    <p:anim calcmode="lin" valueType="num">
                                      <p:cBhvr>
                                        <p:cTn id="59" dur="500" fill="hold"/>
                                        <p:tgtEl>
                                          <p:spTgt spid="8"/>
                                        </p:tgtEl>
                                        <p:attrNameLst>
                                          <p:attrName>ppt_h</p:attrName>
                                        </p:attrNameLst>
                                      </p:cBhvr>
                                      <p:tavLst>
                                        <p:tav tm="0">
                                          <p:val>
                                            <p:fltVal val="0"/>
                                          </p:val>
                                        </p:tav>
                                        <p:tav tm="100000">
                                          <p:val>
                                            <p:strVal val="#ppt_h"/>
                                          </p:val>
                                        </p:tav>
                                      </p:tavLst>
                                    </p:anim>
                                    <p:animEffect transition="in" filter="fade">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1447800" cy="523220"/>
          </a:xfrm>
          <a:prstGeom prst="rect">
            <a:avLst/>
          </a:prstGeom>
          <a:noFill/>
          <a:ln w="76200">
            <a:solidFill>
              <a:srgbClr val="0070C0"/>
            </a:solidFill>
          </a:ln>
        </p:spPr>
        <p:txBody>
          <a:bodyPr wrap="square" rtlCol="0">
            <a:spAutoFit/>
          </a:bodyPr>
          <a:lstStyle/>
          <a:p>
            <a:r>
              <a:rPr lang="en-US" sz="2800" b="1" dirty="0" smtClean="0"/>
              <a:t>GASES</a:t>
            </a:r>
            <a:endParaRPr lang="en-US" sz="2800" b="1" dirty="0"/>
          </a:p>
        </p:txBody>
      </p:sp>
      <p:pic>
        <p:nvPicPr>
          <p:cNvPr id="3074" name="Picture 2" descr="C:\Users\bboyer.BFCS\AppData\Local\Microsoft\Windows\Temporary Internet Files\Content.IE5\B8HJM9FT\Kinetic_theory_of_gases.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6919" y="729083"/>
            <a:ext cx="2622054" cy="259837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67919" y="423298"/>
            <a:ext cx="3429000" cy="2246769"/>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particles are moving so fast that they don’t even stay close together</a:t>
            </a:r>
            <a:endParaRPr lang="en-US" sz="2800" b="1" dirty="0"/>
          </a:p>
        </p:txBody>
      </p:sp>
      <p:sp>
        <p:nvSpPr>
          <p:cNvPr id="4" name="TextBox 3"/>
          <p:cNvSpPr txBox="1"/>
          <p:nvPr/>
        </p:nvSpPr>
        <p:spPr>
          <a:xfrm>
            <a:off x="5708542" y="3946546"/>
            <a:ext cx="3505200"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expands to fill all the space available</a:t>
            </a:r>
            <a:endParaRPr lang="en-US" sz="2800" b="1" dirty="0"/>
          </a:p>
        </p:txBody>
      </p:sp>
      <p:sp>
        <p:nvSpPr>
          <p:cNvPr id="5" name="TextBox 4"/>
          <p:cNvSpPr txBox="1"/>
          <p:nvPr/>
        </p:nvSpPr>
        <p:spPr>
          <a:xfrm>
            <a:off x="2267919" y="4891509"/>
            <a:ext cx="3733800" cy="1384995"/>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Gases DO NOT have a fixed shape or volume.</a:t>
            </a:r>
            <a:endParaRPr lang="en-US" sz="2800" b="1" dirty="0"/>
          </a:p>
        </p:txBody>
      </p:sp>
      <p:pic>
        <p:nvPicPr>
          <p:cNvPr id="3076" name="Picture 4" descr="C:\Users\bboyer.BFCS\AppData\Local\Microsoft\Windows\Temporary Internet Files\Content.IE5\WQJ12NDH\Garfield-garfield-26077854-262-25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526" y="4586699"/>
            <a:ext cx="2063321" cy="20160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ular Callout 5"/>
          <p:cNvSpPr/>
          <p:nvPr/>
        </p:nvSpPr>
        <p:spPr>
          <a:xfrm>
            <a:off x="668881" y="2618890"/>
            <a:ext cx="5028037" cy="180071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2">
                    <a:lumMod val="50000"/>
                  </a:schemeClr>
                </a:solidFill>
              </a:rPr>
              <a:t>After great consideration, I believe this definition suits me the best.  I AM A GAS!</a:t>
            </a:r>
            <a:endParaRPr lang="en-US" sz="2800" b="1" dirty="0">
              <a:solidFill>
                <a:schemeClr val="tx2">
                  <a:lumMod val="50000"/>
                </a:schemeClr>
              </a:solidFill>
            </a:endParaRPr>
          </a:p>
        </p:txBody>
      </p:sp>
    </p:spTree>
    <p:extLst>
      <p:ext uri="{BB962C8B-B14F-4D97-AF65-F5344CB8AC3E}">
        <p14:creationId xmlns:p14="http://schemas.microsoft.com/office/powerpoint/2010/main" val="197830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 calcmode="lin" valueType="num">
                                      <p:cBhvr>
                                        <p:cTn id="22" dur="500" fill="hold"/>
                                        <p:tgtEl>
                                          <p:spTgt spid="3074"/>
                                        </p:tgtEl>
                                        <p:attrNameLst>
                                          <p:attrName>ppt_w</p:attrName>
                                        </p:attrNameLst>
                                      </p:cBhvr>
                                      <p:tavLst>
                                        <p:tav tm="0">
                                          <p:val>
                                            <p:fltVal val="0"/>
                                          </p:val>
                                        </p:tav>
                                        <p:tav tm="100000">
                                          <p:val>
                                            <p:strVal val="#ppt_w"/>
                                          </p:val>
                                        </p:tav>
                                      </p:tavLst>
                                    </p:anim>
                                    <p:anim calcmode="lin" valueType="num">
                                      <p:cBhvr>
                                        <p:cTn id="23" dur="500" fill="hold"/>
                                        <p:tgtEl>
                                          <p:spTgt spid="3074"/>
                                        </p:tgtEl>
                                        <p:attrNameLst>
                                          <p:attrName>ppt_h</p:attrName>
                                        </p:attrNameLst>
                                      </p:cBhvr>
                                      <p:tavLst>
                                        <p:tav tm="0">
                                          <p:val>
                                            <p:fltVal val="0"/>
                                          </p:val>
                                        </p:tav>
                                        <p:tav tm="100000">
                                          <p:val>
                                            <p:strVal val="#ppt_h"/>
                                          </p:val>
                                        </p:tav>
                                      </p:tavLst>
                                    </p:anim>
                                    <p:animEffect transition="in" filter="fade">
                                      <p:cBhvr>
                                        <p:cTn id="24" dur="500"/>
                                        <p:tgtEl>
                                          <p:spTgt spid="3074"/>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
                                        </p:tgtEl>
                                        <p:attrNameLst>
                                          <p:attrName>ppt_y</p:attrName>
                                        </p:attrNameLst>
                                      </p:cBhvr>
                                      <p:tavLst>
                                        <p:tav tm="0">
                                          <p:val>
                                            <p:strVal val="#ppt_y"/>
                                          </p:val>
                                        </p:tav>
                                        <p:tav tm="100000">
                                          <p:val>
                                            <p:strVal val="#ppt_y"/>
                                          </p:val>
                                        </p:tav>
                                      </p:tavLst>
                                    </p:anim>
                                    <p:anim calcmode="lin" valueType="num">
                                      <p:cBhvr>
                                        <p:cTn id="3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in)">
                                      <p:cBhvr>
                                        <p:cTn id="38" dur="2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076"/>
                                        </p:tgtEl>
                                        <p:attrNameLst>
                                          <p:attrName>style.visibility</p:attrName>
                                        </p:attrNameLst>
                                      </p:cBhvr>
                                      <p:to>
                                        <p:strVal val="visible"/>
                                      </p:to>
                                    </p:set>
                                    <p:animEffect transition="in" filter="fade">
                                      <p:cBhvr>
                                        <p:cTn id="43" dur="1000"/>
                                        <p:tgtEl>
                                          <p:spTgt spid="3076"/>
                                        </p:tgtEl>
                                      </p:cBhvr>
                                    </p:animEffect>
                                    <p:anim calcmode="lin" valueType="num">
                                      <p:cBhvr>
                                        <p:cTn id="44" dur="1000" fill="hold"/>
                                        <p:tgtEl>
                                          <p:spTgt spid="3076"/>
                                        </p:tgtEl>
                                        <p:attrNameLst>
                                          <p:attrName>ppt_x</p:attrName>
                                        </p:attrNameLst>
                                      </p:cBhvr>
                                      <p:tavLst>
                                        <p:tav tm="0">
                                          <p:val>
                                            <p:strVal val="#ppt_x"/>
                                          </p:val>
                                        </p:tav>
                                        <p:tav tm="100000">
                                          <p:val>
                                            <p:strVal val="#ppt_x"/>
                                          </p:val>
                                        </p:tav>
                                      </p:tavLst>
                                    </p:anim>
                                    <p:anim calcmode="lin" valueType="num">
                                      <p:cBhvr>
                                        <p:cTn id="45"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ppt_w</p:attrName>
                                        </p:attrNameLst>
                                      </p:cBhvr>
                                      <p:tavLst>
                                        <p:tav tm="0">
                                          <p:val>
                                            <p:fltVal val="0"/>
                                          </p:val>
                                        </p:tav>
                                        <p:tav tm="100000">
                                          <p:val>
                                            <p:strVal val="#ppt_w"/>
                                          </p:val>
                                        </p:tav>
                                      </p:tavLst>
                                    </p:anim>
                                    <p:anim calcmode="lin" valueType="num">
                                      <p:cBhvr>
                                        <p:cTn id="51" dur="500" fill="hold"/>
                                        <p:tgtEl>
                                          <p:spTgt spid="6"/>
                                        </p:tgtEl>
                                        <p:attrNameLst>
                                          <p:attrName>ppt_h</p:attrName>
                                        </p:attrNameLst>
                                      </p:cBhvr>
                                      <p:tavLst>
                                        <p:tav tm="0">
                                          <p:val>
                                            <p:fltVal val="0"/>
                                          </p:val>
                                        </p:tav>
                                        <p:tav tm="100000">
                                          <p:val>
                                            <p:strVal val="#ppt_h"/>
                                          </p:val>
                                        </p:tav>
                                      </p:tavLst>
                                    </p:anim>
                                    <p:animEffect transition="in" filter="fade">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31242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b="1" dirty="0" smtClean="0"/>
              <a:t>Change of state</a:t>
            </a:r>
            <a:endParaRPr lang="en-US" sz="2800" b="1" dirty="0"/>
          </a:p>
        </p:txBody>
      </p:sp>
      <p:sp>
        <p:nvSpPr>
          <p:cNvPr id="3" name="TextBox 2"/>
          <p:cNvSpPr txBox="1"/>
          <p:nvPr/>
        </p:nvSpPr>
        <p:spPr>
          <a:xfrm>
            <a:off x="493363" y="1371600"/>
            <a:ext cx="8208935" cy="954107"/>
          </a:xfrm>
          <a:prstGeom prst="rect">
            <a:avLst/>
          </a:prstGeom>
          <a:solidFill>
            <a:schemeClr val="bg1"/>
          </a:solidFill>
          <a:ln w="57150">
            <a:solidFill>
              <a:schemeClr val="tx1"/>
            </a:solidFill>
          </a:ln>
        </p:spPr>
        <p:txBody>
          <a:bodyPr wrap="square" rtlCol="0">
            <a:spAutoFit/>
          </a:bodyPr>
          <a:lstStyle/>
          <a:p>
            <a:r>
              <a:rPr lang="en-US" sz="2800" b="1" dirty="0" smtClean="0"/>
              <a:t>The state of matter depends on the amount of thermal energy it has.</a:t>
            </a:r>
            <a:endParaRPr lang="en-US" sz="2800" b="1" dirty="0"/>
          </a:p>
        </p:txBody>
      </p:sp>
      <p:sp>
        <p:nvSpPr>
          <p:cNvPr id="4" name="TextBox 3"/>
          <p:cNvSpPr txBox="1"/>
          <p:nvPr/>
        </p:nvSpPr>
        <p:spPr>
          <a:xfrm>
            <a:off x="472698" y="2416114"/>
            <a:ext cx="8229600" cy="954107"/>
          </a:xfrm>
          <a:prstGeom prst="rect">
            <a:avLst/>
          </a:prstGeom>
          <a:solidFill>
            <a:schemeClr val="bg2">
              <a:lumMod val="20000"/>
              <a:lumOff val="80000"/>
            </a:schemeClr>
          </a:solidFill>
          <a:ln w="57150">
            <a:solidFill>
              <a:schemeClr val="tx1"/>
            </a:solidFill>
          </a:ln>
        </p:spPr>
        <p:txBody>
          <a:bodyPr wrap="square" rtlCol="0">
            <a:spAutoFit/>
          </a:bodyPr>
          <a:lstStyle/>
          <a:p>
            <a:r>
              <a:rPr lang="en-US" sz="2800" b="1" dirty="0" smtClean="0"/>
              <a:t>Matter can change from one state to another when thermal energy is absorbed or released.</a:t>
            </a:r>
            <a:endParaRPr lang="en-US" sz="2800" b="1" dirty="0"/>
          </a:p>
        </p:txBody>
      </p:sp>
      <p:sp>
        <p:nvSpPr>
          <p:cNvPr id="5" name="TextBox 4"/>
          <p:cNvSpPr txBox="1"/>
          <p:nvPr/>
        </p:nvSpPr>
        <p:spPr>
          <a:xfrm>
            <a:off x="493363" y="3432214"/>
            <a:ext cx="8077200" cy="1384995"/>
          </a:xfrm>
          <a:prstGeom prst="rect">
            <a:avLst/>
          </a:prstGeom>
          <a:solidFill>
            <a:schemeClr val="bg2">
              <a:lumMod val="60000"/>
              <a:lumOff val="40000"/>
            </a:schemeClr>
          </a:solidFill>
          <a:ln w="57150">
            <a:solidFill>
              <a:schemeClr val="tx1"/>
            </a:solidFill>
          </a:ln>
        </p:spPr>
        <p:txBody>
          <a:bodyPr wrap="square" rtlCol="0">
            <a:spAutoFit/>
          </a:bodyPr>
          <a:lstStyle/>
          <a:p>
            <a:r>
              <a:rPr lang="en-US" sz="2800" b="1" i="1" u="sng" dirty="0" smtClean="0">
                <a:effectLst>
                  <a:outerShdw blurRad="38100" dist="38100" dir="2700000" algn="tl">
                    <a:srgbClr val="000000">
                      <a:alpha val="43137"/>
                    </a:srgbClr>
                  </a:outerShdw>
                </a:effectLst>
              </a:rPr>
              <a:t>During</a:t>
            </a:r>
            <a:r>
              <a:rPr lang="en-US" sz="2800" b="1" dirty="0" smtClean="0"/>
              <a:t> a change of state, the addition or loss of thermal energy changes the </a:t>
            </a:r>
            <a:r>
              <a:rPr lang="en-US" sz="2800" b="1" i="1" u="sng" dirty="0" smtClean="0">
                <a:effectLst>
                  <a:outerShdw blurRad="38100" dist="38100" dir="2700000" algn="tl">
                    <a:srgbClr val="000000">
                      <a:alpha val="43137"/>
                    </a:srgbClr>
                  </a:outerShdw>
                </a:effectLst>
              </a:rPr>
              <a:t>arrangement</a:t>
            </a:r>
            <a:r>
              <a:rPr lang="en-US" sz="2800" b="1" dirty="0" smtClean="0"/>
              <a:t> of the particles.</a:t>
            </a:r>
            <a:endParaRPr lang="en-US" sz="2800" b="1" dirty="0"/>
          </a:p>
        </p:txBody>
      </p:sp>
      <p:sp>
        <p:nvSpPr>
          <p:cNvPr id="7" name="TextBox 6"/>
          <p:cNvSpPr txBox="1"/>
          <p:nvPr/>
        </p:nvSpPr>
        <p:spPr>
          <a:xfrm>
            <a:off x="493363" y="4817209"/>
            <a:ext cx="8229600" cy="1815882"/>
          </a:xfrm>
          <a:prstGeom prst="rect">
            <a:avLst/>
          </a:prstGeom>
          <a:solidFill>
            <a:schemeClr val="bg2">
              <a:lumMod val="75000"/>
            </a:schemeClr>
          </a:solidFill>
          <a:ln w="57150">
            <a:solidFill>
              <a:schemeClr val="tx1"/>
            </a:solidFill>
          </a:ln>
        </p:spPr>
        <p:txBody>
          <a:bodyPr wrap="square" rtlCol="0">
            <a:spAutoFit/>
          </a:bodyPr>
          <a:lstStyle/>
          <a:p>
            <a:r>
              <a:rPr lang="en-US" sz="2800" b="1" dirty="0" smtClean="0"/>
              <a:t>The average kinetic energy does not change.  Since temperature is a measure of the average kinetic energy, temperature does not change as the state of matter changes.</a:t>
            </a:r>
            <a:endParaRPr lang="en-US" sz="2800" b="1" dirty="0"/>
          </a:p>
        </p:txBody>
      </p:sp>
    </p:spTree>
    <p:extLst>
      <p:ext uri="{BB962C8B-B14F-4D97-AF65-F5344CB8AC3E}">
        <p14:creationId xmlns:p14="http://schemas.microsoft.com/office/powerpoint/2010/main" val="115425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954107"/>
          </a:xfrm>
          <a:prstGeom prst="rect">
            <a:avLst/>
          </a:prstGeom>
          <a:noFill/>
        </p:spPr>
        <p:txBody>
          <a:bodyPr wrap="square" rtlCol="0">
            <a:spAutoFit/>
          </a:bodyPr>
          <a:lstStyle/>
          <a:p>
            <a:r>
              <a:rPr lang="en-US" sz="2800" b="1" dirty="0" smtClean="0"/>
              <a:t>The change of state from a solid to a liquid is called</a:t>
            </a:r>
            <a:endParaRPr lang="en-US" sz="2800" b="1" dirty="0"/>
          </a:p>
        </p:txBody>
      </p:sp>
      <p:pic>
        <p:nvPicPr>
          <p:cNvPr id="1028" name="Picture 4" descr="C:\Users\bboyer.BFCS\AppData\Local\Microsoft\Windows\Temporary Internet Files\Content.IE5\QWZCSKY2\melt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1462" y="1086654"/>
            <a:ext cx="4617538" cy="211374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3352800"/>
            <a:ext cx="8229600" cy="954107"/>
          </a:xfrm>
          <a:prstGeom prst="rect">
            <a:avLst/>
          </a:prstGeom>
          <a:noFill/>
        </p:spPr>
        <p:txBody>
          <a:bodyPr wrap="square" rtlCol="0">
            <a:spAutoFit/>
          </a:bodyPr>
          <a:lstStyle/>
          <a:p>
            <a:r>
              <a:rPr lang="en-US" sz="2800" b="1" dirty="0" smtClean="0"/>
              <a:t>Melting occurs when a solid absorbs thermal energy.</a:t>
            </a:r>
            <a:endParaRPr lang="en-US" sz="2800" b="1" dirty="0"/>
          </a:p>
        </p:txBody>
      </p:sp>
      <p:sp>
        <p:nvSpPr>
          <p:cNvPr id="4" name="TextBox 3"/>
          <p:cNvSpPr txBox="1"/>
          <p:nvPr/>
        </p:nvSpPr>
        <p:spPr>
          <a:xfrm>
            <a:off x="486905" y="3731211"/>
            <a:ext cx="8406539" cy="954107"/>
          </a:xfrm>
          <a:prstGeom prst="rect">
            <a:avLst/>
          </a:prstGeom>
          <a:noFill/>
        </p:spPr>
        <p:txBody>
          <a:bodyPr wrap="square" rtlCol="0">
            <a:spAutoFit/>
          </a:bodyPr>
          <a:lstStyle/>
          <a:p>
            <a:r>
              <a:rPr lang="en-US" sz="2800" b="1" dirty="0" smtClean="0"/>
              <a:t>              The structure of its particles breaks down.</a:t>
            </a:r>
            <a:endParaRPr lang="en-US" sz="2800" b="1" dirty="0"/>
          </a:p>
        </p:txBody>
      </p:sp>
      <p:sp>
        <p:nvSpPr>
          <p:cNvPr id="5" name="TextBox 4"/>
          <p:cNvSpPr txBox="1"/>
          <p:nvPr/>
        </p:nvSpPr>
        <p:spPr>
          <a:xfrm>
            <a:off x="486905" y="4200474"/>
            <a:ext cx="9511439" cy="954107"/>
          </a:xfrm>
          <a:prstGeom prst="rect">
            <a:avLst/>
          </a:prstGeom>
          <a:noFill/>
        </p:spPr>
        <p:txBody>
          <a:bodyPr wrap="square" rtlCol="0">
            <a:spAutoFit/>
          </a:bodyPr>
          <a:lstStyle/>
          <a:p>
            <a:r>
              <a:rPr lang="en-US" sz="2800" b="1" dirty="0" smtClean="0"/>
              <a:t>            The particles become freer to move </a:t>
            </a:r>
          </a:p>
          <a:p>
            <a:r>
              <a:rPr lang="en-US" sz="2800" b="1" dirty="0" smtClean="0"/>
              <a:t>around.</a:t>
            </a:r>
            <a:endParaRPr lang="en-US" sz="2800" b="1" dirty="0"/>
          </a:p>
        </p:txBody>
      </p:sp>
      <p:sp>
        <p:nvSpPr>
          <p:cNvPr id="6" name="TextBox 5"/>
          <p:cNvSpPr txBox="1"/>
          <p:nvPr/>
        </p:nvSpPr>
        <p:spPr>
          <a:xfrm>
            <a:off x="486904" y="4674751"/>
            <a:ext cx="8406539" cy="954107"/>
          </a:xfrm>
          <a:prstGeom prst="rect">
            <a:avLst/>
          </a:prstGeom>
          <a:noFill/>
        </p:spPr>
        <p:txBody>
          <a:bodyPr wrap="square" rtlCol="0">
            <a:spAutoFit/>
          </a:bodyPr>
          <a:lstStyle/>
          <a:p>
            <a:r>
              <a:rPr lang="en-US" sz="2800" b="1" dirty="0" smtClean="0"/>
              <a:t>               The temperature at which a solid changes to a liquid is called its melting point.</a:t>
            </a:r>
            <a:endParaRPr lang="en-US" sz="2800" b="1" dirty="0"/>
          </a:p>
        </p:txBody>
      </p:sp>
      <p:pic>
        <p:nvPicPr>
          <p:cNvPr id="1029" name="Picture 5" descr="C:\Users\bboyer.BFCS\AppData\Local\Microsoft\Windows\Temporary Internet Files\Content.IE5\MEBYWNEO\meltingsnowmanmin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8818" y="5427279"/>
            <a:ext cx="2212455" cy="1430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1000"/>
                                        <p:tgtEl>
                                          <p:spTgt spid="1028"/>
                                        </p:tgtEl>
                                      </p:cBhvr>
                                    </p:animEffect>
                                    <p:anim calcmode="lin" valueType="num">
                                      <p:cBhvr>
                                        <p:cTn id="15" dur="1000" fill="hold"/>
                                        <p:tgtEl>
                                          <p:spTgt spid="1028"/>
                                        </p:tgtEl>
                                        <p:attrNameLst>
                                          <p:attrName>ppt_x</p:attrName>
                                        </p:attrNameLst>
                                      </p:cBhvr>
                                      <p:tavLst>
                                        <p:tav tm="0">
                                          <p:val>
                                            <p:strVal val="#ppt_x"/>
                                          </p:val>
                                        </p:tav>
                                        <p:tav tm="100000">
                                          <p:val>
                                            <p:strVal val="#ppt_x"/>
                                          </p:val>
                                        </p:tav>
                                      </p:tavLst>
                                    </p:anim>
                                    <p:anim calcmode="lin" valueType="num">
                                      <p:cBhvr>
                                        <p:cTn id="1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80">
                                          <p:stCondLst>
                                            <p:cond delay="0"/>
                                          </p:stCondLst>
                                        </p:cTn>
                                        <p:tgtEl>
                                          <p:spTgt spid="4"/>
                                        </p:tgtEl>
                                      </p:cBhvr>
                                    </p:animEffect>
                                    <p:anim calcmode="lin" valueType="num">
                                      <p:cBhvr>
                                        <p:cTn id="2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gtEl>
                                      </p:cBhvr>
                                      <p:to x="100000" y="60000"/>
                                    </p:animScale>
                                    <p:animScale>
                                      <p:cBhvr>
                                        <p:cTn id="35" dur="166" decel="50000">
                                          <p:stCondLst>
                                            <p:cond delay="676"/>
                                          </p:stCondLst>
                                        </p:cTn>
                                        <p:tgtEl>
                                          <p:spTgt spid="4"/>
                                        </p:tgtEl>
                                      </p:cBhvr>
                                      <p:to x="100000" y="100000"/>
                                    </p:animScale>
                                    <p:animScale>
                                      <p:cBhvr>
                                        <p:cTn id="36" dur="26">
                                          <p:stCondLst>
                                            <p:cond delay="1312"/>
                                          </p:stCondLst>
                                        </p:cTn>
                                        <p:tgtEl>
                                          <p:spTgt spid="4"/>
                                        </p:tgtEl>
                                      </p:cBhvr>
                                      <p:to x="100000" y="80000"/>
                                    </p:animScale>
                                    <p:animScale>
                                      <p:cBhvr>
                                        <p:cTn id="37" dur="166" decel="50000">
                                          <p:stCondLst>
                                            <p:cond delay="1338"/>
                                          </p:stCondLst>
                                        </p:cTn>
                                        <p:tgtEl>
                                          <p:spTgt spid="4"/>
                                        </p:tgtEl>
                                      </p:cBhvr>
                                      <p:to x="100000" y="100000"/>
                                    </p:animScale>
                                    <p:animScale>
                                      <p:cBhvr>
                                        <p:cTn id="38" dur="26">
                                          <p:stCondLst>
                                            <p:cond delay="1642"/>
                                          </p:stCondLst>
                                        </p:cTn>
                                        <p:tgtEl>
                                          <p:spTgt spid="4"/>
                                        </p:tgtEl>
                                      </p:cBhvr>
                                      <p:to x="100000" y="90000"/>
                                    </p:animScale>
                                    <p:animScale>
                                      <p:cBhvr>
                                        <p:cTn id="39" dur="166" decel="50000">
                                          <p:stCondLst>
                                            <p:cond delay="1668"/>
                                          </p:stCondLst>
                                        </p:cTn>
                                        <p:tgtEl>
                                          <p:spTgt spid="4"/>
                                        </p:tgtEl>
                                      </p:cBhvr>
                                      <p:to x="100000" y="100000"/>
                                    </p:animScale>
                                    <p:animScale>
                                      <p:cBhvr>
                                        <p:cTn id="40" dur="26">
                                          <p:stCondLst>
                                            <p:cond delay="1808"/>
                                          </p:stCondLst>
                                        </p:cTn>
                                        <p:tgtEl>
                                          <p:spTgt spid="4"/>
                                        </p:tgtEl>
                                      </p:cBhvr>
                                      <p:to x="100000" y="95000"/>
                                    </p:animScale>
                                    <p:animScale>
                                      <p:cBhvr>
                                        <p:cTn id="41" dur="166" decel="50000">
                                          <p:stCondLst>
                                            <p:cond delay="1834"/>
                                          </p:stCondLst>
                                        </p:cTn>
                                        <p:tgtEl>
                                          <p:spTgt spid="4"/>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anim calcmode="lin" valueType="num">
                                      <p:cBhvr>
                                        <p:cTn id="47" dur="2000" fill="hold"/>
                                        <p:tgtEl>
                                          <p:spTgt spid="5"/>
                                        </p:tgtEl>
                                        <p:attrNameLst>
                                          <p:attrName>style.rotation</p:attrName>
                                        </p:attrNameLst>
                                      </p:cBhvr>
                                      <p:tavLst>
                                        <p:tav tm="0">
                                          <p:val>
                                            <p:fltVal val="720"/>
                                          </p:val>
                                        </p:tav>
                                        <p:tav tm="100000">
                                          <p:val>
                                            <p:fltVal val="0"/>
                                          </p:val>
                                        </p:tav>
                                      </p:tavLst>
                                    </p:anim>
                                    <p:anim calcmode="lin" valueType="num">
                                      <p:cBhvr>
                                        <p:cTn id="48" dur="2000" fill="hold"/>
                                        <p:tgtEl>
                                          <p:spTgt spid="5"/>
                                        </p:tgtEl>
                                        <p:attrNameLst>
                                          <p:attrName>ppt_h</p:attrName>
                                        </p:attrNameLst>
                                      </p:cBhvr>
                                      <p:tavLst>
                                        <p:tav tm="0">
                                          <p:val>
                                            <p:fltVal val="0"/>
                                          </p:val>
                                        </p:tav>
                                        <p:tav tm="100000">
                                          <p:val>
                                            <p:strVal val="#ppt_h"/>
                                          </p:val>
                                        </p:tav>
                                      </p:tavLst>
                                    </p:anim>
                                    <p:anim calcmode="lin" valueType="num">
                                      <p:cBhvr>
                                        <p:cTn id="49"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1000" fill="hold"/>
                                        <p:tgtEl>
                                          <p:spTgt spid="6"/>
                                        </p:tgtEl>
                                        <p:attrNameLst>
                                          <p:attrName>ppt_w</p:attrName>
                                        </p:attrNameLst>
                                      </p:cBhvr>
                                      <p:tavLst>
                                        <p:tav tm="0">
                                          <p:val>
                                            <p:strVal val="#ppt_w*0.70"/>
                                          </p:val>
                                        </p:tav>
                                        <p:tav tm="100000">
                                          <p:val>
                                            <p:strVal val="#ppt_w"/>
                                          </p:val>
                                        </p:tav>
                                      </p:tavLst>
                                    </p:anim>
                                    <p:anim calcmode="lin" valueType="num">
                                      <p:cBhvr>
                                        <p:cTn id="55" dur="1000" fill="hold"/>
                                        <p:tgtEl>
                                          <p:spTgt spid="6"/>
                                        </p:tgtEl>
                                        <p:attrNameLst>
                                          <p:attrName>ppt_h</p:attrName>
                                        </p:attrNameLst>
                                      </p:cBhvr>
                                      <p:tavLst>
                                        <p:tav tm="0">
                                          <p:val>
                                            <p:strVal val="#ppt_h"/>
                                          </p:val>
                                        </p:tav>
                                        <p:tav tm="100000">
                                          <p:val>
                                            <p:strVal val="#ppt_h"/>
                                          </p:val>
                                        </p:tav>
                                      </p:tavLst>
                                    </p:anim>
                                    <p:animEffect transition="in" filter="fade">
                                      <p:cBhvr>
                                        <p:cTn id="56" dur="1000"/>
                                        <p:tgtEl>
                                          <p:spTgt spid="6"/>
                                        </p:tgtEl>
                                      </p:cBhvr>
                                    </p:animEffect>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nodeType="clickEffect">
                                  <p:stCondLst>
                                    <p:cond delay="0"/>
                                  </p:stCondLst>
                                  <p:childTnLst>
                                    <p:set>
                                      <p:cBhvr>
                                        <p:cTn id="60" dur="1" fill="hold">
                                          <p:stCondLst>
                                            <p:cond delay="0"/>
                                          </p:stCondLst>
                                        </p:cTn>
                                        <p:tgtEl>
                                          <p:spTgt spid="1029"/>
                                        </p:tgtEl>
                                        <p:attrNameLst>
                                          <p:attrName>style.visibility</p:attrName>
                                        </p:attrNameLst>
                                      </p:cBhvr>
                                      <p:to>
                                        <p:strVal val="visible"/>
                                      </p:to>
                                    </p:set>
                                    <p:animEffect transition="in" filter="fade">
                                      <p:cBhvr>
                                        <p:cTn id="61" dur="1000"/>
                                        <p:tgtEl>
                                          <p:spTgt spid="1029"/>
                                        </p:tgtEl>
                                      </p:cBhvr>
                                    </p:animEffect>
                                    <p:anim calcmode="lin" valueType="num">
                                      <p:cBhvr>
                                        <p:cTn id="62" dur="1000" fill="hold"/>
                                        <p:tgtEl>
                                          <p:spTgt spid="1029"/>
                                        </p:tgtEl>
                                        <p:attrNameLst>
                                          <p:attrName>ppt_x</p:attrName>
                                        </p:attrNameLst>
                                      </p:cBhvr>
                                      <p:tavLst>
                                        <p:tav tm="0">
                                          <p:val>
                                            <p:strVal val="#ppt_x"/>
                                          </p:val>
                                        </p:tav>
                                        <p:tav tm="100000">
                                          <p:val>
                                            <p:strVal val="#ppt_x"/>
                                          </p:val>
                                        </p:tav>
                                      </p:tavLst>
                                    </p:anim>
                                    <p:anim calcmode="lin" valueType="num">
                                      <p:cBhvr>
                                        <p:cTn id="63" dur="900" decel="100000" fill="hold"/>
                                        <p:tgtEl>
                                          <p:spTgt spid="1029"/>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0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9700" y="1020305"/>
            <a:ext cx="1905000" cy="523220"/>
          </a:xfrm>
          <a:prstGeom prst="rect">
            <a:avLst/>
          </a:prstGeom>
        </p:spPr>
        <p:style>
          <a:lnRef idx="0">
            <a:scrgbClr r="0" g="0" b="0"/>
          </a:lnRef>
          <a:fillRef idx="1003">
            <a:schemeClr val="lt2"/>
          </a:fillRef>
          <a:effectRef idx="0">
            <a:scrgbClr r="0" g="0" b="0"/>
          </a:effectRef>
          <a:fontRef idx="major"/>
        </p:style>
        <p:txBody>
          <a:bodyPr wrap="square" rtlCol="0">
            <a:spAutoFit/>
          </a:bodyPr>
          <a:lstStyle/>
          <a:p>
            <a:pPr algn="ctr"/>
            <a:r>
              <a:rPr lang="en-US" sz="2800" b="1" dirty="0" smtClean="0"/>
              <a:t>FREEZING</a:t>
            </a:r>
            <a:endParaRPr lang="en-US" sz="2800" b="1" dirty="0"/>
          </a:p>
        </p:txBody>
      </p:sp>
      <p:pic>
        <p:nvPicPr>
          <p:cNvPr id="2050" name="Picture 2" descr="C:\Users\bboyer.BFCS\AppData\Local\Microsoft\Windows\Temporary Internet Files\Content.IE5\MEBYWNEO\col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38229"/>
            <a:ext cx="3390900" cy="444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076700" y="1706105"/>
            <a:ext cx="4191000" cy="954107"/>
          </a:xfrm>
          <a:prstGeom prst="rect">
            <a:avLst/>
          </a:prstGeom>
          <a:noFill/>
        </p:spPr>
        <p:txBody>
          <a:bodyPr wrap="square" rtlCol="0">
            <a:spAutoFit/>
          </a:bodyPr>
          <a:lstStyle/>
          <a:p>
            <a:r>
              <a:rPr lang="en-US" sz="2800" b="1" dirty="0" smtClean="0"/>
              <a:t>* the change of state from a liquid to a solid*</a:t>
            </a:r>
            <a:endParaRPr lang="en-US" sz="2800" b="1" dirty="0"/>
          </a:p>
        </p:txBody>
      </p:sp>
      <p:sp>
        <p:nvSpPr>
          <p:cNvPr id="4" name="TextBox 3"/>
          <p:cNvSpPr txBox="1"/>
          <p:nvPr/>
        </p:nvSpPr>
        <p:spPr>
          <a:xfrm>
            <a:off x="4076700" y="2860729"/>
            <a:ext cx="4457700" cy="1384995"/>
          </a:xfrm>
          <a:prstGeom prst="rect">
            <a:avLst/>
          </a:prstGeom>
          <a:noFill/>
        </p:spPr>
        <p:txBody>
          <a:bodyPr wrap="square" rtlCol="0">
            <a:spAutoFit/>
          </a:bodyPr>
          <a:lstStyle/>
          <a:p>
            <a:r>
              <a:rPr lang="en-US" sz="2800" b="1" dirty="0" smtClean="0"/>
              <a:t>Freezing occurs when matter releases thermal energy.</a:t>
            </a:r>
            <a:endParaRPr lang="en-US" sz="2800" b="1" dirty="0"/>
          </a:p>
        </p:txBody>
      </p:sp>
      <p:sp>
        <p:nvSpPr>
          <p:cNvPr id="5" name="TextBox 4"/>
          <p:cNvSpPr txBox="1"/>
          <p:nvPr/>
        </p:nvSpPr>
        <p:spPr>
          <a:xfrm>
            <a:off x="4076700" y="4571999"/>
            <a:ext cx="4457700" cy="1815882"/>
          </a:xfrm>
          <a:prstGeom prst="rect">
            <a:avLst/>
          </a:prstGeom>
          <a:noFill/>
        </p:spPr>
        <p:txBody>
          <a:bodyPr wrap="square" rtlCol="0">
            <a:spAutoFit/>
          </a:bodyPr>
          <a:lstStyle/>
          <a:p>
            <a:r>
              <a:rPr lang="en-US" sz="2800" b="1" dirty="0" smtClean="0"/>
              <a:t>The temperature at which matter changes from a liquid to a solid is called its freezing point.</a:t>
            </a:r>
            <a:endParaRPr lang="en-US" sz="2800" b="1" dirty="0"/>
          </a:p>
        </p:txBody>
      </p:sp>
    </p:spTree>
    <p:extLst>
      <p:ext uri="{BB962C8B-B14F-4D97-AF65-F5344CB8AC3E}">
        <p14:creationId xmlns:p14="http://schemas.microsoft.com/office/powerpoint/2010/main" val="186403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 calcmode="lin" valueType="num">
                                      <p:cBhvr>
                                        <p:cTn id="25" dur="500" fill="hold"/>
                                        <p:tgtEl>
                                          <p:spTgt spid="2050"/>
                                        </p:tgtEl>
                                        <p:attrNameLst>
                                          <p:attrName>ppt_w</p:attrName>
                                        </p:attrNameLst>
                                      </p:cBhvr>
                                      <p:tavLst>
                                        <p:tav tm="0">
                                          <p:val>
                                            <p:fltVal val="0"/>
                                          </p:val>
                                        </p:tav>
                                        <p:tav tm="100000">
                                          <p:val>
                                            <p:strVal val="#ppt_w"/>
                                          </p:val>
                                        </p:tav>
                                      </p:tavLst>
                                    </p:anim>
                                    <p:anim calcmode="lin" valueType="num">
                                      <p:cBhvr>
                                        <p:cTn id="26" dur="500" fill="hold"/>
                                        <p:tgtEl>
                                          <p:spTgt spid="2050"/>
                                        </p:tgtEl>
                                        <p:attrNameLst>
                                          <p:attrName>ppt_h</p:attrName>
                                        </p:attrNameLst>
                                      </p:cBhvr>
                                      <p:tavLst>
                                        <p:tav tm="0">
                                          <p:val>
                                            <p:fltVal val="0"/>
                                          </p:val>
                                        </p:tav>
                                        <p:tav tm="100000">
                                          <p:val>
                                            <p:strVal val="#ppt_h"/>
                                          </p:val>
                                        </p:tav>
                                      </p:tavLst>
                                    </p:anim>
                                    <p:animEffect transition="in" filter="fade">
                                      <p:cBhvr>
                                        <p:cTn id="27" dur="5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209" y="541141"/>
            <a:ext cx="8001000" cy="954107"/>
          </a:xfrm>
          <a:prstGeom prst="rect">
            <a:avLst/>
          </a:prstGeom>
          <a:noFill/>
        </p:spPr>
        <p:txBody>
          <a:bodyPr wrap="square" rtlCol="0">
            <a:spAutoFit/>
          </a:bodyPr>
          <a:lstStyle/>
          <a:p>
            <a:r>
              <a:rPr lang="en-US" sz="2800" dirty="0" smtClean="0"/>
              <a:t>The process by which matter changes from the liquid to the gas state is called</a:t>
            </a:r>
            <a:endParaRPr lang="en-US" sz="2800" dirty="0"/>
          </a:p>
        </p:txBody>
      </p:sp>
      <p:sp>
        <p:nvSpPr>
          <p:cNvPr id="4" name="TextBox 3"/>
          <p:cNvSpPr txBox="1"/>
          <p:nvPr/>
        </p:nvSpPr>
        <p:spPr>
          <a:xfrm>
            <a:off x="6400800" y="1034530"/>
            <a:ext cx="2438400" cy="523220"/>
          </a:xfrm>
          <a:prstGeom prst="rect">
            <a:avLst/>
          </a:prstGeo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b="1" dirty="0" smtClean="0"/>
              <a:t>vaporization</a:t>
            </a:r>
            <a:endParaRPr lang="en-US" sz="2800" b="1" dirty="0"/>
          </a:p>
        </p:txBody>
      </p:sp>
      <p:sp>
        <p:nvSpPr>
          <p:cNvPr id="5" name="TextBox 4"/>
          <p:cNvSpPr txBox="1"/>
          <p:nvPr/>
        </p:nvSpPr>
        <p:spPr>
          <a:xfrm>
            <a:off x="385559" y="1575831"/>
            <a:ext cx="8077200" cy="954107"/>
          </a:xfrm>
          <a:prstGeom prst="rect">
            <a:avLst/>
          </a:prstGeom>
          <a:noFill/>
        </p:spPr>
        <p:txBody>
          <a:bodyPr wrap="square" rtlCol="0">
            <a:spAutoFit/>
          </a:bodyPr>
          <a:lstStyle/>
          <a:p>
            <a:r>
              <a:rPr lang="en-US" sz="2800" dirty="0" smtClean="0"/>
              <a:t>Particles in a liquid absorb thermal energy and move faster.</a:t>
            </a:r>
            <a:endParaRPr lang="en-US" sz="2800" dirty="0"/>
          </a:p>
        </p:txBody>
      </p:sp>
      <p:pic>
        <p:nvPicPr>
          <p:cNvPr id="1027" name="Picture 3" descr="C:\Users\bboyer.BFCS\AppData\Local\Microsoft\Windows\Temporary Internet Files\Content.IE5\WQJ12NDH\lumaca-turbo-architetto-03r[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1733" y="2117060"/>
            <a:ext cx="2256295" cy="11931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2403" y="2770456"/>
            <a:ext cx="3853306" cy="1815882"/>
          </a:xfrm>
          <a:prstGeom prst="rect">
            <a:avLst/>
          </a:prstGeom>
          <a:noFill/>
        </p:spPr>
        <p:txBody>
          <a:bodyPr wrap="square" rtlCol="0">
            <a:spAutoFit/>
          </a:bodyPr>
          <a:lstStyle/>
          <a:p>
            <a:r>
              <a:rPr lang="en-US" sz="2800" dirty="0" smtClean="0"/>
              <a:t>Eventually, they move fast enough to escape the liquid as gas particles.</a:t>
            </a:r>
            <a:endParaRPr lang="en-US" sz="2800" dirty="0"/>
          </a:p>
        </p:txBody>
      </p:sp>
      <p:sp>
        <p:nvSpPr>
          <p:cNvPr id="7" name="TextBox 6"/>
          <p:cNvSpPr txBox="1"/>
          <p:nvPr/>
        </p:nvSpPr>
        <p:spPr>
          <a:xfrm>
            <a:off x="5867401" y="2117060"/>
            <a:ext cx="2743200" cy="2246769"/>
          </a:xfrm>
          <a:prstGeom prst="rect">
            <a:avLst/>
          </a:prstGeom>
          <a:noFill/>
        </p:spPr>
        <p:txBody>
          <a:bodyPr wrap="square" rtlCol="0">
            <a:spAutoFit/>
          </a:bodyPr>
          <a:lstStyle/>
          <a:p>
            <a:r>
              <a:rPr lang="en-US" sz="2800" dirty="0" smtClean="0"/>
              <a:t>If vaporization takes place on the surface of the liquid, it is called</a:t>
            </a:r>
            <a:endParaRPr lang="en-US" sz="2800" dirty="0"/>
          </a:p>
        </p:txBody>
      </p:sp>
      <p:sp>
        <p:nvSpPr>
          <p:cNvPr id="8" name="TextBox 7"/>
          <p:cNvSpPr txBox="1"/>
          <p:nvPr/>
        </p:nvSpPr>
        <p:spPr>
          <a:xfrm>
            <a:off x="5981793" y="4363829"/>
            <a:ext cx="2480966" cy="523220"/>
          </a:xfrm>
          <a:prstGeom prst="rect">
            <a:avLst/>
          </a:prstGeom>
          <a:noFill/>
        </p:spPr>
        <p:txBody>
          <a:bodyPr wrap="square" rtlCol="0">
            <a:spAutoFit/>
          </a:bodyPr>
          <a:lstStyle/>
          <a:p>
            <a:r>
              <a:rPr lang="en-US" sz="2800" dirty="0" smtClean="0"/>
              <a:t>evaporation</a:t>
            </a:r>
            <a:endParaRPr lang="en-US" sz="2800" dirty="0"/>
          </a:p>
        </p:txBody>
      </p:sp>
      <p:sp>
        <p:nvSpPr>
          <p:cNvPr id="9" name="TextBox 8"/>
          <p:cNvSpPr txBox="1"/>
          <p:nvPr/>
        </p:nvSpPr>
        <p:spPr>
          <a:xfrm>
            <a:off x="2699591" y="4861135"/>
            <a:ext cx="5410200" cy="1384995"/>
          </a:xfrm>
          <a:prstGeom prst="rect">
            <a:avLst/>
          </a:prstGeom>
          <a:noFill/>
        </p:spPr>
        <p:txBody>
          <a:bodyPr wrap="square" rtlCol="0">
            <a:spAutoFit/>
          </a:bodyPr>
          <a:lstStyle/>
          <a:p>
            <a:r>
              <a:rPr lang="en-US" sz="2800" dirty="0" smtClean="0"/>
              <a:t>If vaporization occurs below the surface of the liquid, it is called               .</a:t>
            </a:r>
            <a:endParaRPr lang="en-US" sz="2800" dirty="0"/>
          </a:p>
        </p:txBody>
      </p:sp>
      <p:pic>
        <p:nvPicPr>
          <p:cNvPr id="1031" name="Picture 7" descr="C:\Users\bboyer.BFCS\AppData\Local\Microsoft\Windows\Temporary Internet Files\Content.IE5\WQJ12NDH\frog-in-a-pot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700" y="4444345"/>
            <a:ext cx="1587891" cy="19113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962400" y="5722910"/>
            <a:ext cx="1676401" cy="523220"/>
          </a:xfrm>
          <a:prstGeom prst="rect">
            <a:avLst/>
          </a:prstGeom>
          <a:noFill/>
        </p:spPr>
        <p:txBody>
          <a:bodyPr wrap="square" rtlCol="0">
            <a:spAutoFit/>
          </a:bodyPr>
          <a:lstStyle/>
          <a:p>
            <a:r>
              <a:rPr lang="en-US" sz="2800" dirty="0" smtClean="0"/>
              <a:t>boiling</a:t>
            </a:r>
            <a:endParaRPr lang="en-US" sz="2800" dirty="0"/>
          </a:p>
        </p:txBody>
      </p:sp>
    </p:spTree>
    <p:extLst>
      <p:ext uri="{BB962C8B-B14F-4D97-AF65-F5344CB8AC3E}">
        <p14:creationId xmlns:p14="http://schemas.microsoft.com/office/powerpoint/2010/main" val="27959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 calcmode="lin" valueType="num">
                                      <p:cBhvr additive="base">
                                        <p:cTn id="29" dur="500" fill="hold"/>
                                        <p:tgtEl>
                                          <p:spTgt spid="1027"/>
                                        </p:tgtEl>
                                        <p:attrNameLst>
                                          <p:attrName>ppt_x</p:attrName>
                                        </p:attrNameLst>
                                      </p:cBhvr>
                                      <p:tavLst>
                                        <p:tav tm="0">
                                          <p:val>
                                            <p:strVal val="#ppt_x"/>
                                          </p:val>
                                        </p:tav>
                                        <p:tav tm="100000">
                                          <p:val>
                                            <p:strVal val="#ppt_x"/>
                                          </p:val>
                                        </p:tav>
                                      </p:tavLst>
                                    </p:anim>
                                    <p:anim calcmode="lin" valueType="num">
                                      <p:cBhvr additive="base">
                                        <p:cTn id="3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anim calcmode="lin" valueType="num">
                                      <p:cBhvr>
                                        <p:cTn id="61" dur="1000" fill="hold"/>
                                        <p:tgtEl>
                                          <p:spTgt spid="8"/>
                                        </p:tgtEl>
                                        <p:attrNameLst>
                                          <p:attrName>ppt_x</p:attrName>
                                        </p:attrNameLst>
                                      </p:cBhvr>
                                      <p:tavLst>
                                        <p:tav tm="0">
                                          <p:val>
                                            <p:strVal val="#ppt_x"/>
                                          </p:val>
                                        </p:tav>
                                        <p:tav tm="100000">
                                          <p:val>
                                            <p:strVal val="#ppt_x"/>
                                          </p:val>
                                        </p:tav>
                                      </p:tavLst>
                                    </p:anim>
                                    <p:anim calcmode="lin" valueType="num">
                                      <p:cBhvr>
                                        <p:cTn id="62" dur="900" decel="100000" fill="hold"/>
                                        <p:tgtEl>
                                          <p:spTgt spid="8"/>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2"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Scale>
                                      <p:cBhvr>
                                        <p:cTn id="68"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9" dur="1000" decel="50000" fill="hold">
                                          <p:stCondLst>
                                            <p:cond delay="0"/>
                                          </p:stCondLst>
                                        </p:cTn>
                                        <p:tgtEl>
                                          <p:spTgt spid="9"/>
                                        </p:tgtEl>
                                        <p:attrNameLst>
                                          <p:attrName>ppt_x</p:attrName>
                                          <p:attrName>ppt_y</p:attrName>
                                        </p:attrNameLst>
                                      </p:cBhvr>
                                    </p:animMotion>
                                    <p:animEffect transition="in" filter="fade">
                                      <p:cBhvr>
                                        <p:cTn id="70" dur="10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38" presetClass="entr" presetSubtype="0" accel="50000" fill="hold" grpId="0" nodeType="clickEffect">
                                  <p:stCondLst>
                                    <p:cond delay="0"/>
                                  </p:stCondLst>
                                  <p:iterate type="lt">
                                    <p:tmPct val="50000"/>
                                  </p:iterate>
                                  <p:childTnLst>
                                    <p:set>
                                      <p:cBhvr>
                                        <p:cTn id="74" dur="1" fill="hold">
                                          <p:stCondLst>
                                            <p:cond delay="0"/>
                                          </p:stCondLst>
                                        </p:cTn>
                                        <p:tgtEl>
                                          <p:spTgt spid="10"/>
                                        </p:tgtEl>
                                        <p:attrNameLst>
                                          <p:attrName>style.visibility</p:attrName>
                                        </p:attrNameLst>
                                      </p:cBhvr>
                                      <p:to>
                                        <p:strVal val="visible"/>
                                      </p:to>
                                    </p:set>
                                    <p:set>
                                      <p:cBhvr>
                                        <p:cTn id="75" dur="455" fill="hold">
                                          <p:stCondLst>
                                            <p:cond delay="0"/>
                                          </p:stCondLst>
                                        </p:cTn>
                                        <p:tgtEl>
                                          <p:spTgt spid="10"/>
                                        </p:tgtEl>
                                        <p:attrNameLst>
                                          <p:attrName>style.rotation</p:attrName>
                                        </p:attrNameLst>
                                      </p:cBhvr>
                                      <p:to>
                                        <p:strVal val="-45.0"/>
                                      </p:to>
                                    </p:set>
                                    <p:anim calcmode="lin" valueType="num">
                                      <p:cBhvr>
                                        <p:cTn id="76"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1031"/>
                                        </p:tgtEl>
                                        <p:attrNameLst>
                                          <p:attrName>style.visibility</p:attrName>
                                        </p:attrNameLst>
                                      </p:cBhvr>
                                      <p:to>
                                        <p:strVal val="visible"/>
                                      </p:to>
                                    </p:set>
                                    <p:animEffect transition="in" filter="wipe(down)">
                                      <p:cBhvr>
                                        <p:cTn id="84" dur="580">
                                          <p:stCondLst>
                                            <p:cond delay="0"/>
                                          </p:stCondLst>
                                        </p:cTn>
                                        <p:tgtEl>
                                          <p:spTgt spid="1031"/>
                                        </p:tgtEl>
                                      </p:cBhvr>
                                    </p:animEffect>
                                    <p:anim calcmode="lin" valueType="num">
                                      <p:cBhvr>
                                        <p:cTn id="85" dur="1822" tmFilter="0,0; 0.14,0.36; 0.43,0.73; 0.71,0.91; 1.0,1.0">
                                          <p:stCondLst>
                                            <p:cond delay="0"/>
                                          </p:stCondLst>
                                        </p:cTn>
                                        <p:tgtEl>
                                          <p:spTgt spid="1031"/>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031"/>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031"/>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031"/>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031"/>
                                        </p:tgtEl>
                                        <p:attrNameLst>
                                          <p:attrName>ppt_y</p:attrName>
                                        </p:attrNameLst>
                                      </p:cBhvr>
                                      <p:tavLst>
                                        <p:tav tm="0" fmla="#ppt_y-sin(pi*$)/81">
                                          <p:val>
                                            <p:fltVal val="0"/>
                                          </p:val>
                                        </p:tav>
                                        <p:tav tm="100000">
                                          <p:val>
                                            <p:fltVal val="1"/>
                                          </p:val>
                                        </p:tav>
                                      </p:tavLst>
                                    </p:anim>
                                    <p:animScale>
                                      <p:cBhvr>
                                        <p:cTn id="90" dur="26">
                                          <p:stCondLst>
                                            <p:cond delay="650"/>
                                          </p:stCondLst>
                                        </p:cTn>
                                        <p:tgtEl>
                                          <p:spTgt spid="1031"/>
                                        </p:tgtEl>
                                      </p:cBhvr>
                                      <p:to x="100000" y="60000"/>
                                    </p:animScale>
                                    <p:animScale>
                                      <p:cBhvr>
                                        <p:cTn id="91" dur="166" decel="50000">
                                          <p:stCondLst>
                                            <p:cond delay="676"/>
                                          </p:stCondLst>
                                        </p:cTn>
                                        <p:tgtEl>
                                          <p:spTgt spid="1031"/>
                                        </p:tgtEl>
                                      </p:cBhvr>
                                      <p:to x="100000" y="100000"/>
                                    </p:animScale>
                                    <p:animScale>
                                      <p:cBhvr>
                                        <p:cTn id="92" dur="26">
                                          <p:stCondLst>
                                            <p:cond delay="1312"/>
                                          </p:stCondLst>
                                        </p:cTn>
                                        <p:tgtEl>
                                          <p:spTgt spid="1031"/>
                                        </p:tgtEl>
                                      </p:cBhvr>
                                      <p:to x="100000" y="80000"/>
                                    </p:animScale>
                                    <p:animScale>
                                      <p:cBhvr>
                                        <p:cTn id="93" dur="166" decel="50000">
                                          <p:stCondLst>
                                            <p:cond delay="1338"/>
                                          </p:stCondLst>
                                        </p:cTn>
                                        <p:tgtEl>
                                          <p:spTgt spid="1031"/>
                                        </p:tgtEl>
                                      </p:cBhvr>
                                      <p:to x="100000" y="100000"/>
                                    </p:animScale>
                                    <p:animScale>
                                      <p:cBhvr>
                                        <p:cTn id="94" dur="26">
                                          <p:stCondLst>
                                            <p:cond delay="1642"/>
                                          </p:stCondLst>
                                        </p:cTn>
                                        <p:tgtEl>
                                          <p:spTgt spid="1031"/>
                                        </p:tgtEl>
                                      </p:cBhvr>
                                      <p:to x="100000" y="90000"/>
                                    </p:animScale>
                                    <p:animScale>
                                      <p:cBhvr>
                                        <p:cTn id="95" dur="166" decel="50000">
                                          <p:stCondLst>
                                            <p:cond delay="1668"/>
                                          </p:stCondLst>
                                        </p:cTn>
                                        <p:tgtEl>
                                          <p:spTgt spid="1031"/>
                                        </p:tgtEl>
                                      </p:cBhvr>
                                      <p:to x="100000" y="100000"/>
                                    </p:animScale>
                                    <p:animScale>
                                      <p:cBhvr>
                                        <p:cTn id="96" dur="26">
                                          <p:stCondLst>
                                            <p:cond delay="1808"/>
                                          </p:stCondLst>
                                        </p:cTn>
                                        <p:tgtEl>
                                          <p:spTgt spid="1031"/>
                                        </p:tgtEl>
                                      </p:cBhvr>
                                      <p:to x="100000" y="95000"/>
                                    </p:animScale>
                                    <p:animScale>
                                      <p:cBhvr>
                                        <p:cTn id="97" dur="166" decel="50000">
                                          <p:stCondLst>
                                            <p:cond delay="1834"/>
                                          </p:stCondLst>
                                        </p:cTn>
                                        <p:tgtEl>
                                          <p:spTgt spid="10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848600" cy="1384995"/>
          </a:xfrm>
          <a:prstGeom prst="rect">
            <a:avLst/>
          </a:prstGeom>
          <a:noFill/>
        </p:spPr>
        <p:txBody>
          <a:bodyPr wrap="square" rtlCol="0">
            <a:spAutoFit/>
          </a:bodyPr>
          <a:lstStyle/>
          <a:p>
            <a:r>
              <a:rPr lang="en-US" sz="2800" dirty="0" smtClean="0"/>
              <a:t>When gas loses a certain amount of thermal energy, it will change into a liquid.  This is called</a:t>
            </a:r>
            <a:endParaRPr lang="en-US" sz="2800" dirty="0"/>
          </a:p>
        </p:txBody>
      </p:sp>
      <p:sp>
        <p:nvSpPr>
          <p:cNvPr id="3" name="TextBox 2"/>
          <p:cNvSpPr txBox="1"/>
          <p:nvPr/>
        </p:nvSpPr>
        <p:spPr>
          <a:xfrm>
            <a:off x="1981200" y="1547575"/>
            <a:ext cx="281940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t>condensation.</a:t>
            </a:r>
            <a:endParaRPr lang="en-US" sz="2800" dirty="0"/>
          </a:p>
        </p:txBody>
      </p:sp>
      <p:sp>
        <p:nvSpPr>
          <p:cNvPr id="4" name="TextBox 3"/>
          <p:cNvSpPr txBox="1"/>
          <p:nvPr/>
        </p:nvSpPr>
        <p:spPr>
          <a:xfrm>
            <a:off x="381000" y="2178236"/>
            <a:ext cx="8458200" cy="1815882"/>
          </a:xfrm>
          <a:prstGeom prst="rect">
            <a:avLst/>
          </a:prstGeom>
          <a:noFill/>
        </p:spPr>
        <p:txBody>
          <a:bodyPr wrap="square" rtlCol="0">
            <a:spAutoFit/>
          </a:bodyPr>
          <a:lstStyle/>
          <a:p>
            <a:r>
              <a:rPr lang="en-US" sz="2800" dirty="0" smtClean="0"/>
              <a:t>As thermal energy of matter increases, its particles spread out and the substance expands.  This is true for most matter, even if the matter is not changing state.</a:t>
            </a:r>
            <a:endParaRPr lang="en-US" sz="2800" dirty="0"/>
          </a:p>
        </p:txBody>
      </p:sp>
      <p:sp>
        <p:nvSpPr>
          <p:cNvPr id="5" name="TextBox 4"/>
          <p:cNvSpPr txBox="1"/>
          <p:nvPr/>
        </p:nvSpPr>
        <p:spPr>
          <a:xfrm>
            <a:off x="533400" y="4078631"/>
            <a:ext cx="7848600" cy="2246769"/>
          </a:xfrm>
          <a:prstGeom prst="rect">
            <a:avLst/>
          </a:prstGeom>
          <a:noFill/>
        </p:spPr>
        <p:txBody>
          <a:bodyPr wrap="square" rtlCol="0">
            <a:spAutoFit/>
          </a:bodyPr>
          <a:lstStyle/>
          <a:p>
            <a:r>
              <a:rPr lang="en-US" sz="2800" dirty="0" smtClean="0"/>
              <a:t>Just the opposite is true as well.  When matter is cooled, thermal energy is released. The motion of the particles slows and down and the particles move closer together, decreasing volume.</a:t>
            </a:r>
            <a:endParaRPr lang="en-US" sz="2800" dirty="0"/>
          </a:p>
        </p:txBody>
      </p:sp>
      <p:sp>
        <p:nvSpPr>
          <p:cNvPr id="6" name="TextBox 5"/>
          <p:cNvSpPr txBox="1"/>
          <p:nvPr/>
        </p:nvSpPr>
        <p:spPr>
          <a:xfrm>
            <a:off x="5623302" y="3484952"/>
            <a:ext cx="3505200" cy="5232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800" dirty="0" smtClean="0"/>
              <a:t>thermal expansion</a:t>
            </a:r>
            <a:endParaRPr lang="en-US" sz="2800" dirty="0"/>
          </a:p>
        </p:txBody>
      </p:sp>
    </p:spTree>
    <p:extLst>
      <p:ext uri="{BB962C8B-B14F-4D97-AF65-F5344CB8AC3E}">
        <p14:creationId xmlns:p14="http://schemas.microsoft.com/office/powerpoint/2010/main" val="39237272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160</TotalTime>
  <Words>542</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Chapter 14 Thermal Energy and Heat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Thermal Energy and Heat</dc:title>
  <dc:creator>Beverly Boyer</dc:creator>
  <cp:lastModifiedBy>Beverly Boyer</cp:lastModifiedBy>
  <cp:revision>17</cp:revision>
  <dcterms:created xsi:type="dcterms:W3CDTF">2016-03-07T22:15:30Z</dcterms:created>
  <dcterms:modified xsi:type="dcterms:W3CDTF">2017-01-24T15:25:41Z</dcterms:modified>
</cp:coreProperties>
</file>