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35B5890-525D-4D6C-9B7E-54690A7AB9C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F7A0AA9-67F8-40C5-A4CC-2F57A6E264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20000" cy="4343400"/>
          </a:xfrm>
        </p:spPr>
        <p:txBody>
          <a:bodyPr/>
          <a:lstStyle/>
          <a:p>
            <a:pPr algn="ctr"/>
            <a:r>
              <a:rPr lang="en-US" sz="6000" u="sng" dirty="0" smtClean="0"/>
              <a:t>Chapter 15 Characteristics of Waves</a:t>
            </a:r>
            <a:br>
              <a:rPr lang="en-US" sz="6000" u="sng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352800"/>
            <a:ext cx="6858000" cy="990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15.3 NOTES </a:t>
            </a:r>
          </a:p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 of Waves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an incoming wave and a reflected wave have just the right frequency, they produce a combined wave that appears to standing still.</a:t>
            </a:r>
            <a:endParaRPr lang="en-US" sz="2800" b="1" dirty="0"/>
          </a:p>
        </p:txBody>
      </p:sp>
      <p:pic>
        <p:nvPicPr>
          <p:cNvPr id="1029" name="Picture 5" descr="C:\Users\bboyer.BFCS\AppData\Local\Microsoft\Windows\Temporary Internet Files\Content.IE5\B8HJM9FT\u10l4c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2" y="3164923"/>
            <a:ext cx="2957052" cy="129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902535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It appears to be standing still, but it is really two waves interfering as they pass through each other.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5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boyer.BFCS\AppData\Local\Microsoft\Windows\Temporary Internet Files\Content.IE5\WQJ12NDH\nod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9423"/>
            <a:ext cx="2959865" cy="21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C:\Users\bboyer.BFCS\AppData\Local\Microsoft\Windows\Temporary Internet Files\Content.IE5\WQJ12NDH\Untitled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05875"/>
            <a:ext cx="3302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7548" y="479423"/>
            <a:ext cx="541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a standing wave, </a:t>
            </a:r>
            <a:r>
              <a:rPr lang="en-US" sz="2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 interference</a:t>
            </a:r>
            <a:r>
              <a:rPr lang="en-US" sz="2400" b="1" dirty="0" smtClean="0"/>
              <a:t> produces points with an amplitude of zero.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7646" y="1759966"/>
            <a:ext cx="525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These </a:t>
            </a:r>
            <a:r>
              <a:rPr lang="en-US" sz="2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r>
              <a:rPr lang="en-US" sz="2400" b="1" dirty="0" smtClean="0"/>
              <a:t> are evenly spaced along the wave.</a:t>
            </a:r>
            <a:endParaRPr lang="en-US" sz="2400" b="1" dirty="0"/>
          </a:p>
        </p:txBody>
      </p:sp>
      <p:pic>
        <p:nvPicPr>
          <p:cNvPr id="2051" name="Picture 3" descr="C:\Users\bboyer.BFCS\AppData\Local\Microsoft\Windows\Temporary Internet Files\Content.IE5\WQJ12NDH\large-arrow-pointing-down-33.3-10771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3457">
            <a:off x="2356342" y="41165"/>
            <a:ext cx="344446" cy="17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boyer.BFCS\AppData\Local\Microsoft\Windows\Temporary Internet Files\Content.IE5\WQJ12NDH\large-arrow-pointing-down-33.3-1077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523">
            <a:off x="6820253" y="2455472"/>
            <a:ext cx="544096" cy="12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boyer.BFCS\AppData\Local\Microsoft\Windows\Temporary Internet Files\Content.IE5\WQJ12NDH\large-arrow-pointing-down-33.3-1077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637" flipH="1">
            <a:off x="8236700" y="2314929"/>
            <a:ext cx="342938" cy="13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622" y="2941778"/>
            <a:ext cx="4371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 points in the standing wave where </a:t>
            </a:r>
            <a:r>
              <a:rPr 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constructive interference </a:t>
            </a:r>
            <a:r>
              <a:rPr lang="en-US" sz="2400" b="1" dirty="0" smtClean="0"/>
              <a:t>occurs, the amplitude is greater than zero.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511572"/>
            <a:ext cx="462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Antinodes</a:t>
            </a:r>
            <a:r>
              <a:rPr lang="en-US" sz="2400" b="1" dirty="0" smtClean="0"/>
              <a:t> are the points of maximum energy on the wave.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3046" y="5105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Antinodes</a:t>
            </a:r>
            <a:r>
              <a:rPr lang="en-US" sz="2400" b="1" dirty="0" smtClean="0"/>
              <a:t> always occur halfway between two </a:t>
            </a:r>
            <a:r>
              <a:rPr lang="en-US" sz="2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2052" name="Picture 4" descr="C:\Users\bboyer.BFCS\AppData\Local\Microsoft\Windows\Temporary Internet Files\Content.IE5\B8HJM9FT\large-arrow-go-right-0-6038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5898">
            <a:off x="46528" y="1427261"/>
            <a:ext cx="1286912" cy="4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bboyer.BFCS\AppData\Local\Microsoft\Windows\Temporary Internet Files\Content.IE5\B8HJM9FT\large-arrow-go-right-0-6038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5898">
            <a:off x="1217475" y="2095600"/>
            <a:ext cx="1286912" cy="4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bboyer.BFCS\AppData\Local\Microsoft\Windows\Temporary Internet Files\Content.IE5\B8HJM9FT\large-arrow-go-right-0-6038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7203" y="3842344"/>
            <a:ext cx="2057770" cy="4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bboyer.BFCS\AppData\Local\Microsoft\Windows\Temporary Internet Files\Content.IE5\B8HJM9FT\large-arrow-go-right-0-6038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9720" y="4535118"/>
            <a:ext cx="867915" cy="4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boyer.BFCS\AppData\Local\Microsoft\Windows\Temporary Internet Files\Content.IE5\WQJ12NDH\large-arrow-pointing-down-33.3-1077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30" y="2315412"/>
            <a:ext cx="339473" cy="13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15" y="2113686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</a:t>
            </a:r>
            <a:r>
              <a:rPr lang="en-US" sz="2400" dirty="0" smtClean="0"/>
              <a:t> is an increase in the amplitude of a vibration that occurs when external vibrations match an object’s natural frequency.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9222" y="2948769"/>
            <a:ext cx="521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Musical instruments use resonance to produce stronger, clear sounds.</a:t>
            </a:r>
            <a:endParaRPr lang="en-US" sz="2400" dirty="0"/>
          </a:p>
        </p:txBody>
      </p:sp>
      <p:pic>
        <p:nvPicPr>
          <p:cNvPr id="1034" name="Picture 10" descr="C:\Users\bboyer.BFCS\AppData\Local\Microsoft\Windows\Temporary Internet Files\Content.IE5\MEBYWNEO\crotchets2-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30" y="2940932"/>
            <a:ext cx="2987470" cy="9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0123" y="451692"/>
            <a:ext cx="78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objects have </a:t>
            </a:r>
            <a:r>
              <a:rPr lang="en-US" sz="2400" u="sng" dirty="0" smtClean="0"/>
              <a:t>at least one natural frequency of vibrations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9222" y="913357"/>
            <a:ext cx="8792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waves occur in an object when it vibrates at a natural frequency.</a:t>
            </a:r>
            <a:r>
              <a:rPr lang="en-US" sz="2400" dirty="0" smtClean="0"/>
              <a:t>  If a nearby object vibrates at the same frequency, it can cause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resonance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47" name="Picture 23" descr="C:\Users\bboyer.BFCS\AppData\Local\Microsoft\Windows\Temporary Internet Files\Content.IE5\WQJ12NDH\singing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46803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bboyer.BFCS\AppData\Local\Microsoft\Windows\Temporary Internet Files\Content.IE5\B8HJM9FT\kp9_kids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77099"/>
            <a:ext cx="4323387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172" y="533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Mexico City, earthquake waves matched the natural frequency of the clay the city is built upon.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0075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Resonance occurred.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3048000"/>
            <a:ext cx="891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Building that were 8 to 18 stories high had the same natural frequency.  </a:t>
            </a:r>
            <a:endParaRPr lang="en-US" sz="2400" dirty="0"/>
          </a:p>
        </p:txBody>
      </p:sp>
      <p:pic>
        <p:nvPicPr>
          <p:cNvPr id="5" name="Picture 21" descr="C:\Users\bboyer.BFCS\AppData\Local\Microsoft\Windows\Temporary Internet Files\Content.IE5\B8HJM9FT\earthquake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91" y="1862424"/>
            <a:ext cx="1092750" cy="1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8" y="3531416"/>
            <a:ext cx="875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Because of resonance, these buildings had the most damage.</a:t>
            </a:r>
          </a:p>
          <a:p>
            <a:r>
              <a:rPr lang="en-US" sz="2400" dirty="0" smtClean="0"/>
              <a:t>Shorter and taller buildings were left </a:t>
            </a:r>
          </a:p>
          <a:p>
            <a:r>
              <a:rPr lang="en-US" sz="2400" dirty="0" smtClean="0"/>
              <a:t>standing because their natural frequency </a:t>
            </a:r>
          </a:p>
          <a:p>
            <a:r>
              <a:rPr lang="en-US" sz="2400" dirty="0" smtClean="0"/>
              <a:t>did not match the natural frequency </a:t>
            </a:r>
          </a:p>
          <a:p>
            <a:r>
              <a:rPr lang="en-US" sz="2400" dirty="0" smtClean="0"/>
              <a:t>of the clay.</a:t>
            </a:r>
            <a:endParaRPr lang="en-US" sz="2400" dirty="0"/>
          </a:p>
        </p:txBody>
      </p:sp>
      <p:pic>
        <p:nvPicPr>
          <p:cNvPr id="7" name="Picture 19" descr="C:\Users\bboyer.BFCS\AppData\Local\Microsoft\Windows\Temporary Internet Files\Content.IE5\B8HJM9FT\two-house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" y="4981231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boyer.BFCS\AppData\Local\Microsoft\Windows\Temporary Internet Files\Content.IE5\WQJ12NDH\hdr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61751"/>
            <a:ext cx="2475786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C:\Users\bboyer.BFCS\AppData\Local\Microsoft\Windows\Temporary Internet Files\Content.IE5\B8HJM9FT\Chile-Earthquak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33502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04174"/>
            <a:ext cx="17526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boyer.BFCS\AppData\Local\Microsoft\Windows\Temporary Internet Files\Content.IE5\WQJ12NDH\blue-stick-man-reflect-hi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0696"/>
            <a:ext cx="1744662" cy="17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1268" y="273286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an object or a wave hits a surface through which it cannot pass, it bounces back.</a:t>
            </a:r>
            <a:endParaRPr lang="en-US" sz="2800" b="1" dirty="0"/>
          </a:p>
        </p:txBody>
      </p:sp>
      <p:pic>
        <p:nvPicPr>
          <p:cNvPr id="1032" name="Picture 8" descr="C:\Users\bboyer.BFCS\AppData\Local\Microsoft\Windows\Temporary Internet Files\Content.IE5\MEBYWNEO\Reflection_of_Ligh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35812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64730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Incoming wave</a:t>
            </a:r>
            <a:endParaRPr lang="en-US" sz="2400" b="1" dirty="0"/>
          </a:p>
        </p:txBody>
      </p:sp>
      <p:pic>
        <p:nvPicPr>
          <p:cNvPr id="1033" name="Picture 9" descr="C:\Users\bboyer.BFCS\AppData\Local\Microsoft\Windows\Temporary Internet Files\Content.IE5\WQJ12NDH\large-arrow-pointing-right-66.6-10784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8810">
            <a:off x="2514600" y="3733800"/>
            <a:ext cx="1146148" cy="4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8222094" y="4662206"/>
            <a:ext cx="377492" cy="70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5" name="Picture 11" descr="C:\Users\bboyer.BFCS\AppData\Local\Microsoft\Windows\Temporary Internet Files\Content.IE5\MEBYWNEO\medium-arrow-pointing-right-166.6-10784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925" flipH="1">
            <a:off x="6512899" y="3234693"/>
            <a:ext cx="1371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2790" y="3878133"/>
            <a:ext cx="2118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Wave that is bouncing off surface.</a:t>
            </a:r>
            <a:endParaRPr lang="en-US" sz="2400" b="1" dirty="0"/>
          </a:p>
        </p:txBody>
      </p:sp>
      <p:pic>
        <p:nvPicPr>
          <p:cNvPr id="1037" name="Picture 13" descr="C:\Users\bboyer.BFCS\AppData\Local\Microsoft\Windows\Temporary Internet Files\Content.IE5\B8HJM9FT\large-arrow-pointing-down-0-1077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7414" y="1410696"/>
            <a:ext cx="280274" cy="9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88" y="5734278"/>
            <a:ext cx="88392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</a:t>
            </a:r>
            <a:r>
              <a:rPr lang="en-US" sz="2800" b="1" u="sng" dirty="0" smtClean="0"/>
              <a:t>The Law of Reflection states that the angle of       incidence equals the angle of reflection.</a:t>
            </a:r>
            <a:endParaRPr lang="en-US" sz="2800" b="1" u="sng" dirty="0"/>
          </a:p>
        </p:txBody>
      </p:sp>
      <p:pic>
        <p:nvPicPr>
          <p:cNvPr id="3074" name="Picture 2" descr="C:\Users\bboyer.BFCS\AppData\Local\Microsoft\Windows\Temporary Internet Files\Content.IE5\B8HJM9FT\Announcement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994"/>
            <a:ext cx="1475195" cy="14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18288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Refraction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685800"/>
            <a:ext cx="6248400" cy="18158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a wave enters a new medium at an angle, one side of the wave changes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r>
              <a:rPr lang="en-US" sz="2800" b="1" dirty="0" smtClean="0"/>
              <a:t> before the other side, causing the wave to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</a:t>
            </a:r>
            <a:r>
              <a:rPr lang="en-US" sz="2800" b="1" dirty="0" smtClean="0"/>
              <a:t>.  </a:t>
            </a:r>
            <a:endParaRPr lang="en-US" sz="2800" b="1" dirty="0"/>
          </a:p>
        </p:txBody>
      </p:sp>
      <p:pic>
        <p:nvPicPr>
          <p:cNvPr id="1026" name="Picture 2" descr="C:\Users\bboyer.BFCS\AppData\Local\Microsoft\Windows\Temporary Internet Files\Content.IE5\B8HJM9FT\436541295_343738ab1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9" y="2800016"/>
            <a:ext cx="2891552" cy="29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boyer.BFCS\AppData\Local\Microsoft\Windows\Temporary Internet Files\Content.IE5\QWZCSKY2\Refraction3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00016"/>
            <a:ext cx="3048000" cy="29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boyer.BFCS\AppData\Local\Microsoft\Windows\Temporary Internet Files\Content.IE5\WQJ12NDH\refracti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83226"/>
            <a:ext cx="2628900" cy="29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686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Refraction</a:t>
            </a:r>
            <a:r>
              <a:rPr lang="en-US" sz="2800" b="1" dirty="0" smtClean="0"/>
              <a:t> – bending – does not always happen when a wave enters a new medium.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wave must enter at an angle.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7546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makes one side of the wave enter the medium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746363"/>
            <a:ext cx="8520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side changes speed, but the other side still travels at its original speed.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Bending occurs because the 2 sides of the wave travel at different speeds.</a:t>
            </a:r>
            <a:endParaRPr lang="en-US" sz="2800" b="1" dirty="0"/>
          </a:p>
        </p:txBody>
      </p:sp>
      <p:pic>
        <p:nvPicPr>
          <p:cNvPr id="2050" name="Picture 2" descr="C:\Users\bboyer.BFCS\AppData\Local\Microsoft\Windows\Temporary Internet Files\Content.IE5\WQJ12NDH\enter-v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08" y="1490335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boyer.BFCS\AppData\Local\Microsoft\Windows\Temporary Internet Files\Content.IE5\MEBYWNEO\ribbon-1st-plac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75820"/>
            <a:ext cx="609600" cy="11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boyer.BFCS\AppData\Local\Microsoft\Windows\Temporary Internet Files\Content.IE5\QWZCSKY2\speedy_gonzal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86977"/>
            <a:ext cx="1295400" cy="7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boyer.BFCS\AppData\Local\Microsoft\Windows\Temporary Internet Files\Content.IE5\MEBYWNEO\carro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27" y="4223416"/>
            <a:ext cx="2392173" cy="23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190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Diffraction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86800" cy="95410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a wave moves around a barrier or through an opening in a barrier, it bends and spreads out.</a:t>
            </a:r>
            <a:endParaRPr lang="en-US" sz="2800" b="1" dirty="0"/>
          </a:p>
        </p:txBody>
      </p:sp>
      <p:pic>
        <p:nvPicPr>
          <p:cNvPr id="1026" name="Picture 2" descr="C:\Users\bboyer.BFCS\AppData\Local\Microsoft\Windows\Temporary Internet Files\Content.IE5\WQJ12NDH\Picture%204_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0539"/>
            <a:ext cx="4114800" cy="35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boyer.BFCS\AppData\Local\Microsoft\Windows\Temporary Internet Files\Content.IE5\MEBYWNEO\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97" y="2570539"/>
            <a:ext cx="3962400" cy="182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4414315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 the wave passes a barrier, it bends around the barrier.</a:t>
            </a:r>
            <a:endParaRPr lang="en-US" sz="2400" b="1" dirty="0"/>
          </a:p>
        </p:txBody>
      </p:sp>
      <p:pic>
        <p:nvPicPr>
          <p:cNvPr id="1030" name="Picture 6" descr="C:\Users\bboyer.BFCS\AppData\Local\Microsoft\Windows\Temporary Internet Files\Content.IE5\MEBYWNEO\long-arrow-up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6542">
            <a:off x="5928912" y="3648280"/>
            <a:ext cx="1061911" cy="106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5319373"/>
            <a:ext cx="438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After a wave passes through a narrow opening, it spreads out.</a:t>
            </a:r>
            <a:endParaRPr lang="en-US" sz="2400" b="1" dirty="0"/>
          </a:p>
        </p:txBody>
      </p:sp>
      <p:pic>
        <p:nvPicPr>
          <p:cNvPr id="1031" name="Picture 7" descr="C:\Users\bboyer.BFCS\AppData\Local\Microsoft\Windows\Temporary Internet Files\Content.IE5\QWZCSKY2\large-arrow-pointing-left-166.6-10772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3452">
            <a:off x="2579023" y="4493221"/>
            <a:ext cx="2138068" cy="8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boyer.BFCS\AppData\Local\Microsoft\Windows\Temporary Internet Files\Content.IE5\WQJ12NDH\ReflectingWave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6" y="1299865"/>
            <a:ext cx="7897328" cy="42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686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Interference is the interaction between waves that meet.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3500" y="1599456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first type is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constructive interference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224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These waves “help each other”.  They combine to make a wave that with a larger amplitude.</a:t>
            </a:r>
            <a:endParaRPr lang="en-US" sz="2800" b="1" dirty="0"/>
          </a:p>
        </p:txBody>
      </p:sp>
      <p:pic>
        <p:nvPicPr>
          <p:cNvPr id="1026" name="Picture 2" descr="C:\Users\bboyer.BFCS\AppData\Local\Microsoft\Windows\Temporary Internet Files\Content.IE5\MEBYWNEO\pic_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799"/>
            <a:ext cx="19621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797" y="3366282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Both the crests and the troughs will increase when the two waves overlap.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4687267"/>
            <a:ext cx="6126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the waves pass through each other, they continue on as though they had never met… but they had!  </a:t>
            </a:r>
            <a:endParaRPr lang="en-US" sz="2800" b="1" dirty="0"/>
          </a:p>
        </p:txBody>
      </p:sp>
      <p:pic>
        <p:nvPicPr>
          <p:cNvPr id="1029" name="Picture 5" descr="C:\Users\bboyer.BFCS\AppData\Local\Microsoft\Windows\Temporary Internet Files\Content.IE5\QWZCSKY2\nice-to-meet-you[1]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7643"/>
            <a:ext cx="1263125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second interference is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 interference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1026" name="Picture 2" descr="C:\Users\bboyer.BFCS\AppData\Local\Microsoft\Windows\Temporary Internet Files\Content.IE5\QWZCSKY2\pic_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7907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143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when two waves combine to make a wave with a smaller amplitude.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09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happens when the crest on one wave overlaps the trough of another wave.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94795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the crest has a larger amplitude than the trough, the crest “wins” and part of it remains.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741" y="455464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the original trough has a larger amplitude, the result is a trough.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642014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the original waves had equal amplitudes, the crest and troughs can completely cancel.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99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boyer.BFCS\AppData\Local\Microsoft\Windows\Temporary Internet Files\Content.IE5\QWZCSKY2\constructive_destructive_wav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94" y="3810000"/>
            <a:ext cx="2857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boyer.BFCS\AppData\Local\Microsoft\Windows\Temporary Internet Files\Content.IE5\B8HJM9FT\Fig3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4940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boyer.BFCS\AppData\Local\Microsoft\Windows\Temporary Internet Files\Content.IE5\MEBYWNEO\500px-Interference_of_Waves_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7243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523</TotalTime>
  <Words>606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Chapter 15 Characteristics of Waves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Characteristics of Waves</dc:title>
  <dc:creator>Beverly Boyer</dc:creator>
  <cp:lastModifiedBy>Beverly Boyer</cp:lastModifiedBy>
  <cp:revision>29</cp:revision>
  <dcterms:created xsi:type="dcterms:W3CDTF">2016-03-25T21:04:19Z</dcterms:created>
  <dcterms:modified xsi:type="dcterms:W3CDTF">2017-02-03T17:42:34Z</dcterms:modified>
</cp:coreProperties>
</file>