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048696-E00E-4A95-B808-160FA04DFCA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A0ECE0-EEF2-4B34-93FE-BA8447A5EE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71171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15 </a:t>
            </a:r>
            <a:br>
              <a:rPr lang="en-US" dirty="0" smtClean="0"/>
            </a:br>
            <a:r>
              <a:rPr lang="en-US" dirty="0" smtClean="0"/>
              <a:t>Characteristics of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15.34 Seismic Waves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1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bboyer.BFCS\AppData\Local\Microsoft\Windows\Temporary Internet Files\Content.IE5\QWZCSKY2\hqdefaul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4" y="13771"/>
            <a:ext cx="9036585" cy="671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3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detect and measure earthquake waves, scientists use instruments called 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1116687"/>
            <a:ext cx="2667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seismographs.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36672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A seismograph records the ground movements caused by seismic waves as they move through Earth.</a:t>
            </a:r>
            <a:endParaRPr lang="en-US" sz="2400" b="1" dirty="0"/>
          </a:p>
        </p:txBody>
      </p:sp>
      <p:pic>
        <p:nvPicPr>
          <p:cNvPr id="7173" name="Picture 5" descr="C:\Users\bboyer.BFCS\AppData\Local\Microsoft\Windows\Temporary Internet Files\Content.IE5\B8HJM9FT\200px-Seismograph.jp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1905000" cy="127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847795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frame of the seismograph is attached to the ground, which will then shake when the seismic waves arrive.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22143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Wiggly lines will be drawn on rolls of paper as the ground shakes.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876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Now electronic seismographs are used to record data about Earth’s motion.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56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5" grpId="1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76" y="838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Geologists will set off explosives at Earth’s surface.  </a:t>
            </a:r>
            <a:endParaRPr lang="en-US" sz="2800" b="1" dirty="0"/>
          </a:p>
        </p:txBody>
      </p:sp>
      <p:pic>
        <p:nvPicPr>
          <p:cNvPr id="8194" name="Picture 2" descr="C:\Users\bboyer.BFCS\AppData\Local\Microsoft\Windows\Temporary Internet Files\Content.IE5\MEBYWNEO\BOO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2152">
            <a:off x="2059636" y="1447818"/>
            <a:ext cx="3125261" cy="201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8147" y="3556205"/>
            <a:ext cx="815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The seismic waves caused by the explosives will reflect from the </a:t>
            </a:r>
            <a:r>
              <a:rPr lang="en-US" sz="2800" b="1"/>
              <a:t>structures </a:t>
            </a:r>
            <a:r>
              <a:rPr lang="en-US" sz="2800" b="1" smtClean="0"/>
              <a:t>under ground</a:t>
            </a:r>
            <a:r>
              <a:rPr lang="en-US" sz="2800" b="1" dirty="0"/>
              <a:t>.  The geologist will use this data to locate the underground resource.</a:t>
            </a:r>
          </a:p>
        </p:txBody>
      </p:sp>
      <p:pic>
        <p:nvPicPr>
          <p:cNvPr id="1026" name="Picture 2" descr="C:\Users\bboyer.BFCS\AppData\Local\Microsoft\Windows\Temporary Internet Files\Content.IE5\MEBYWNEO\searching_ma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42720"/>
            <a:ext cx="1870376" cy="21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096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Deep inside Earth, stress and pressure begin to build up.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3982" y="1076026"/>
            <a:ext cx="8787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Finally, the rock breaks or changes shape, releasing energy in the form of waves.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187057"/>
            <a:ext cx="8382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These waves are called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seismic </a:t>
            </a:r>
            <a:r>
              <a:rPr lang="en-US" sz="2800" b="1" dirty="0" smtClean="0"/>
              <a:t>waves.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0168" y="2187057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                                                   This comes from the Greek word </a:t>
            </a:r>
            <a:r>
              <a:rPr lang="en-US" sz="2800" b="1" i="1" dirty="0" err="1" smtClean="0"/>
              <a:t>seismos</a:t>
            </a:r>
            <a:r>
              <a:rPr lang="en-US" sz="2800" b="1" dirty="0" smtClean="0"/>
              <a:t> which means </a:t>
            </a:r>
            <a:r>
              <a:rPr lang="en-US" sz="2800" b="1" i="1" dirty="0" smtClean="0"/>
              <a:t>earthquake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1030" name="Picture 6" descr="C:\Users\bboyer.BFCS\AppData\Local\Microsoft\Windows\Temporary Internet Files\Content.IE5\WQJ12NDH\eq-2b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38382"/>
            <a:ext cx="3360535" cy="27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4900" y="3604936"/>
            <a:ext cx="41693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Seismic waves </a:t>
            </a:r>
            <a:r>
              <a:rPr lang="en-US" sz="2800" b="1" dirty="0" smtClean="0"/>
              <a:t>ripple out in all directions from the point where the earthquake occurred.  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19768" y="6106319"/>
            <a:ext cx="80772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 these waves move, they carry energy through Earth.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068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5" grpId="1" animBg="1"/>
      <p:bldP spid="6" grpId="0"/>
      <p:bldP spid="6" grpId="1"/>
      <p:bldP spid="8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38200"/>
            <a:ext cx="8763000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Seismic waves include 3 types of waves:</a:t>
            </a:r>
          </a:p>
          <a:p>
            <a:r>
              <a:rPr lang="en-US" sz="2800" b="1" dirty="0" smtClean="0"/>
              <a:t>1. 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waves</a:t>
            </a:r>
            <a:r>
              <a:rPr lang="en-US" sz="2800" b="1" dirty="0" smtClean="0"/>
              <a:t>             2. 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waves              </a:t>
            </a:r>
            <a:r>
              <a:rPr lang="en-US" sz="2800" b="1" dirty="0" smtClean="0"/>
              <a:t>3.  </a:t>
            </a:r>
            <a:r>
              <a:rPr lang="en-US" sz="28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waves</a:t>
            </a:r>
            <a:endParaRPr lang="en-US" sz="28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4819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P waves (or </a:t>
            </a:r>
            <a:r>
              <a:rPr lang="en-US" sz="2800" b="1" dirty="0">
                <a:solidFill>
                  <a:srgbClr val="FF6600"/>
                </a:solidFill>
              </a:rPr>
              <a:t>p</a:t>
            </a:r>
            <a:r>
              <a:rPr lang="en-US" sz="2800" b="1" dirty="0" smtClean="0">
                <a:solidFill>
                  <a:srgbClr val="FF6600"/>
                </a:solidFill>
              </a:rPr>
              <a:t>rimary waves) </a:t>
            </a:r>
            <a:r>
              <a:rPr lang="en-US" sz="2800" b="1" dirty="0" smtClean="0"/>
              <a:t>are longitudinal</a:t>
            </a:r>
            <a:r>
              <a:rPr lang="en-US" sz="2800" b="1" dirty="0" smtClean="0">
                <a:solidFill>
                  <a:srgbClr val="FF6600"/>
                </a:solidFill>
              </a:rPr>
              <a:t>. 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9634" y="2647056"/>
            <a:ext cx="5334000" cy="2246769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They are called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or </a:t>
            </a:r>
          </a:p>
          <a:p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waves</a:t>
            </a:r>
            <a:r>
              <a:rPr lang="en-US" sz="2800" b="1" dirty="0" smtClean="0"/>
              <a:t> because they move faster and arrive at distant points before </a:t>
            </a:r>
            <a:r>
              <a:rPr lang="en-US" sz="2800" b="1" dirty="0"/>
              <a:t>other seismic </a:t>
            </a:r>
            <a:r>
              <a:rPr lang="en-US" sz="2800" b="1" dirty="0" smtClean="0"/>
              <a:t>waves.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8153400" cy="95410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These waves compress and expand the ground like a spring toy as they move through it.</a:t>
            </a:r>
            <a:endParaRPr lang="en-US" sz="2800" b="1" dirty="0"/>
          </a:p>
        </p:txBody>
      </p:sp>
      <p:pic>
        <p:nvPicPr>
          <p:cNvPr id="22" name="Picture 6" descr="C:\Users\bboyer.BFCS\AppData\Local\Microsoft\Windows\Temporary Internet Files\Content.IE5\WQJ12NDH\pwaves_fourcolum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47056"/>
            <a:ext cx="2895600" cy="207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01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484" y="4673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waves ( or secondary waves) </a:t>
            </a:r>
            <a:r>
              <a:rPr lang="en-US" sz="2800" b="1" dirty="0" smtClean="0"/>
              <a:t>are transverse waves</a:t>
            </a:r>
            <a:r>
              <a:rPr lang="en-US" sz="2800" b="1" dirty="0" smtClean="0">
                <a:solidFill>
                  <a:srgbClr val="7030A0"/>
                </a:solidFill>
              </a:rPr>
              <a:t>.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484" y="991397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These seismic waves shake the </a:t>
            </a:r>
            <a:r>
              <a:rPr lang="en-US" sz="28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</a:t>
            </a:r>
            <a:r>
              <a:rPr lang="en-US" sz="2800" b="1" dirty="0" smtClean="0"/>
              <a:t> up and down and side to side as they move through it.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5224" y="1963974"/>
            <a:ext cx="8686800" cy="1384995"/>
          </a:xfrm>
          <a:prstGeom prst="rect">
            <a:avLst/>
          </a:prstGeom>
          <a:solidFill>
            <a:srgbClr val="996633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waves </a:t>
            </a:r>
            <a:r>
              <a:rPr lang="en-US" sz="2800" dirty="0" smtClean="0">
                <a:solidFill>
                  <a:schemeClr val="bg1"/>
                </a:solidFill>
              </a:rPr>
              <a:t>CANNOT move through liquids.  Therefore, they cannot travel through the part of the Earth’s core that is liquid like the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waves </a:t>
            </a:r>
            <a:r>
              <a:rPr lang="en-US" sz="2800" dirty="0" smtClean="0">
                <a:solidFill>
                  <a:schemeClr val="bg1"/>
                </a:solidFill>
              </a:rPr>
              <a:t>can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1354" y="3561546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waves </a:t>
            </a:r>
            <a:r>
              <a:rPr lang="en-US" sz="2800" b="1" dirty="0" smtClean="0"/>
              <a:t>cannot be </a:t>
            </a:r>
          </a:p>
          <a:p>
            <a:r>
              <a:rPr lang="en-US" sz="2800" b="1" dirty="0" smtClean="0"/>
              <a:t>detected on the side </a:t>
            </a:r>
          </a:p>
          <a:p>
            <a:r>
              <a:rPr lang="en-US" sz="2800" b="1" dirty="0" smtClean="0"/>
              <a:t>of Earth opposite an </a:t>
            </a:r>
          </a:p>
          <a:p>
            <a:r>
              <a:rPr lang="en-US" sz="2800" b="1" dirty="0" smtClean="0"/>
              <a:t>earthquake.</a:t>
            </a:r>
            <a:endParaRPr lang="en-US" sz="2800" b="1" dirty="0"/>
          </a:p>
        </p:txBody>
      </p:sp>
      <p:pic>
        <p:nvPicPr>
          <p:cNvPr id="2080" name="Picture 32" descr="C:\Users\bboyer.BFCS\AppData\Local\Microsoft\Windows\Temporary Internet Files\Content.IE5\MEBYWNEO\swismic_waves_and_earth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29000"/>
            <a:ext cx="489726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69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52" y="838200"/>
            <a:ext cx="45585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waves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created when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8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reach Earth’s surface.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4" descr="C:\Users\bboyer.BFCS\AppData\Local\Microsoft\Windows\Temporary Internet Files\Content.IE5\QWZCSKY2\SeismicPho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21902"/>
            <a:ext cx="4006352" cy="317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21600" y="838200"/>
            <a:ext cx="4170000" cy="224676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waves </a:t>
            </a:r>
            <a:r>
              <a:rPr lang="en-US" sz="2800" b="1" dirty="0" smtClean="0"/>
              <a:t>are created by longitudinal and transverse waves that travel along the surface of a medium.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49659" y="3088641"/>
            <a:ext cx="41700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These are the slowest seismic waves, but are the most severe and cause the most damage.</a:t>
            </a:r>
          </a:p>
          <a:p>
            <a:r>
              <a:rPr lang="en-US" sz="2800" b="1" dirty="0" smtClean="0"/>
              <a:t>Why?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4800600"/>
            <a:ext cx="68860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6633"/>
                </a:solidFill>
              </a:rPr>
              <a:t>                                             Surface waves combine the up-and-down and side-to-side motions, making the ground roll like ocean waves.</a:t>
            </a:r>
            <a:endParaRPr lang="en-US" sz="2800" b="1" dirty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1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6" grpId="1"/>
      <p:bldP spid="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Tsunamis are huge surface waves on the ocean caused by underwater earthquakes.</a:t>
            </a:r>
            <a:endParaRPr lang="en-US" sz="2800" b="1" dirty="0"/>
          </a:p>
        </p:txBody>
      </p:sp>
      <p:pic>
        <p:nvPicPr>
          <p:cNvPr id="4101" name="Picture 5" descr="C:\Users\bboyer.BFCS\AppData\Local\Microsoft\Windows\Temporary Internet Files\Content.IE5\MEBYWNEO\tsunami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33320"/>
            <a:ext cx="7315200" cy="47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1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bboyer.BFCS\AppData\Local\Microsoft\Windows\Temporary Internet Files\Content.IE5\QWZCSKY2\tsunam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74" y="-13406"/>
            <a:ext cx="9161874" cy="687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1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boyer.BFCS\AppData\Local\Microsoft\Windows\Temporary Internet Files\Content.IE5\WQJ12NDH\hqdefaul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91600" cy="676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8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619" y="5334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the deep ocean, the larger waves are only about 1 meter high.  As they near land, the tsunamis slow down in the shallow water.</a:t>
            </a:r>
            <a:endParaRPr lang="en-US" sz="2800" b="1" dirty="0"/>
          </a:p>
        </p:txBody>
      </p:sp>
      <p:pic>
        <p:nvPicPr>
          <p:cNvPr id="6161" name="Picture 17" descr="C:\Users\bboyer.BFCS\AppData\Local\Microsoft\Windows\Temporary Internet Files\Content.IE5\B8HJM9FT\fig1a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39" y="1918395"/>
            <a:ext cx="47434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C:\Users\bboyer.BFCS\AppData\Local\Microsoft\Windows\Temporary Internet Files\Content.IE5\QWZCSKY2\continental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789" y="1752600"/>
            <a:ext cx="3657600" cy="24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14" y="4552146"/>
            <a:ext cx="929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waves in the back catch up with those in the front and pile on top, creating 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13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566</TotalTime>
  <Words>462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Chapter 15  Characteristics of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Beverly Boyer</dc:creator>
  <cp:lastModifiedBy>Beverly Boyer</cp:lastModifiedBy>
  <cp:revision>26</cp:revision>
  <dcterms:created xsi:type="dcterms:W3CDTF">2016-03-30T23:44:19Z</dcterms:created>
  <dcterms:modified xsi:type="dcterms:W3CDTF">2017-02-03T17:43:54Z</dcterms:modified>
</cp:coreProperties>
</file>