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8101E54-DFB8-41F8-9DC4-42505E2665D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4D62C9-5C02-4EF8-8BC8-B791CB6DD62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E54-DFB8-41F8-9DC4-42505E2665D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2C9-5C02-4EF8-8BC8-B791CB6DD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E54-DFB8-41F8-9DC4-42505E2665D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2C9-5C02-4EF8-8BC8-B791CB6DD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E54-DFB8-41F8-9DC4-42505E2665D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2C9-5C02-4EF8-8BC8-B791CB6DD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E54-DFB8-41F8-9DC4-42505E2665D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2C9-5C02-4EF8-8BC8-B791CB6DD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E54-DFB8-41F8-9DC4-42505E2665D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2C9-5C02-4EF8-8BC8-B791CB6DD6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E54-DFB8-41F8-9DC4-42505E2665D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2C9-5C02-4EF8-8BC8-B791CB6DD62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E54-DFB8-41F8-9DC4-42505E2665D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2C9-5C02-4EF8-8BC8-B791CB6DD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E54-DFB8-41F8-9DC4-42505E2665D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2C9-5C02-4EF8-8BC8-B791CB6DD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E54-DFB8-41F8-9DC4-42505E2665D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2C9-5C02-4EF8-8BC8-B791CB6DD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1E54-DFB8-41F8-9DC4-42505E2665D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62C9-5C02-4EF8-8BC8-B791CB6DD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8101E54-DFB8-41F8-9DC4-42505E2665D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C4D62C9-5C02-4EF8-8BC8-B791CB6DD6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16:  Sound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7046" y="4641981"/>
            <a:ext cx="4836456" cy="1166123"/>
          </a:xfrm>
        </p:spPr>
        <p:txBody>
          <a:bodyPr>
            <a:noAutofit/>
          </a:bodyPr>
          <a:lstStyle/>
          <a:p>
            <a:r>
              <a:rPr lang="en-US" sz="3200" dirty="0" smtClean="0"/>
              <a:t>NOTES on 16.1  </a:t>
            </a:r>
          </a:p>
          <a:p>
            <a:r>
              <a:rPr lang="en-US" sz="3200" dirty="0" smtClean="0"/>
              <a:t>The Nature of Sound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29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990600"/>
            <a:ext cx="6400800" cy="45243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Discuss and answer the questions on page 545.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790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</a:t>
            </a:r>
            <a:r>
              <a:rPr lang="en-US" sz="2800" b="1" dirty="0" smtClean="0"/>
              <a:t> is a disturbance that travels through a medium as a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</a:t>
            </a:r>
            <a:r>
              <a:rPr lang="en-US" sz="2800" b="1" dirty="0" smtClean="0"/>
              <a:t> wave.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9262" y="3449978"/>
            <a:ext cx="8382000" cy="9541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What are the types of mediums that sound can travel through?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3880865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solids, liquids, gases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bboyer.BFCS\AppData\Local\Microsoft\Windows\Temporary Internet Files\Content.IE5\MEBYWNEO\LongitudinalWave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6754"/>
            <a:ext cx="7749448" cy="132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3126" y="46660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begins a sound wave?  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21326" y="4696858"/>
            <a:ext cx="387334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 disturbance or vibration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3821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655" y="319838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Sound waves reflect off objects, diffract through narrow openings and around barriers, and interfere with each other.</a:t>
            </a:r>
            <a:endParaRPr lang="en-US" sz="2800" dirty="0"/>
          </a:p>
        </p:txBody>
      </p:sp>
      <p:pic>
        <p:nvPicPr>
          <p:cNvPr id="1027" name="Picture 3" descr="C:\Users\bboyer.BFCS\AppData\Local\Microsoft\Windows\Temporary Internet Files\Content.IE5\MEBYWNEO\fotolia_29538381_XS-300x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50" y="304800"/>
            <a:ext cx="1478458" cy="14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boyer.BFCS\AppData\Local\Microsoft\Windows\Temporary Internet Files\Content.IE5\MEBYWNEO\echo-banne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51" y="1862286"/>
            <a:ext cx="3657917" cy="14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8471" y="1881051"/>
            <a:ext cx="4573806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Sound waves may reflect when they hit a surface.  A reflected sound wave is an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85272" y="3381492"/>
            <a:ext cx="376623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Generally speaking, the harder and smoother a surface, the stronger the reflection.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38471" y="5497614"/>
            <a:ext cx="861303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Softer materials will absorb most of the sound that strikes them.</a:t>
            </a:r>
            <a:endParaRPr lang="en-US" sz="2800" dirty="0"/>
          </a:p>
        </p:txBody>
      </p:sp>
      <p:pic>
        <p:nvPicPr>
          <p:cNvPr id="9" name="Picture 6" descr="C:\Users\bboyer.BFCS\AppData\Local\Microsoft\Windows\Temporary Internet Files\Content.IE5\MEBYWNEO\Radar_System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1" y="3381492"/>
            <a:ext cx="4459990" cy="195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1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Sound waves can diffract, or bend, around corners.</a:t>
            </a:r>
            <a:endParaRPr lang="en-US" sz="2800" b="1" dirty="0"/>
          </a:p>
        </p:txBody>
      </p:sp>
      <p:pic>
        <p:nvPicPr>
          <p:cNvPr id="1026" name="Picture 2" descr="C:\Users\bboyer.BFCS\AppData\Local\Microsoft\Windows\Temporary Internet Files\Content.IE5\QWZCSKY2\PLzVC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475297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828020"/>
            <a:ext cx="35804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the reason why you can hear someone talking in the room before you are in it.</a:t>
            </a:r>
            <a:endParaRPr lang="en-US" sz="2800" dirty="0"/>
          </a:p>
        </p:txBody>
      </p:sp>
      <p:pic>
        <p:nvPicPr>
          <p:cNvPr id="1028" name="Picture 4" descr="C:\Users\bboyer.BFCS\AppData\Local\Microsoft\Windows\Temporary Internet Files\Content.IE5\H9R3AUT1\misc_welcome2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326578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0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0600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Interference occurs when sound waves meet.  They can either be constructive or destructive.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24543" y="1692925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Stay “tuned” for that discussion!</a:t>
            </a:r>
            <a:endParaRPr lang="en-US" sz="2800" b="1" dirty="0"/>
          </a:p>
        </p:txBody>
      </p:sp>
      <p:pic>
        <p:nvPicPr>
          <p:cNvPr id="2050" name="Picture 2" descr="C:\Users\bboyer.BFCS\AppData\Local\Microsoft\Windows\Temporary Internet Files\Content.IE5\YHATSVSC\140px-Tuning-fo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880" y="2362200"/>
            <a:ext cx="1765926" cy="239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5029200"/>
            <a:ext cx="6705600" cy="5217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to page 543 -Math Analyzing Data.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04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At room temperature, 20 degrees Celsius, sound travels at about                         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48988" y="735687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343 m/s</a:t>
            </a:r>
            <a:endParaRPr lang="en-US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35236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is even faster than most jets!</a:t>
            </a:r>
            <a:endParaRPr lang="en-US" sz="2800" b="1" dirty="0"/>
          </a:p>
        </p:txBody>
      </p:sp>
      <p:pic>
        <p:nvPicPr>
          <p:cNvPr id="3074" name="Picture 2" descr="C:\Users\bboyer.BFCS\AppData\Local\Microsoft\Windows\Temporary Internet Files\Content.IE5\MEBYWNEO\airplane-fighter-jet-f16-16187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4744">
            <a:off x="6121567" y="934989"/>
            <a:ext cx="1856400" cy="133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194544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speed of sound is not ALWAYS 343 m/s.  It depends on the medium through which it travels.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1100" y="5609503"/>
            <a:ext cx="68580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Refer to Figure 4 on page 543.  Compare!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081304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speed of sound depends on the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911617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elasticity</a:t>
            </a:r>
            <a:r>
              <a:rPr lang="en-US" sz="2800" b="1" dirty="0" smtClean="0"/>
              <a:t>              ,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</a:t>
            </a:r>
            <a:r>
              <a:rPr lang="en-US" sz="2800" b="1" dirty="0" smtClean="0"/>
              <a:t>                     , and  </a:t>
            </a:r>
            <a:r>
              <a:rPr lang="en-US" sz="2800" b="1" u="sng" dirty="0" smtClean="0"/>
              <a:t>temperature</a:t>
            </a:r>
            <a:r>
              <a:rPr lang="en-US" sz="2800" b="1" dirty="0" smtClean="0"/>
              <a:t>        </a:t>
            </a:r>
          </a:p>
          <a:p>
            <a:endParaRPr lang="en-US" sz="2800" b="1" dirty="0"/>
          </a:p>
          <a:p>
            <a:r>
              <a:rPr lang="en-US" sz="2800" b="1" dirty="0" smtClean="0"/>
              <a:t>of the medium through which the sound travels.</a:t>
            </a:r>
            <a:endParaRPr lang="en-US" sz="2800" b="1" dirty="0"/>
          </a:p>
        </p:txBody>
      </p:sp>
      <p:pic>
        <p:nvPicPr>
          <p:cNvPr id="3075" name="Picture 3" descr="C:\Users\bboyer.BFCS\AppData\Local\Microsoft\Windows\Temporary Internet Files\Content.IE5\WQJ12NDH\headBandStrch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065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boyer.BFCS\AppData\Local\Microsoft\Windows\Temporary Internet Files\Content.IE5\HISESI1T\9-Layer-Density-20101208000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04524"/>
            <a:ext cx="1299074" cy="127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bboyer.BFCS\AppData\Local\Microsoft\Windows\Temporary Internet Files\Content.IE5\HISESI1T\0M2eK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855" y="3640163"/>
            <a:ext cx="291488" cy="84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        is the ability of a material to bounce back after being disturbed.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807" y="38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Elasticity    </a:t>
            </a:r>
            <a:endParaRPr lang="en-US" sz="2800" b="1" dirty="0"/>
          </a:p>
        </p:txBody>
      </p:sp>
      <p:pic>
        <p:nvPicPr>
          <p:cNvPr id="1026" name="Picture 2" descr="C:\Users\bboyer.BFCS\AppData\Local\Microsoft\Windows\Temporary Internet Files\Content.IE5\B8HJM9FT\F9VE1BLG75UD1FO.LAR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908543"/>
            <a:ext cx="1064657" cy="79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105462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vs</a:t>
            </a:r>
            <a:endParaRPr lang="en-US" sz="2800" dirty="0"/>
          </a:p>
        </p:txBody>
      </p:sp>
      <p:pic>
        <p:nvPicPr>
          <p:cNvPr id="1029" name="Picture 5" descr="C:\Users\bboyer.BFCS\AppData\Local\Microsoft\Windows\Temporary Internet Files\Content.IE5\VQ3XH292\play-doh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060" y="870038"/>
            <a:ext cx="723440" cy="9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807" y="1981062"/>
            <a:ext cx="81534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The more elastic a medium, the faster sound travels in it.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743199"/>
            <a:ext cx="2727593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Sound can travel well in                  , which are usually more elastic.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2722739"/>
            <a:ext cx="3352800" cy="39703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The particles of a</a:t>
            </a:r>
          </a:p>
          <a:p>
            <a:r>
              <a:rPr lang="en-US" sz="2800" dirty="0" smtClean="0"/>
              <a:t>             do not move very far, so they bounce back and forth quickly as the compressions and rarefactions of the sound waves pass by.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2768906"/>
            <a:ext cx="2057400" cy="1815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Sound travels the slowest in  </a:t>
            </a:r>
            <a:endParaRPr lang="en-US" sz="2800" dirty="0"/>
          </a:p>
          <a:p>
            <a:pPr algn="ctr"/>
            <a:r>
              <a:rPr lang="en-US" sz="2800" dirty="0"/>
              <a:t> </a:t>
            </a:r>
            <a:r>
              <a:rPr lang="en-US" sz="2800" dirty="0" smtClean="0"/>
              <a:t>             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461911" y="3153627"/>
            <a:ext cx="1234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4616" y="3124200"/>
            <a:ext cx="1006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2902" y="4042984"/>
            <a:ext cx="1135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gases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92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/>
      <p:bldP spid="1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speed of sound is also dependent upon the density of the medium.  Density is how much matter, or mass, there is in a given amount of space, or volume.</a:t>
            </a:r>
            <a:endParaRPr lang="en-US" sz="2800" b="1" dirty="0"/>
          </a:p>
        </p:txBody>
      </p:sp>
      <p:pic>
        <p:nvPicPr>
          <p:cNvPr id="2051" name="Picture 3" descr="C:\Users\bboyer.BFCS\AppData\Local\Microsoft\Windows\Temporary Internet Files\Content.IE5\QWZCSKY2\foam-density-formu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1638"/>
            <a:ext cx="1503451" cy="9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boyer.BFCS\AppData\Local\Microsoft\Windows\Temporary Internet Files\Content.IE5\B8HJM9FT\9-Layer-Density-2010120800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17" y="2014028"/>
            <a:ext cx="2590800" cy="253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2747962"/>
            <a:ext cx="5715000" cy="181588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materials in the same state of matter (solid, liquid, gas), sound travels more slowly in denser mediums.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86300" y="4547254"/>
            <a:ext cx="4305300" cy="181588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particles of a dense material do not move as quickly as those of a less dense material.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800600"/>
            <a:ext cx="4191000" cy="181588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Sound will travel more slowly in denser metals like lead or silver than in iron or steel.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667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743" y="304800"/>
            <a:ext cx="838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 a given medium, sound travels more slowly at lower temperatures than a higher temperatures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0203" y="1206468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At low temperatures, the particles of a medium move more slowly.  That makes them more difficult to move, plus, it takes them longer to return to their original positions.</a:t>
            </a:r>
            <a:endParaRPr lang="en-US" sz="2400" b="1" dirty="0"/>
          </a:p>
        </p:txBody>
      </p:sp>
      <p:pic>
        <p:nvPicPr>
          <p:cNvPr id="1026" name="Picture 2" descr="C:\Users\bboyer.BFCS\AppData\Local\Microsoft\Windows\Temporary Internet Files\Content.IE5\UPVUUCA6\stock-vector-vector-land-turtle-in-front-of-slow-sign-1699748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2" y="4594698"/>
            <a:ext cx="109728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boyer.BFCS\AppData\Local\Microsoft\Windows\Temporary Internet Files\Content.IE5\HISESI1T\funny-turtle-rocket-1395499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73" y="2437375"/>
            <a:ext cx="1530360" cy="9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boyer.BFCS\AppData\Local\Microsoft\Windows\Temporary Internet Files\Content.IE5\R0H8ST0I\thermomete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927" y="2613343"/>
            <a:ext cx="1384300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4997" y="2523537"/>
            <a:ext cx="5734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At higher </a:t>
            </a:r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altitudes</a:t>
            </a:r>
            <a:r>
              <a:rPr lang="en-US" sz="2400" b="1" dirty="0" smtClean="0"/>
              <a:t>, the air is colder, </a:t>
            </a:r>
          </a:p>
          <a:p>
            <a:r>
              <a:rPr lang="en-US" sz="2400" b="1" dirty="0" smtClean="0"/>
              <a:t>so sound travels slower.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04997" y="3379014"/>
            <a:ext cx="5581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 Oct. 14, 1947, Captain </a:t>
            </a:r>
            <a:r>
              <a:rPr lang="en-US" sz="2400" b="1" dirty="0"/>
              <a:t>C</a:t>
            </a:r>
            <a:r>
              <a:rPr lang="en-US" sz="2400" b="1" dirty="0" smtClean="0"/>
              <a:t>harles Yeager flew faster than the speed of sound.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04996" y="4579343"/>
            <a:ext cx="5886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 flew at an altitude of 12,000 m  where the air temperature was -59 degrees C.  Here the speed of sound is only 293 m/s.  He flew at 312 m/s and </a:t>
            </a:r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“broke the sound barrier”.</a:t>
            </a: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3" name="Picture 9" descr="C:\Users\bboyer.BFCS\AppData\Local\Microsoft\Windows\Temporary Internet Files\Content.IE5\XNFQ2Q5E\4845fccdba7884c7c8e2bd8ea1035643[1]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73" y="370554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boyer.BFCS\AppData\Local\Microsoft\Windows\Temporary Internet Files\Content.IE5\UQRL2NXX\listening-joe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22210"/>
            <a:ext cx="874776" cy="71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6248400"/>
            <a:ext cx="247233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TEMPERATURE</a:t>
            </a:r>
            <a:endParaRPr lang="en-US" sz="2400" b="1" dirty="0"/>
          </a:p>
        </p:txBody>
      </p:sp>
      <p:pic>
        <p:nvPicPr>
          <p:cNvPr id="14" name="Picture 2" descr="C:\Users\bboyer.BFCS\AppData\Local\Microsoft\Windows\Temporary Internet Files\Content.IE5\UPVUUCA6\stock-vector-vector-land-turtle-in-front-of-slow-sign-1699748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89" y="2444418"/>
            <a:ext cx="757711" cy="98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2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TM01790492[[fn=Sketchbook]]</Template>
  <TotalTime>240</TotalTime>
  <Words>561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Sketchbook</vt:lpstr>
      <vt:lpstr>Chapter 16:  Sound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16:  Sound</dc:title>
  <dc:creator>Beverly Boyer</dc:creator>
  <cp:lastModifiedBy>Beverly Boyer</cp:lastModifiedBy>
  <cp:revision>20</cp:revision>
  <dcterms:created xsi:type="dcterms:W3CDTF">2016-04-04T18:26:57Z</dcterms:created>
  <dcterms:modified xsi:type="dcterms:W3CDTF">2017-02-16T17:07:09Z</dcterms:modified>
</cp:coreProperties>
</file>