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86" r:id="rId10"/>
    <p:sldId id="285" r:id="rId11"/>
    <p:sldId id="284" r:id="rId12"/>
    <p:sldId id="283" r:id="rId13"/>
    <p:sldId id="263" r:id="rId14"/>
    <p:sldId id="265" r:id="rId15"/>
    <p:sldId id="266" r:id="rId16"/>
    <p:sldId id="267" r:id="rId17"/>
    <p:sldId id="291" r:id="rId18"/>
    <p:sldId id="290" r:id="rId19"/>
    <p:sldId id="289" r:id="rId20"/>
    <p:sldId id="288" r:id="rId21"/>
    <p:sldId id="287" r:id="rId22"/>
    <p:sldId id="268" r:id="rId23"/>
    <p:sldId id="269" r:id="rId24"/>
    <p:sldId id="270" r:id="rId25"/>
    <p:sldId id="271" r:id="rId26"/>
    <p:sldId id="272" r:id="rId27"/>
    <p:sldId id="294" r:id="rId28"/>
    <p:sldId id="293" r:id="rId29"/>
    <p:sldId id="292" r:id="rId30"/>
    <p:sldId id="273" r:id="rId31"/>
    <p:sldId id="274" r:id="rId32"/>
    <p:sldId id="275" r:id="rId33"/>
    <p:sldId id="276" r:id="rId34"/>
    <p:sldId id="277" r:id="rId35"/>
    <p:sldId id="278" r:id="rId36"/>
    <p:sldId id="298" r:id="rId37"/>
    <p:sldId id="297" r:id="rId38"/>
    <p:sldId id="296" r:id="rId39"/>
    <p:sldId id="295" r:id="rId40"/>
    <p:sldId id="279" r:id="rId41"/>
    <p:sldId id="280" r:id="rId42"/>
    <p:sldId id="281" r:id="rId43"/>
    <p:sldId id="282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solute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The part of a solution present in a lesser amount and dissolved by the solvent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colloid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mixture containing small, undissolved particles that do not settle out.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53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suspension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A mixture in which particles can be seen and easily separated by settling or filtration.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532" y="4447699"/>
            <a:ext cx="8504072" cy="1657819"/>
          </a:xfrm>
        </p:spPr>
        <p:txBody>
          <a:bodyPr>
            <a:normAutofit/>
          </a:bodyPr>
          <a:lstStyle/>
          <a:p>
            <a:r>
              <a:rPr lang="en-US" sz="8000" dirty="0">
                <a:effectLst/>
              </a:rPr>
              <a:t>Concentration and Solubility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and Solubility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measure concentration, you compare the amount of solute to the amount of solvent or to the total amount of solution.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and Solubility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4"/>
            <a:ext cx="5025216" cy="4772883"/>
          </a:xfrm>
        </p:spPr>
        <p:txBody>
          <a:bodyPr>
            <a:normAutofit/>
          </a:bodyPr>
          <a:lstStyle/>
          <a:p>
            <a:r>
              <a:rPr lang="en-US" sz="3200" dirty="0"/>
              <a:t>Solubility can be used to help identify a substance because it is a characteristic property of matter.</a:t>
            </a:r>
          </a:p>
          <a:p>
            <a:r>
              <a:rPr lang="en-US" sz="3200" dirty="0"/>
              <a:t>Factors that affect the solubility of a substance include pressure, the type of solvent, and temperature.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7" y="2113006"/>
            <a:ext cx="5928595" cy="32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dilute 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1454811" y="1333518"/>
            <a:ext cx="3631401" cy="65571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mixture that has only a little solute dissolved in it.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42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concentrated 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943" y="2953266"/>
            <a:ext cx="6917936" cy="382899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A mixture that has a lot of solute dissolved in it.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9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solubility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measure of how much solute can dissolve in a give solvent at a given temperature.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0566"/>
            <a:ext cx="6553768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2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saturated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mixture that contains as much dissolved solute as possible at a given temperature.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0566"/>
            <a:ext cx="6553768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Understanding Solutions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unsaturated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mixture that contains less dissolved solute than is possible at a given temperature.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510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supersaturated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mixture that has more dissolved solute than is predicted by its solubility at a given temperature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727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/>
              </a:rPr>
              <a:t>Describing Acids and Bases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5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Acids and 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An acid is a substance that tastes sour, reacts with metals and carbonates, and turns blue litmus paper red.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259" y="1541323"/>
            <a:ext cx="4797968" cy="3535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45" y="2866886"/>
            <a:ext cx="3170195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4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Acids and Bases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9173" y="2484596"/>
            <a:ext cx="3310667" cy="43513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A base is a substance that tastes bitter, feels slippery, and turns red litmus paper blue.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" y="1411465"/>
            <a:ext cx="3273836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8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Acids and 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Acids and bases have many uses around the home and in industry.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969" y="1518110"/>
            <a:ext cx="4253408" cy="49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02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acid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substance that tastes sour, reacts with metals and carbonates, and turns blue litmus red.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4797968" cy="3535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183" y="2968415"/>
            <a:ext cx="3170195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5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corrosive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way in which acids react with some metals so as to eat away the metal.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02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compound that changes color in the presence of an acid or base.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625" y="1825625"/>
            <a:ext cx="3170195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substance that tastes bitter, feels slippery, and turns red litmus paper blue. 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81585" y="2511175"/>
            <a:ext cx="3310415" cy="434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85" y="365125"/>
            <a:ext cx="3273836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4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solution has the same properties throughout. </a:t>
            </a:r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contains solute particles that are too small to see.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3859" y="1251246"/>
            <a:ext cx="4176583" cy="54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/>
              </a:rPr>
              <a:t>Acids and Bases in Solution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96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and Bases in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An acid is any substance that produces hydrogen ions (H+) in water.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0961" y="1522153"/>
            <a:ext cx="4126746" cy="51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94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and Bases in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base is any substance that produces hydroxide ions (OH−) in water.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32736" y="1825625"/>
            <a:ext cx="403185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13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and Bases in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A low pH tells you that the concentration of hydrogen ions is high. In contrast, a high pH tells you that the concentration of hydrogen ions is low.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5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and Bases in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In a neutralization reaction, an acid reacts with a base to produce a salt and water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hydrogen ion (H</a:t>
            </a:r>
            <a:r>
              <a:rPr lang="en-US" baseline="30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+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8000" dirty="0" smtClean="0"/>
          </a:p>
          <a:p>
            <a:r>
              <a:rPr lang="en-US" sz="8000" dirty="0" smtClean="0"/>
              <a:t>    </a:t>
            </a:r>
            <a:r>
              <a:rPr lang="en-US" sz="11000" dirty="0" smtClean="0"/>
              <a:t>H</a:t>
            </a:r>
            <a:r>
              <a:rPr lang="en-US" sz="11000" baseline="30000" dirty="0" smtClean="0"/>
              <a:t>+</a:t>
            </a:r>
            <a:endParaRPr lang="en-US" sz="11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positively charged ion (H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) formed of a hydrogen atom that has lost its electron. </a:t>
            </a:r>
          </a:p>
        </p:txBody>
      </p:sp>
    </p:spTree>
    <p:extLst>
      <p:ext uri="{BB962C8B-B14F-4D97-AF65-F5344CB8AC3E}">
        <p14:creationId xmlns:p14="http://schemas.microsoft.com/office/powerpoint/2010/main" val="3439969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hydroxide ion (OH</a:t>
            </a:r>
            <a:r>
              <a:rPr lang="en-US" baseline="30000" dirty="0">
                <a:solidFill>
                  <a:schemeClr val="accent2"/>
                </a:solidFill>
              </a:rPr>
              <a:t>−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1000" dirty="0" smtClean="0"/>
          </a:p>
          <a:p>
            <a:r>
              <a:rPr lang="en-US" sz="11000" dirty="0" smtClean="0"/>
              <a:t>OH</a:t>
            </a:r>
            <a:r>
              <a:rPr lang="en-US" sz="11000" baseline="30000" dirty="0" smtClean="0"/>
              <a:t>-</a:t>
            </a:r>
            <a:endParaRPr lang="en-US" sz="11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negatively charged ion made of oxygen and hydrogen.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1848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pH scale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1370647" y="949807"/>
            <a:ext cx="3645242" cy="65894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range of values used to express the concentration of hydrogen ions in a solution.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3739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neutralization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A reaction of an acid with a base, yielding a solution that is not as acidic or basic as the starting solutions were.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90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salt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ionic compound made from the neutralization of an acid with a base.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966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A colloid contains larger particles than a solution.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particles are still too small to be seen easily, but are large enough to scatter a light beam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Digestion and pH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93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Digestion and pH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Foods must be broken down into simpler substances that your body can use for raw materials and energy.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1647" y="1825625"/>
            <a:ext cx="3150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27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Digestion and pH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Some digestive enzymes work at a low </a:t>
            </a:r>
            <a:r>
              <a:rPr lang="en-US" sz="3600" dirty="0" err="1"/>
              <a:t>pH.</a:t>
            </a:r>
            <a:r>
              <a:rPr lang="en-US" sz="3600" dirty="0"/>
              <a:t> For others, the pH must be high or neutral.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1647" y="1825625"/>
            <a:ext cx="3150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37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Digestion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2849" y="1503577"/>
            <a:ext cx="3848708" cy="53159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process that breaks down complex molecules of food into smaller molecules.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1876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mechanical </a:t>
            </a:r>
            <a:r>
              <a:rPr lang="en-US" dirty="0" smtClean="0">
                <a:solidFill>
                  <a:schemeClr val="tx2"/>
                </a:solidFill>
              </a:rPr>
              <a:t>digestion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532238"/>
            <a:ext cx="3783227" cy="52254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physical process that tears, grinds, and mashes large pieces of food into smaller ones.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5826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chemical </a:t>
            </a:r>
            <a:r>
              <a:rPr lang="en-US" dirty="0" smtClean="0">
                <a:solidFill>
                  <a:schemeClr val="accent3"/>
                </a:solidFill>
              </a:rPr>
              <a:t>digestion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30103"/>
            <a:ext cx="3857368" cy="532789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digestion</a:t>
            </a:r>
          </a:p>
          <a:p>
            <a:r>
              <a:rPr lang="en-US" dirty="0"/>
              <a:t>mechanical digestion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9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Unlike a solution, a suspension does not have the same properties throughout. </a:t>
            </a:r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contains visible particles that are larger than the particles in solutions or colloids.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When a solution forms, particles of the solute leave each other and become surrounded by particles of the solvent.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Solutes lower the freezing point and raise the boiling point of a solvent.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well- mixed mixture containing a solvent and at least one solute that has the same properties throughout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3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solvent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part of a solution that is present in the largest amount and dissolves the solute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74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263</TotalTime>
  <Words>817</Words>
  <Application>Microsoft Office PowerPoint</Application>
  <PresentationFormat>Custom</PresentationFormat>
  <Paragraphs>98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Depth</vt:lpstr>
      <vt:lpstr>Chapter 7</vt:lpstr>
      <vt:lpstr>Understanding Solutions </vt:lpstr>
      <vt:lpstr>Understanding Solutions </vt:lpstr>
      <vt:lpstr>Understanding Solutions </vt:lpstr>
      <vt:lpstr>Understanding Solutions </vt:lpstr>
      <vt:lpstr>Understanding Solutions </vt:lpstr>
      <vt:lpstr>Understanding Solutions </vt:lpstr>
      <vt:lpstr>solution</vt:lpstr>
      <vt:lpstr>solvent</vt:lpstr>
      <vt:lpstr>solute</vt:lpstr>
      <vt:lpstr>colloid</vt:lpstr>
      <vt:lpstr>suspension</vt:lpstr>
      <vt:lpstr>Concentration and Solubility</vt:lpstr>
      <vt:lpstr>Concentration and Solubility</vt:lpstr>
      <vt:lpstr>Concentration and Solubility</vt:lpstr>
      <vt:lpstr>dilute solution</vt:lpstr>
      <vt:lpstr>concentrated solution</vt:lpstr>
      <vt:lpstr>solubility</vt:lpstr>
      <vt:lpstr>saturated solution</vt:lpstr>
      <vt:lpstr>unsaturated solution</vt:lpstr>
      <vt:lpstr>supersaturated solution</vt:lpstr>
      <vt:lpstr>Describing Acids and Bases</vt:lpstr>
      <vt:lpstr>Describing Acids and Bases</vt:lpstr>
      <vt:lpstr>Describing Acids and Bases</vt:lpstr>
      <vt:lpstr>Describing Acids and Bases</vt:lpstr>
      <vt:lpstr>acid</vt:lpstr>
      <vt:lpstr>corrosive</vt:lpstr>
      <vt:lpstr>indicator</vt:lpstr>
      <vt:lpstr>base</vt:lpstr>
      <vt:lpstr>Acids and Bases in Solution</vt:lpstr>
      <vt:lpstr>Acids and Bases in Solution</vt:lpstr>
      <vt:lpstr>Acids and Bases in Solution</vt:lpstr>
      <vt:lpstr>Acids and Bases in Solution</vt:lpstr>
      <vt:lpstr>Acids and Bases in Solution</vt:lpstr>
      <vt:lpstr>hydrogen ion (H+)</vt:lpstr>
      <vt:lpstr>hydroxide ion (OH−)</vt:lpstr>
      <vt:lpstr>pH scale</vt:lpstr>
      <vt:lpstr>neutralization</vt:lpstr>
      <vt:lpstr>salt</vt:lpstr>
      <vt:lpstr>Digestion and pH </vt:lpstr>
      <vt:lpstr>Digestion and pH </vt:lpstr>
      <vt:lpstr>Digestion and pH </vt:lpstr>
      <vt:lpstr>Digestion</vt:lpstr>
      <vt:lpstr>mechanical digestion</vt:lpstr>
      <vt:lpstr>chemical digestion</vt:lpstr>
    </vt:vector>
  </TitlesOfParts>
  <Company>Fresno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sal2</dc:creator>
  <cp:lastModifiedBy>Beverly Boyer</cp:lastModifiedBy>
  <cp:revision>14</cp:revision>
  <dcterms:created xsi:type="dcterms:W3CDTF">2014-12-26T18:10:13Z</dcterms:created>
  <dcterms:modified xsi:type="dcterms:W3CDTF">2016-09-29T18:09:12Z</dcterms:modified>
</cp:coreProperties>
</file>