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8:  Carbon Chemistry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8.3  </a:t>
            </a:r>
          </a:p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Polymers and Composites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69" y="397352"/>
            <a:ext cx="1316092" cy="11645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65283" y="397352"/>
            <a:ext cx="9995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natural polymers</a:t>
            </a:r>
            <a:r>
              <a:rPr lang="en-US" sz="2800" b="1" dirty="0" smtClean="0"/>
              <a:t>:  starches in bread/ protein in meat</a:t>
            </a:r>
          </a:p>
          <a:p>
            <a:r>
              <a:rPr lang="en-US" sz="2800" b="1" u="sng" dirty="0" smtClean="0"/>
              <a:t>synthetic polymers</a:t>
            </a:r>
            <a:r>
              <a:rPr lang="en-US" sz="2800" b="1" dirty="0" smtClean="0"/>
              <a:t>:  plastics/ polyester/ nylon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1793" y="1561935"/>
            <a:ext cx="115088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Organic compounds</a:t>
            </a:r>
            <a:r>
              <a:rPr lang="en-US" sz="2800" b="1" dirty="0" smtClean="0"/>
              <a:t>:  consists of molecules that contain carbon atoms bonded to each other and to other atoms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1793" y="2726518"/>
            <a:ext cx="1103586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Carbon’s ability to form so many compounds comes from two properties: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62152" y="4134839"/>
            <a:ext cx="6999889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  Carbon atoms can form     covalent bonds.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50828" y="3919525"/>
            <a:ext cx="394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4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794" y="5024907"/>
            <a:ext cx="11508827" cy="13849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  Carbon atoms can bond to each other in straight and branched chains and ring-shaped groups.  These are the backbones to which other atoms attach.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6059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96" y="188694"/>
            <a:ext cx="2914650" cy="2886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8771" y="504496"/>
            <a:ext cx="8261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Molecules of some organic compounds can bond together, forming larger molecules called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43088" y="935383"/>
            <a:ext cx="2270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polymers.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8771" y="1863177"/>
            <a:ext cx="8135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smaller molecules that build the polymers are called  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57055" y="2294064"/>
            <a:ext cx="1891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monomers.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26979" y="3221858"/>
            <a:ext cx="8812923" cy="1384995"/>
          </a:xfrm>
          <a:prstGeom prst="rect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Polymers form when chemical bonds link large numbers of monomers in a repeating </a:t>
            </a:r>
            <a:r>
              <a:rPr lang="en-US" sz="2800" b="1" dirty="0" err="1" smtClean="0"/>
              <a:t>repeating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repeating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repeating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repeating</a:t>
            </a:r>
            <a:r>
              <a:rPr lang="en-US" sz="2800" b="1" dirty="0" smtClean="0"/>
              <a:t> pattern </a:t>
            </a:r>
            <a:r>
              <a:rPr lang="en-US" sz="2800" b="1" dirty="0" err="1" smtClean="0"/>
              <a:t>pattern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pattern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138" y="4753942"/>
            <a:ext cx="117732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Polymers can consist of a single kind of monomer that repeats over and over again – or it can have 2 or 3 that repeat in an alternating pattern.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4138" y="5815431"/>
            <a:ext cx="114457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Webs or netlike molecules can form if/when links between monomer chains occurs.   </a:t>
            </a:r>
            <a:endParaRPr lang="en-US" sz="28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31" y="3795168"/>
            <a:ext cx="1524000" cy="844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384" y="4313319"/>
            <a:ext cx="1904083" cy="150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2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5710" y="299544"/>
            <a:ext cx="4146331" cy="52322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57150">
            <a:solidFill>
              <a:schemeClr val="accent3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More on Natural Polymers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2248" y="1355833"/>
            <a:ext cx="117926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chemeClr val="accent3">
                    <a:lumMod val="75000"/>
                  </a:schemeClr>
                </a:solidFill>
              </a:rPr>
              <a:t>Cellulose</a:t>
            </a:r>
            <a:r>
              <a:rPr lang="en-US" sz="2800" b="1" dirty="0" smtClean="0"/>
              <a:t> is found in the cell walls of fruits and vegetables. 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Humans cannot digest cellulose.  Is used in digestive system though. 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We can, however, eat the </a:t>
            </a:r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</a:rPr>
              <a:t>starches</a:t>
            </a:r>
            <a:r>
              <a:rPr lang="en-US" sz="2800" b="1" dirty="0" smtClean="0"/>
              <a:t> (digestible polymers) that plants make.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Starches are made from sugar molecules that are connected in a different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way.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2249" y="3602602"/>
            <a:ext cx="6132786" cy="523220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wear polymers made from animals.  </a:t>
            </a:r>
            <a:endParaRPr lang="en-US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035" y="2741335"/>
            <a:ext cx="1729288" cy="17225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291" y="1731690"/>
            <a:ext cx="1867362" cy="27321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2249" y="4820457"/>
            <a:ext cx="4966138" cy="52322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Our bodies make polymers too!</a:t>
            </a:r>
            <a:endParaRPr lang="en-US" sz="2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387" y="4218167"/>
            <a:ext cx="1577276" cy="15378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695" y="4724894"/>
            <a:ext cx="998126" cy="99812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941805">
            <a:off x="483728" y="4580001"/>
            <a:ext cx="4099034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3399"/>
                </a:solidFill>
              </a:rPr>
              <a:t>These are called proteins.</a:t>
            </a:r>
            <a:endParaRPr lang="en-US" sz="4800" b="1" dirty="0">
              <a:solidFill>
                <a:srgbClr val="FF33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93145" y="5848256"/>
            <a:ext cx="6537792" cy="95410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Amino acids </a:t>
            </a:r>
            <a:r>
              <a:rPr lang="en-US" sz="2800" b="1" dirty="0" smtClean="0"/>
              <a:t>are monomers that are the building blocks for proteins.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2990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488730"/>
            <a:ext cx="1202909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Many synthetic polymers’ beginning are with coal or oil !</a:t>
            </a:r>
          </a:p>
          <a:p>
            <a:r>
              <a:rPr lang="en-US" sz="2800" b="1" dirty="0" smtClean="0"/>
              <a:t>  </a:t>
            </a:r>
            <a:r>
              <a:rPr lang="en-US" sz="2800" b="1" dirty="0" err="1" smtClean="0"/>
              <a:t>ie</a:t>
            </a:r>
            <a:r>
              <a:rPr lang="en-US" sz="2800" b="1" dirty="0" smtClean="0"/>
              <a:t>:  	*</a:t>
            </a:r>
            <a:r>
              <a:rPr lang="en-US" sz="2800" b="1" u="sng" dirty="0" smtClean="0">
                <a:solidFill>
                  <a:srgbClr val="FF3399"/>
                </a:solidFill>
              </a:rPr>
              <a:t>PLASTICS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anose="05000000000000000000" pitchFamily="2" charset="2"/>
              </a:rPr>
              <a:t> synthetic polymers that can be shaped or molded</a:t>
            </a:r>
          </a:p>
          <a:p>
            <a:r>
              <a:rPr lang="en-US" sz="2800" b="1" dirty="0" smtClean="0">
                <a:sym typeface="Wingdings" panose="05000000000000000000" pitchFamily="2" charset="2"/>
              </a:rPr>
              <a:t>		*carpets, clothing, and CHEWING GUM	</a:t>
            </a:r>
          </a:p>
          <a:p>
            <a:endParaRPr lang="en-US" sz="2800" b="1" dirty="0" smtClean="0">
              <a:sym typeface="Wingdings" panose="05000000000000000000" pitchFamily="2" charset="2"/>
            </a:endParaRPr>
          </a:p>
          <a:p>
            <a:endParaRPr lang="en-US" sz="2800" b="1" dirty="0">
              <a:sym typeface="Wingdings" panose="05000000000000000000" pitchFamily="2" charset="2"/>
            </a:endParaRPr>
          </a:p>
          <a:p>
            <a:r>
              <a:rPr lang="en-US" sz="2800" b="1" dirty="0" smtClean="0">
                <a:sym typeface="Wingdings" panose="05000000000000000000" pitchFamily="2" charset="2"/>
              </a:rPr>
              <a:t>Synthetic polymers are often used in place of natural materials that are too expensive or wear out quickly.</a:t>
            </a:r>
          </a:p>
          <a:p>
            <a:r>
              <a:rPr lang="en-US" sz="2800" b="1" dirty="0"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ym typeface="Wingdings" panose="05000000000000000000" pitchFamily="2" charset="2"/>
              </a:rPr>
              <a:t>ie</a:t>
            </a:r>
            <a:r>
              <a:rPr lang="en-US" sz="2800" b="1" dirty="0" smtClean="0">
                <a:sym typeface="Wingdings" panose="05000000000000000000" pitchFamily="2" charset="2"/>
              </a:rPr>
              <a:t>: 	* polyester and nylon  wool, silk, and cotton</a:t>
            </a:r>
          </a:p>
          <a:p>
            <a:endParaRPr lang="en-US" sz="2800" b="1" dirty="0" smtClean="0">
              <a:sym typeface="Wingdings" panose="05000000000000000000" pitchFamily="2" charset="2"/>
            </a:endParaRPr>
          </a:p>
          <a:p>
            <a:endParaRPr lang="en-US" sz="2800" b="1" dirty="0">
              <a:sym typeface="Wingdings" panose="05000000000000000000" pitchFamily="2" charset="2"/>
            </a:endParaRPr>
          </a:p>
          <a:p>
            <a:endParaRPr lang="en-US" sz="2800" b="1" dirty="0">
              <a:sym typeface="Wingdings" panose="05000000000000000000" pitchFamily="2" charset="2"/>
            </a:endParaRPr>
          </a:p>
          <a:p>
            <a:r>
              <a:rPr lang="en-US" sz="2800" b="1" dirty="0" smtClean="0"/>
              <a:t>Synthetic polymers are also used when there are not suitable natural materials.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ie</a:t>
            </a:r>
            <a:r>
              <a:rPr lang="en-US" sz="2800" b="1" dirty="0" smtClean="0"/>
              <a:t>:	* artificial heart valves, CDs, computer parts, bicycle tires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317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227" y="362605"/>
            <a:ext cx="10436773" cy="13849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3399"/>
                </a:solidFill>
              </a:rPr>
              <a:t>Composite</a:t>
            </a:r>
            <a:r>
              <a:rPr lang="en-US" sz="2800" b="1" dirty="0" smtClean="0"/>
              <a:t> = combines 2 or more substances’ desirable qualities in a new material with different properties.</a:t>
            </a:r>
          </a:p>
          <a:p>
            <a:pPr algn="ctr"/>
            <a:r>
              <a:rPr lang="en-US" sz="2800" b="1" dirty="0" smtClean="0"/>
              <a:t>Many composite materials include 2 or more polymers.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8143" y="2175641"/>
            <a:ext cx="1136693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Many synthetic composites are designed to imitate a natural composite </a:t>
            </a:r>
            <a:r>
              <a:rPr lang="en-US" sz="2800" b="1" dirty="0">
                <a:sym typeface="Wingdings" panose="05000000000000000000" pitchFamily="2" charset="2"/>
              </a:rPr>
              <a:t>  </a:t>
            </a:r>
            <a:r>
              <a:rPr lang="en-US" sz="3200" b="1" u="sng" dirty="0" smtClean="0">
                <a:solidFill>
                  <a:srgbClr val="FF3399"/>
                </a:solidFill>
                <a:sym typeface="Wingdings" panose="05000000000000000000" pitchFamily="2" charset="2"/>
              </a:rPr>
              <a:t>WOOD!</a:t>
            </a:r>
          </a:p>
          <a:p>
            <a:pPr algn="ctr"/>
            <a:endParaRPr lang="en-US" sz="3200" b="1" u="sng" dirty="0" smtClean="0">
              <a:solidFill>
                <a:srgbClr val="FF3399"/>
              </a:solidFill>
              <a:sym typeface="Wingdings" panose="05000000000000000000" pitchFamily="2" charset="2"/>
            </a:endParaRPr>
          </a:p>
          <a:p>
            <a:pPr algn="just"/>
            <a:r>
              <a:rPr lang="en-US" sz="3200" b="1" u="sng" dirty="0" smtClean="0">
                <a:solidFill>
                  <a:srgbClr val="FF3399"/>
                </a:solidFill>
                <a:sym typeface="Wingdings" panose="05000000000000000000" pitchFamily="2" charset="2"/>
              </a:rPr>
              <a:t>Wood has a combination of two polymers, </a:t>
            </a:r>
            <a:r>
              <a:rPr lang="en-US" sz="3200" b="1" u="sng" dirty="0" smtClean="0">
                <a:sym typeface="Wingdings" panose="05000000000000000000" pitchFamily="2" charset="2"/>
              </a:rPr>
              <a:t>lignin and cellulose</a:t>
            </a:r>
            <a:r>
              <a:rPr lang="en-US" sz="3200" b="1" u="sng" dirty="0" smtClean="0">
                <a:solidFill>
                  <a:srgbClr val="FF3399"/>
                </a:solidFill>
                <a:sym typeface="Wingdings" panose="05000000000000000000" pitchFamily="2" charset="2"/>
              </a:rPr>
              <a:t>.  Cellulose is flexible but cannot support much weight – lignin is brittle.  The combination of them makes for a strong tree trunk.</a:t>
            </a:r>
            <a:endParaRPr lang="en-US" sz="3200" b="1" u="sng" dirty="0">
              <a:solidFill>
                <a:srgbClr val="FF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143" y="5229886"/>
            <a:ext cx="115167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FIBERGLASS</a:t>
            </a:r>
            <a:r>
              <a:rPr lang="en-US" sz="2800" b="1" dirty="0" smtClean="0">
                <a:sym typeface="Wingdings" panose="05000000000000000000" pitchFamily="2" charset="2"/>
              </a:rPr>
              <a:t> strands of glass fiber are woven together with liquid plastic</a:t>
            </a:r>
          </a:p>
          <a:p>
            <a:r>
              <a:rPr lang="en-US" sz="2800" b="1" dirty="0"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ym typeface="Wingdings" panose="05000000000000000000" pitchFamily="2" charset="2"/>
              </a:rPr>
              <a:t>                         *lightweight but strong</a:t>
            </a:r>
          </a:p>
          <a:p>
            <a:r>
              <a:rPr lang="en-US" sz="2800" b="1" dirty="0"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ym typeface="Wingdings" panose="05000000000000000000" pitchFamily="2" charset="2"/>
              </a:rPr>
              <a:t>                         *will not rust like metal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909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483" y="283779"/>
            <a:ext cx="7598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Synthetic polymers are: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94081" y="286416"/>
            <a:ext cx="3941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  inexpensive to make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94081" y="961697"/>
            <a:ext cx="3594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  strong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94081" y="1636978"/>
            <a:ext cx="3405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 last a long time </a:t>
            </a:r>
            <a:endParaRPr lang="en-US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42820">
            <a:off x="7612185" y="281142"/>
            <a:ext cx="2550879" cy="19915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6483" y="3310759"/>
            <a:ext cx="255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Some problems: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94080" y="3310759"/>
            <a:ext cx="6608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1.  often cheaper to just throw them away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556" y="2317531"/>
            <a:ext cx="1995326" cy="15164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94079" y="4066761"/>
            <a:ext cx="6779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2.  plastics do not degrade (break down) for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7407" y="4742042"/>
            <a:ext cx="6024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THOUSANDS OF YEARS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483" y="3721637"/>
            <a:ext cx="39571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So, what can we do?</a:t>
            </a:r>
            <a:endParaRPr lang="en-US" sz="60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14" y="1276939"/>
            <a:ext cx="1423775" cy="180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2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10" grpId="0"/>
      <p:bldP spid="11" grpId="0"/>
      <p:bldP spid="11" grpId="1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138</TotalTime>
  <Words>396</Words>
  <Application>Microsoft Office PowerPoint</Application>
  <PresentationFormat>Custom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Integral</vt:lpstr>
      <vt:lpstr>Chapter 8:  Carbon Chemistry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 Carbon Chemistry</dc:title>
  <dc:creator>Beverly Boyer</dc:creator>
  <cp:lastModifiedBy>Beverly Boyer</cp:lastModifiedBy>
  <cp:revision>16</cp:revision>
  <dcterms:created xsi:type="dcterms:W3CDTF">2016-01-22T09:48:26Z</dcterms:created>
  <dcterms:modified xsi:type="dcterms:W3CDTF">2016-11-09T14:15:46Z</dcterms:modified>
</cp:coreProperties>
</file>