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8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FB2E0C67-F676-4909-ABD2-8C081DA256B4}" type="datetimeFigureOut">
              <a:rPr lang="en-US" smtClean="0"/>
              <a:t>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17400-A69D-4D05-9BAE-67BCB4A10142}"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E0C67-F676-4909-ABD2-8C081DA256B4}" type="datetimeFigureOut">
              <a:rPr lang="en-US" smtClean="0"/>
              <a:t>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17400-A69D-4D05-9BAE-67BCB4A1014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E0C67-F676-4909-ABD2-8C081DA256B4}" type="datetimeFigureOut">
              <a:rPr lang="en-US" smtClean="0"/>
              <a:t>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17400-A69D-4D05-9BAE-67BCB4A1014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E0C67-F676-4909-ABD2-8C081DA256B4}" type="datetimeFigureOut">
              <a:rPr lang="en-US" smtClean="0"/>
              <a:t>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17400-A69D-4D05-9BAE-67BCB4A1014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FB2E0C67-F676-4909-ABD2-8C081DA256B4}" type="datetimeFigureOut">
              <a:rPr lang="en-US" smtClean="0"/>
              <a:t>4/10/2017</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7C017400-A69D-4D05-9BAE-67BCB4A1014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2E0C67-F676-4909-ABD2-8C081DA256B4}" type="datetimeFigureOut">
              <a:rPr lang="en-US" smtClean="0"/>
              <a:t>4/10/2017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017400-A69D-4D05-9BAE-67BCB4A1014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2E0C67-F676-4909-ABD2-8C081DA256B4}" type="datetimeFigureOut">
              <a:rPr lang="en-US" smtClean="0"/>
              <a:t>4/10/2017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017400-A69D-4D05-9BAE-67BCB4A1014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2E0C67-F676-4909-ABD2-8C081DA256B4}" type="datetimeFigureOut">
              <a:rPr lang="en-US" smtClean="0"/>
              <a:t>4/10/2017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017400-A69D-4D05-9BAE-67BCB4A1014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2E0C67-F676-4909-ABD2-8C081DA256B4}" type="datetimeFigureOut">
              <a:rPr lang="en-US" smtClean="0"/>
              <a:t>4/10/2017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017400-A69D-4D05-9BAE-67BCB4A1014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2E0C67-F676-4909-ABD2-8C081DA256B4}" type="datetimeFigureOut">
              <a:rPr lang="en-US" smtClean="0"/>
              <a:t>4/10/2017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017400-A69D-4D05-9BAE-67BCB4A10142}"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FB2E0C67-F676-4909-ABD2-8C081DA256B4}" type="datetimeFigureOut">
              <a:rPr lang="en-US" smtClean="0"/>
              <a:t>4/10/2017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017400-A69D-4D05-9BAE-67BCB4A10142}"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FB2E0C67-F676-4909-ABD2-8C081DA256B4}" type="datetimeFigureOut">
              <a:rPr lang="en-US" smtClean="0"/>
              <a:t>4/10/2017</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7C017400-A69D-4D05-9BAE-67BCB4A1014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gif"/><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dirty="0" smtClean="0">
                <a:effectLst>
                  <a:outerShdw blurRad="38100" dist="38100" dir="2700000" algn="tl">
                    <a:srgbClr val="000000">
                      <a:alpha val="43137"/>
                    </a:srgbClr>
                  </a:outerShdw>
                </a:effectLst>
              </a:rPr>
              <a:t>NOTES for 18.3</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Refraction and Lenses</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pPr algn="ctr"/>
            <a:r>
              <a:rPr lang="en-US" sz="2800" b="1" dirty="0" smtClean="0">
                <a:effectLst>
                  <a:outerShdw blurRad="38100" dist="38100" dir="2700000" algn="tl">
                    <a:srgbClr val="000000">
                      <a:alpha val="43137"/>
                    </a:srgbClr>
                  </a:outerShdw>
                </a:effectLst>
              </a:rPr>
              <a:t>Chapter 18 Light</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73518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7014" y="447808"/>
            <a:ext cx="2991172" cy="523220"/>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r>
              <a:rPr lang="en-US" sz="2800" b="1" dirty="0" smtClean="0"/>
              <a:t>Refraction of Light</a:t>
            </a:r>
            <a:endParaRPr lang="en-US" sz="2800" b="1" dirty="0"/>
          </a:p>
        </p:txBody>
      </p:sp>
      <p:pic>
        <p:nvPicPr>
          <p:cNvPr id="1028" name="Picture 4" descr="C:\Users\bboyer.BFCS\AppData\Local\Microsoft\Windows\Temporary Internet Files\Content.IE5\UQRL2NXX\6501845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7014" y="1084783"/>
            <a:ext cx="1495587" cy="161321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752601" y="1291226"/>
            <a:ext cx="7162800"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400" b="1" dirty="0" smtClean="0"/>
              <a:t>When light rays enter a medium at an angle, the change in speed causes the rays to bend, or change direction.</a:t>
            </a:r>
            <a:endParaRPr lang="en-US" sz="2400" b="1" dirty="0"/>
          </a:p>
        </p:txBody>
      </p:sp>
      <p:sp>
        <p:nvSpPr>
          <p:cNvPr id="4" name="TextBox 3"/>
          <p:cNvSpPr txBox="1"/>
          <p:nvPr/>
        </p:nvSpPr>
        <p:spPr>
          <a:xfrm>
            <a:off x="1258592" y="2971800"/>
            <a:ext cx="7037522"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400" b="1" dirty="0" smtClean="0"/>
              <a:t>Some mediums cause light to bend more than others.  </a:t>
            </a:r>
            <a:endParaRPr lang="en-US" sz="2400" b="1" dirty="0"/>
          </a:p>
        </p:txBody>
      </p:sp>
      <p:sp>
        <p:nvSpPr>
          <p:cNvPr id="8" name="TextBox 7"/>
          <p:cNvSpPr txBox="1"/>
          <p:nvPr/>
        </p:nvSpPr>
        <p:spPr>
          <a:xfrm>
            <a:off x="246682" y="3821669"/>
            <a:ext cx="8382000" cy="830997"/>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en-US" sz="2400" b="1" dirty="0" smtClean="0"/>
              <a:t>Do you think light waves travel more slowly through water or air?</a:t>
            </a:r>
            <a:endParaRPr lang="en-US" sz="2400" b="1" dirty="0"/>
          </a:p>
        </p:txBody>
      </p:sp>
      <p:sp>
        <p:nvSpPr>
          <p:cNvPr id="10" name="TextBox 9"/>
          <p:cNvSpPr txBox="1"/>
          <p:nvPr/>
        </p:nvSpPr>
        <p:spPr>
          <a:xfrm rot="10800000" flipV="1">
            <a:off x="1031929" y="4191000"/>
            <a:ext cx="6172200" cy="461665"/>
          </a:xfrm>
          <a:prstGeom prst="rect">
            <a:avLst/>
          </a:prstGeom>
          <a:noFill/>
        </p:spPr>
        <p:txBody>
          <a:bodyPr wrap="square" rtlCol="0">
            <a:spAutoFit/>
          </a:bodyPr>
          <a:lstStyle/>
          <a:p>
            <a:r>
              <a:rPr lang="en-US" sz="2400" b="1" dirty="0" smtClean="0"/>
              <a:t>Light waves travel more slowly through water.</a:t>
            </a:r>
            <a:endParaRPr lang="en-US" sz="2400" b="1" dirty="0"/>
          </a:p>
        </p:txBody>
      </p:sp>
      <p:sp>
        <p:nvSpPr>
          <p:cNvPr id="11" name="TextBox 10"/>
          <p:cNvSpPr txBox="1"/>
          <p:nvPr/>
        </p:nvSpPr>
        <p:spPr>
          <a:xfrm>
            <a:off x="866614" y="5029200"/>
            <a:ext cx="7162800" cy="46166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b="1" dirty="0" smtClean="0"/>
              <a:t>What happens when light travels from water into air?</a:t>
            </a:r>
            <a:endParaRPr lang="en-US" sz="2400" b="1" dirty="0"/>
          </a:p>
        </p:txBody>
      </p:sp>
      <p:sp>
        <p:nvSpPr>
          <p:cNvPr id="13" name="TextBox 12"/>
          <p:cNvSpPr txBox="1"/>
          <p:nvPr/>
        </p:nvSpPr>
        <p:spPr>
          <a:xfrm>
            <a:off x="599914" y="5715000"/>
            <a:ext cx="7696200" cy="830997"/>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b="1" dirty="0" smtClean="0"/>
              <a:t>Light waves speed up and bend opposite to the way they would when traveling from air into water.</a:t>
            </a:r>
            <a:endParaRPr lang="en-US" sz="2400" b="1" dirty="0"/>
          </a:p>
        </p:txBody>
      </p:sp>
    </p:spTree>
    <p:extLst>
      <p:ext uri="{BB962C8B-B14F-4D97-AF65-F5344CB8AC3E}">
        <p14:creationId xmlns:p14="http://schemas.microsoft.com/office/powerpoint/2010/main" val="4208906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1028"/>
                                        </p:tgtEl>
                                        <p:attrNameLst>
                                          <p:attrName>style.visibility</p:attrName>
                                        </p:attrNameLst>
                                      </p:cBhvr>
                                      <p:to>
                                        <p:strVal val="visible"/>
                                      </p:to>
                                    </p:set>
                                    <p:animEffect transition="in" filter="circle(in)">
                                      <p:cBhvr>
                                        <p:cTn id="14" dur="2000"/>
                                        <p:tgtEl>
                                          <p:spTgt spid="1028"/>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animEffect transition="in" filter="fade">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1000"/>
                                        <p:tgtEl>
                                          <p:spTgt spid="11"/>
                                        </p:tgtEl>
                                      </p:cBhvr>
                                    </p:animEffect>
                                    <p:anim calcmode="lin" valueType="num">
                                      <p:cBhvr>
                                        <p:cTn id="46" dur="1000" fill="hold"/>
                                        <p:tgtEl>
                                          <p:spTgt spid="11"/>
                                        </p:tgtEl>
                                        <p:attrNameLst>
                                          <p:attrName>ppt_x</p:attrName>
                                        </p:attrNameLst>
                                      </p:cBhvr>
                                      <p:tavLst>
                                        <p:tav tm="0">
                                          <p:val>
                                            <p:strVal val="#ppt_x"/>
                                          </p:val>
                                        </p:tav>
                                        <p:tav tm="100000">
                                          <p:val>
                                            <p:strVal val="#ppt_x"/>
                                          </p:val>
                                        </p:tav>
                                      </p:tavLst>
                                    </p:anim>
                                    <p:anim calcmode="lin" valueType="num">
                                      <p:cBhvr>
                                        <p:cTn id="4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p:cTn id="52" dur="500" fill="hold"/>
                                        <p:tgtEl>
                                          <p:spTgt spid="13"/>
                                        </p:tgtEl>
                                        <p:attrNameLst>
                                          <p:attrName>ppt_w</p:attrName>
                                        </p:attrNameLst>
                                      </p:cBhvr>
                                      <p:tavLst>
                                        <p:tav tm="0">
                                          <p:val>
                                            <p:fltVal val="0"/>
                                          </p:val>
                                        </p:tav>
                                        <p:tav tm="100000">
                                          <p:val>
                                            <p:strVal val="#ppt_w"/>
                                          </p:val>
                                        </p:tav>
                                      </p:tavLst>
                                    </p:anim>
                                    <p:anim calcmode="lin" valueType="num">
                                      <p:cBhvr>
                                        <p:cTn id="53" dur="500" fill="hold"/>
                                        <p:tgtEl>
                                          <p:spTgt spid="13"/>
                                        </p:tgtEl>
                                        <p:attrNameLst>
                                          <p:attrName>ppt_h</p:attrName>
                                        </p:attrNameLst>
                                      </p:cBhvr>
                                      <p:tavLst>
                                        <p:tav tm="0">
                                          <p:val>
                                            <p:fltVal val="0"/>
                                          </p:val>
                                        </p:tav>
                                        <p:tav tm="100000">
                                          <p:val>
                                            <p:strVal val="#ppt_h"/>
                                          </p:val>
                                        </p:tav>
                                      </p:tavLst>
                                    </p:anim>
                                    <p:animEffect transition="in" filter="fade">
                                      <p:cBhvr>
                                        <p:cTn id="5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8" grpId="0" animBg="1"/>
      <p:bldP spid="10" grpId="0"/>
      <p:bldP spid="11"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8182" y="1860545"/>
            <a:ext cx="7391400" cy="1508105"/>
          </a:xfrm>
          <a:prstGeom prst="rect">
            <a:avLst/>
          </a:prstGeom>
          <a:noFill/>
        </p:spPr>
        <p:txBody>
          <a:bodyPr wrap="square" rtlCol="0">
            <a:spAutoFit/>
          </a:bodyPr>
          <a:lstStyle/>
          <a:p>
            <a:pPr algn="ctr"/>
            <a:r>
              <a:rPr lang="en-US" sz="2800" b="1" dirty="0" smtClean="0"/>
              <a:t>The more a material causes light to bend, the higher its </a:t>
            </a:r>
            <a:r>
              <a:rPr lang="en-US" sz="2800" b="1" dirty="0" smtClean="0">
                <a:effectLst>
                  <a:outerShdw blurRad="38100" dist="38100" dir="2700000" algn="tl">
                    <a:srgbClr val="000000">
                      <a:alpha val="43137"/>
                    </a:srgbClr>
                  </a:outerShdw>
                </a:effectLst>
              </a:rPr>
              <a:t>                                                                                                                        </a:t>
            </a:r>
            <a:r>
              <a:rPr lang="en-US" sz="3600" b="1" dirty="0" smtClean="0">
                <a:effectLst>
                  <a:outerShdw blurRad="38100" dist="38100" dir="2700000" algn="tl">
                    <a:srgbClr val="000000">
                      <a:alpha val="43137"/>
                    </a:srgbClr>
                  </a:outerShdw>
                </a:effectLst>
              </a:rPr>
              <a:t>index of refraction.</a:t>
            </a:r>
            <a:endParaRPr lang="en-US" sz="3600" b="1" dirty="0">
              <a:effectLst>
                <a:outerShdw blurRad="38100" dist="38100" dir="2700000" algn="tl">
                  <a:srgbClr val="000000">
                    <a:alpha val="43137"/>
                  </a:srgbClr>
                </a:outerShdw>
              </a:effectLst>
            </a:endParaRPr>
          </a:p>
        </p:txBody>
      </p:sp>
      <p:sp>
        <p:nvSpPr>
          <p:cNvPr id="3" name="TextBox 2"/>
          <p:cNvSpPr txBox="1"/>
          <p:nvPr/>
        </p:nvSpPr>
        <p:spPr>
          <a:xfrm>
            <a:off x="185980" y="381000"/>
            <a:ext cx="8686800" cy="1200329"/>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r>
              <a:rPr lang="en-US" sz="2400" b="1" dirty="0" smtClean="0"/>
              <a:t>Look at the table on page 624.  The lower the number for the index of refraction, the faster light travels through the medium and the less it bends when it enters the medium.</a:t>
            </a:r>
            <a:endParaRPr lang="en-US" sz="2400" b="1" dirty="0"/>
          </a:p>
        </p:txBody>
      </p:sp>
      <p:pic>
        <p:nvPicPr>
          <p:cNvPr id="2050" name="Picture 2" descr="C:\Users\bboyer.BFCS\AppData\Local\Microsoft\Windows\Temporary Internet Files\Content.IE5\4L7AEXCV\Refraction_photo[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980" y="2417313"/>
            <a:ext cx="2245593" cy="149025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17579" y="4180181"/>
            <a:ext cx="8023602" cy="461665"/>
          </a:xfrm>
          <a:prstGeom prst="rect">
            <a:avLst/>
          </a:prstGeom>
          <a:noFill/>
        </p:spPr>
        <p:txBody>
          <a:bodyPr wrap="square" rtlCol="0">
            <a:spAutoFit/>
          </a:bodyPr>
          <a:lstStyle/>
          <a:p>
            <a:r>
              <a:rPr lang="en-US" sz="2400" b="1" dirty="0" smtClean="0"/>
              <a:t>The index of refraction for  water is 1.33, and for glass, 1.5.</a:t>
            </a:r>
            <a:endParaRPr lang="en-US" sz="2400" b="1" dirty="0"/>
          </a:p>
        </p:txBody>
      </p:sp>
      <p:sp>
        <p:nvSpPr>
          <p:cNvPr id="5" name="TextBox 4"/>
          <p:cNvSpPr txBox="1"/>
          <p:nvPr/>
        </p:nvSpPr>
        <p:spPr>
          <a:xfrm>
            <a:off x="517578" y="5063326"/>
            <a:ext cx="7483421" cy="461665"/>
          </a:xfrm>
          <a:prstGeom prst="rect">
            <a:avLst/>
          </a:prstGeom>
          <a:noFill/>
        </p:spPr>
        <p:txBody>
          <a:bodyPr wrap="square" rtlCol="0">
            <a:spAutoFit/>
          </a:bodyPr>
          <a:lstStyle/>
          <a:p>
            <a:r>
              <a:rPr lang="en-US" sz="2400" b="1" dirty="0" smtClean="0"/>
              <a:t>So, light is bent more by                            than                .  </a:t>
            </a:r>
            <a:endParaRPr lang="en-US" sz="2400" b="1" dirty="0"/>
          </a:p>
        </p:txBody>
      </p:sp>
      <p:pic>
        <p:nvPicPr>
          <p:cNvPr id="2054" name="Picture 6" descr="C:\Users\bboyer.BFCS\AppData\Local\Microsoft\Windows\Temporary Internet Files\Content.IE5\XNFQ2Q5E\Glass_slippers_at_Dartington_Crystal[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86200" y="4893864"/>
            <a:ext cx="1891835" cy="1169920"/>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C:\Users\bboyer.BFCS\AppData\Local\Microsoft\Windows\Temporary Internet Files\Content.IE5\UQRL2NXX\waterdrop[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0" y="4759923"/>
            <a:ext cx="912914" cy="12825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343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animEffect transition="in" filter="strips(downLeft)">
                                      <p:cBhvr>
                                        <p:cTn id="19" dur="500"/>
                                        <p:tgtEl>
                                          <p:spTgt spid="2050"/>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ppt_x"/>
                                          </p:val>
                                        </p:tav>
                                        <p:tav tm="100000">
                                          <p:val>
                                            <p:strVal val="#ppt_x"/>
                                          </p:val>
                                        </p:tav>
                                      </p:tavLst>
                                    </p:anim>
                                    <p:anim calcmode="lin" valueType="num">
                                      <p:cBhvr additive="base">
                                        <p:cTn id="2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5"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31"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32"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33" dur="1000" fill="hold"/>
                                        <p:tgtEl>
                                          <p:spTgt spid="5"/>
                                        </p:tgtEl>
                                        <p:attrNameLst>
                                          <p:attrName>ppt_h</p:attrName>
                                        </p:attrNameLst>
                                      </p:cBhvr>
                                      <p:tavLst>
                                        <p:tav tm="0">
                                          <p:val>
                                            <p:strVal val="#ppt_h"/>
                                          </p:val>
                                        </p:tav>
                                        <p:tav tm="100000">
                                          <p:val>
                                            <p:strVal val="#ppt_h"/>
                                          </p:val>
                                        </p:tav>
                                      </p:tavLst>
                                    </p:anim>
                                    <p:anim calcmode="lin" valueType="num">
                                      <p:cBhvr>
                                        <p:cTn id="34"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35"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36"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37" dur="1000" decel="50000">
                                          <p:stCondLst>
                                            <p:cond delay="0"/>
                                          </p:stCondLst>
                                        </p:cTn>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nodeType="clickEffect">
                                  <p:stCondLst>
                                    <p:cond delay="0"/>
                                  </p:stCondLst>
                                  <p:childTnLst>
                                    <p:set>
                                      <p:cBhvr>
                                        <p:cTn id="41" dur="1" fill="hold">
                                          <p:stCondLst>
                                            <p:cond delay="0"/>
                                          </p:stCondLst>
                                        </p:cTn>
                                        <p:tgtEl>
                                          <p:spTgt spid="2054"/>
                                        </p:tgtEl>
                                        <p:attrNameLst>
                                          <p:attrName>style.visibility</p:attrName>
                                        </p:attrNameLst>
                                      </p:cBhvr>
                                      <p:to>
                                        <p:strVal val="visible"/>
                                      </p:to>
                                    </p:set>
                                    <p:animEffect transition="in" filter="wipe(down)">
                                      <p:cBhvr>
                                        <p:cTn id="42" dur="580">
                                          <p:stCondLst>
                                            <p:cond delay="0"/>
                                          </p:stCondLst>
                                        </p:cTn>
                                        <p:tgtEl>
                                          <p:spTgt spid="2054"/>
                                        </p:tgtEl>
                                      </p:cBhvr>
                                    </p:animEffect>
                                    <p:anim calcmode="lin" valueType="num">
                                      <p:cBhvr>
                                        <p:cTn id="43" dur="1822" tmFilter="0,0; 0.14,0.36; 0.43,0.73; 0.71,0.91; 1.0,1.0">
                                          <p:stCondLst>
                                            <p:cond delay="0"/>
                                          </p:stCondLst>
                                        </p:cTn>
                                        <p:tgtEl>
                                          <p:spTgt spid="2054"/>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2054"/>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2054"/>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2054"/>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2054"/>
                                        </p:tgtEl>
                                        <p:attrNameLst>
                                          <p:attrName>ppt_y</p:attrName>
                                        </p:attrNameLst>
                                      </p:cBhvr>
                                      <p:tavLst>
                                        <p:tav tm="0" fmla="#ppt_y-sin(pi*$)/81">
                                          <p:val>
                                            <p:fltVal val="0"/>
                                          </p:val>
                                        </p:tav>
                                        <p:tav tm="100000">
                                          <p:val>
                                            <p:fltVal val="1"/>
                                          </p:val>
                                        </p:tav>
                                      </p:tavLst>
                                    </p:anim>
                                    <p:animScale>
                                      <p:cBhvr>
                                        <p:cTn id="48" dur="26">
                                          <p:stCondLst>
                                            <p:cond delay="650"/>
                                          </p:stCondLst>
                                        </p:cTn>
                                        <p:tgtEl>
                                          <p:spTgt spid="2054"/>
                                        </p:tgtEl>
                                      </p:cBhvr>
                                      <p:to x="100000" y="60000"/>
                                    </p:animScale>
                                    <p:animScale>
                                      <p:cBhvr>
                                        <p:cTn id="49" dur="166" decel="50000">
                                          <p:stCondLst>
                                            <p:cond delay="676"/>
                                          </p:stCondLst>
                                        </p:cTn>
                                        <p:tgtEl>
                                          <p:spTgt spid="2054"/>
                                        </p:tgtEl>
                                      </p:cBhvr>
                                      <p:to x="100000" y="100000"/>
                                    </p:animScale>
                                    <p:animScale>
                                      <p:cBhvr>
                                        <p:cTn id="50" dur="26">
                                          <p:stCondLst>
                                            <p:cond delay="1312"/>
                                          </p:stCondLst>
                                        </p:cTn>
                                        <p:tgtEl>
                                          <p:spTgt spid="2054"/>
                                        </p:tgtEl>
                                      </p:cBhvr>
                                      <p:to x="100000" y="80000"/>
                                    </p:animScale>
                                    <p:animScale>
                                      <p:cBhvr>
                                        <p:cTn id="51" dur="166" decel="50000">
                                          <p:stCondLst>
                                            <p:cond delay="1338"/>
                                          </p:stCondLst>
                                        </p:cTn>
                                        <p:tgtEl>
                                          <p:spTgt spid="2054"/>
                                        </p:tgtEl>
                                      </p:cBhvr>
                                      <p:to x="100000" y="100000"/>
                                    </p:animScale>
                                    <p:animScale>
                                      <p:cBhvr>
                                        <p:cTn id="52" dur="26">
                                          <p:stCondLst>
                                            <p:cond delay="1642"/>
                                          </p:stCondLst>
                                        </p:cTn>
                                        <p:tgtEl>
                                          <p:spTgt spid="2054"/>
                                        </p:tgtEl>
                                      </p:cBhvr>
                                      <p:to x="100000" y="90000"/>
                                    </p:animScale>
                                    <p:animScale>
                                      <p:cBhvr>
                                        <p:cTn id="53" dur="166" decel="50000">
                                          <p:stCondLst>
                                            <p:cond delay="1668"/>
                                          </p:stCondLst>
                                        </p:cTn>
                                        <p:tgtEl>
                                          <p:spTgt spid="2054"/>
                                        </p:tgtEl>
                                      </p:cBhvr>
                                      <p:to x="100000" y="100000"/>
                                    </p:animScale>
                                    <p:animScale>
                                      <p:cBhvr>
                                        <p:cTn id="54" dur="26">
                                          <p:stCondLst>
                                            <p:cond delay="1808"/>
                                          </p:stCondLst>
                                        </p:cTn>
                                        <p:tgtEl>
                                          <p:spTgt spid="2054"/>
                                        </p:tgtEl>
                                      </p:cBhvr>
                                      <p:to x="100000" y="95000"/>
                                    </p:animScale>
                                    <p:animScale>
                                      <p:cBhvr>
                                        <p:cTn id="55" dur="166" decel="50000">
                                          <p:stCondLst>
                                            <p:cond delay="1834"/>
                                          </p:stCondLst>
                                        </p:cTn>
                                        <p:tgtEl>
                                          <p:spTgt spid="2054"/>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26" presetClass="entr" presetSubtype="0" fill="hold" nodeType="clickEffect">
                                  <p:stCondLst>
                                    <p:cond delay="0"/>
                                  </p:stCondLst>
                                  <p:childTnLst>
                                    <p:set>
                                      <p:cBhvr>
                                        <p:cTn id="59" dur="1" fill="hold">
                                          <p:stCondLst>
                                            <p:cond delay="0"/>
                                          </p:stCondLst>
                                        </p:cTn>
                                        <p:tgtEl>
                                          <p:spTgt spid="2055"/>
                                        </p:tgtEl>
                                        <p:attrNameLst>
                                          <p:attrName>style.visibility</p:attrName>
                                        </p:attrNameLst>
                                      </p:cBhvr>
                                      <p:to>
                                        <p:strVal val="visible"/>
                                      </p:to>
                                    </p:set>
                                    <p:animEffect transition="in" filter="wipe(down)">
                                      <p:cBhvr>
                                        <p:cTn id="60" dur="580">
                                          <p:stCondLst>
                                            <p:cond delay="0"/>
                                          </p:stCondLst>
                                        </p:cTn>
                                        <p:tgtEl>
                                          <p:spTgt spid="2055"/>
                                        </p:tgtEl>
                                      </p:cBhvr>
                                    </p:animEffect>
                                    <p:anim calcmode="lin" valueType="num">
                                      <p:cBhvr>
                                        <p:cTn id="61" dur="1822" tmFilter="0,0; 0.14,0.36; 0.43,0.73; 0.71,0.91; 1.0,1.0">
                                          <p:stCondLst>
                                            <p:cond delay="0"/>
                                          </p:stCondLst>
                                        </p:cTn>
                                        <p:tgtEl>
                                          <p:spTgt spid="2055"/>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2055"/>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2055"/>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2055"/>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2055"/>
                                        </p:tgtEl>
                                        <p:attrNameLst>
                                          <p:attrName>ppt_y</p:attrName>
                                        </p:attrNameLst>
                                      </p:cBhvr>
                                      <p:tavLst>
                                        <p:tav tm="0" fmla="#ppt_y-sin(pi*$)/81">
                                          <p:val>
                                            <p:fltVal val="0"/>
                                          </p:val>
                                        </p:tav>
                                        <p:tav tm="100000">
                                          <p:val>
                                            <p:fltVal val="1"/>
                                          </p:val>
                                        </p:tav>
                                      </p:tavLst>
                                    </p:anim>
                                    <p:animScale>
                                      <p:cBhvr>
                                        <p:cTn id="66" dur="26">
                                          <p:stCondLst>
                                            <p:cond delay="650"/>
                                          </p:stCondLst>
                                        </p:cTn>
                                        <p:tgtEl>
                                          <p:spTgt spid="2055"/>
                                        </p:tgtEl>
                                      </p:cBhvr>
                                      <p:to x="100000" y="60000"/>
                                    </p:animScale>
                                    <p:animScale>
                                      <p:cBhvr>
                                        <p:cTn id="67" dur="166" decel="50000">
                                          <p:stCondLst>
                                            <p:cond delay="676"/>
                                          </p:stCondLst>
                                        </p:cTn>
                                        <p:tgtEl>
                                          <p:spTgt spid="2055"/>
                                        </p:tgtEl>
                                      </p:cBhvr>
                                      <p:to x="100000" y="100000"/>
                                    </p:animScale>
                                    <p:animScale>
                                      <p:cBhvr>
                                        <p:cTn id="68" dur="26">
                                          <p:stCondLst>
                                            <p:cond delay="1312"/>
                                          </p:stCondLst>
                                        </p:cTn>
                                        <p:tgtEl>
                                          <p:spTgt spid="2055"/>
                                        </p:tgtEl>
                                      </p:cBhvr>
                                      <p:to x="100000" y="80000"/>
                                    </p:animScale>
                                    <p:animScale>
                                      <p:cBhvr>
                                        <p:cTn id="69" dur="166" decel="50000">
                                          <p:stCondLst>
                                            <p:cond delay="1338"/>
                                          </p:stCondLst>
                                        </p:cTn>
                                        <p:tgtEl>
                                          <p:spTgt spid="2055"/>
                                        </p:tgtEl>
                                      </p:cBhvr>
                                      <p:to x="100000" y="100000"/>
                                    </p:animScale>
                                    <p:animScale>
                                      <p:cBhvr>
                                        <p:cTn id="70" dur="26">
                                          <p:stCondLst>
                                            <p:cond delay="1642"/>
                                          </p:stCondLst>
                                        </p:cTn>
                                        <p:tgtEl>
                                          <p:spTgt spid="2055"/>
                                        </p:tgtEl>
                                      </p:cBhvr>
                                      <p:to x="100000" y="90000"/>
                                    </p:animScale>
                                    <p:animScale>
                                      <p:cBhvr>
                                        <p:cTn id="71" dur="166" decel="50000">
                                          <p:stCondLst>
                                            <p:cond delay="1668"/>
                                          </p:stCondLst>
                                        </p:cTn>
                                        <p:tgtEl>
                                          <p:spTgt spid="2055"/>
                                        </p:tgtEl>
                                      </p:cBhvr>
                                      <p:to x="100000" y="100000"/>
                                    </p:animScale>
                                    <p:animScale>
                                      <p:cBhvr>
                                        <p:cTn id="72" dur="26">
                                          <p:stCondLst>
                                            <p:cond delay="1808"/>
                                          </p:stCondLst>
                                        </p:cTn>
                                        <p:tgtEl>
                                          <p:spTgt spid="2055"/>
                                        </p:tgtEl>
                                      </p:cBhvr>
                                      <p:to x="100000" y="95000"/>
                                    </p:animScale>
                                    <p:animScale>
                                      <p:cBhvr>
                                        <p:cTn id="73" dur="166" decel="50000">
                                          <p:stCondLst>
                                            <p:cond delay="1834"/>
                                          </p:stCondLst>
                                        </p:cTn>
                                        <p:tgtEl>
                                          <p:spTgt spid="205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bboyer.BFCS\AppData\Local\Microsoft\Windows\Temporary Internet Files\Content.IE5\R0H8ST0I\prism[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457200"/>
            <a:ext cx="1933575" cy="1752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412569" y="457200"/>
            <a:ext cx="6705600" cy="830997"/>
          </a:xfrm>
          <a:prstGeom prst="rect">
            <a:avLst/>
          </a:prstGeom>
          <a:noFill/>
        </p:spPr>
        <p:txBody>
          <a:bodyPr wrap="square" rtlCol="0">
            <a:spAutoFit/>
          </a:bodyPr>
          <a:lstStyle/>
          <a:p>
            <a:r>
              <a:rPr lang="en-US" sz="2400" b="1" dirty="0" smtClean="0"/>
              <a:t>The </a:t>
            </a:r>
            <a:r>
              <a:rPr lang="en-US" sz="2400" b="1" u="sng" dirty="0" smtClean="0">
                <a:effectLst>
                  <a:outerShdw blurRad="38100" dist="38100" dir="2700000" algn="tl">
                    <a:srgbClr val="000000">
                      <a:alpha val="43137"/>
                    </a:srgbClr>
                  </a:outerShdw>
                </a:effectLst>
              </a:rPr>
              <a:t>longer</a:t>
            </a:r>
            <a:r>
              <a:rPr lang="en-US" sz="2400" b="1" dirty="0" smtClean="0"/>
              <a:t> the wavelength, the </a:t>
            </a:r>
            <a:r>
              <a:rPr lang="en-US" sz="2400" b="1" u="sng" dirty="0" smtClean="0">
                <a:effectLst>
                  <a:outerShdw blurRad="38100" dist="38100" dir="2700000" algn="tl">
                    <a:srgbClr val="000000">
                      <a:alpha val="43137"/>
                    </a:srgbClr>
                  </a:outerShdw>
                </a:effectLst>
              </a:rPr>
              <a:t>less</a:t>
            </a:r>
            <a:r>
              <a:rPr lang="en-US" sz="2400" b="1" dirty="0" smtClean="0"/>
              <a:t> the wave is bent by a prism.</a:t>
            </a:r>
            <a:endParaRPr lang="en-US" sz="2400" b="1" dirty="0"/>
          </a:p>
        </p:txBody>
      </p:sp>
      <p:sp>
        <p:nvSpPr>
          <p:cNvPr id="5" name="TextBox 4"/>
          <p:cNvSpPr txBox="1"/>
          <p:nvPr/>
        </p:nvSpPr>
        <p:spPr>
          <a:xfrm>
            <a:off x="2438400" y="1336083"/>
            <a:ext cx="6324600" cy="1200329"/>
          </a:xfrm>
          <a:prstGeom prst="rect">
            <a:avLst/>
          </a:prstGeom>
          <a:noFill/>
        </p:spPr>
        <p:txBody>
          <a:bodyPr wrap="square" rtlCol="0">
            <a:spAutoFit/>
          </a:bodyPr>
          <a:lstStyle/>
          <a:p>
            <a:r>
              <a:rPr lang="en-US" sz="2400" b="1" dirty="0" smtClean="0"/>
              <a:t>This difference in refraction causes the white light to spread out into the colors of the spectrum.</a:t>
            </a:r>
            <a:endParaRPr lang="en-US" sz="2400" b="1" dirty="0"/>
          </a:p>
        </p:txBody>
      </p:sp>
      <p:pic>
        <p:nvPicPr>
          <p:cNvPr id="3075" name="Picture 3" descr="C:\Users\bboyer.BFCS\AppData\Local\Microsoft\Windows\Temporary Internet Files\Content.IE5\4L7AEXCV\rainbow[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00700" y="2507437"/>
            <a:ext cx="2953687" cy="147684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86719" y="2667000"/>
            <a:ext cx="5029200" cy="1569660"/>
          </a:xfrm>
          <a:prstGeom prst="rect">
            <a:avLst/>
          </a:prstGeom>
          <a:noFill/>
        </p:spPr>
        <p:txBody>
          <a:bodyPr wrap="square" rtlCol="0">
            <a:spAutoFit/>
          </a:bodyPr>
          <a:lstStyle/>
          <a:p>
            <a:r>
              <a:rPr lang="en-US" sz="2400" b="1" dirty="0" smtClean="0"/>
              <a:t>When white light from the sun shines through the water droplets that are suspended in the air, it’s like little prisms in the sky!</a:t>
            </a:r>
            <a:endParaRPr lang="en-US" sz="2400" b="1" dirty="0"/>
          </a:p>
        </p:txBody>
      </p:sp>
      <p:pic>
        <p:nvPicPr>
          <p:cNvPr id="3077" name="Picture 5" descr="C:\Users\bboyer.BFCS\AppData\Local\Microsoft\Windows\Temporary Internet Files\Content.IE5\4L7AEXCV\leprechaun[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1553" y="5181600"/>
            <a:ext cx="1014706" cy="1505515"/>
          </a:xfrm>
          <a:prstGeom prst="rect">
            <a:avLst/>
          </a:prstGeom>
          <a:noFill/>
          <a:extLst>
            <a:ext uri="{909E8E84-426E-40DD-AFC4-6F175D3DCCD1}">
              <a14:hiddenFill xmlns:a14="http://schemas.microsoft.com/office/drawing/2010/main">
                <a:solidFill>
                  <a:srgbClr val="FFFFFF"/>
                </a:solidFill>
              </a14:hiddenFill>
            </a:ext>
          </a:extLst>
        </p:spPr>
      </p:pic>
      <p:sp>
        <p:nvSpPr>
          <p:cNvPr id="7" name="Cloud Callout 6"/>
          <p:cNvSpPr/>
          <p:nvPr/>
        </p:nvSpPr>
        <p:spPr>
          <a:xfrm rot="1385878">
            <a:off x="4082724" y="3576842"/>
            <a:ext cx="2057400" cy="181078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Where’s me pot </a:t>
            </a:r>
            <a:r>
              <a:rPr lang="en-US" sz="2400" b="1" dirty="0" err="1" smtClean="0"/>
              <a:t>o’gold</a:t>
            </a:r>
            <a:r>
              <a:rPr lang="en-US" sz="2400" b="1" dirty="0" smtClean="0"/>
              <a:t>?</a:t>
            </a:r>
            <a:endParaRPr lang="en-US" sz="2400" b="1" dirty="0"/>
          </a:p>
        </p:txBody>
      </p:sp>
    </p:spTree>
    <p:extLst>
      <p:ext uri="{BB962C8B-B14F-4D97-AF65-F5344CB8AC3E}">
        <p14:creationId xmlns:p14="http://schemas.microsoft.com/office/powerpoint/2010/main" val="1018407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Effect transition="in" filter="fade">
                                      <p:cBhvr>
                                        <p:cTn id="14" dur="500"/>
                                        <p:tgtEl>
                                          <p:spTgt spid="3074"/>
                                        </p:tgtEl>
                                      </p:cBhvr>
                                    </p:animEffect>
                                  </p:childTnLst>
                                </p:cTn>
                              </p:par>
                            </p:childTnLst>
                          </p:cTn>
                        </p:par>
                      </p:childTnLst>
                    </p:cTn>
                  </p:par>
                  <p:par>
                    <p:cTn id="15" fill="hold">
                      <p:stCondLst>
                        <p:cond delay="indefinite"/>
                      </p:stCondLst>
                      <p:childTnLst>
                        <p:par>
                          <p:cTn id="16" fill="hold">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5"/>
                                        </p:tgtEl>
                                        <p:attrNameLst>
                                          <p:attrName>ppt_y</p:attrName>
                                        </p:attrNameLst>
                                      </p:cBhvr>
                                      <p:tavLst>
                                        <p:tav tm="0">
                                          <p:val>
                                            <p:strVal val="#ppt_y"/>
                                          </p:val>
                                        </p:tav>
                                        <p:tav tm="100000">
                                          <p:val>
                                            <p:strVal val="#ppt_y"/>
                                          </p:val>
                                        </p:tav>
                                      </p:tavLst>
                                    </p:anim>
                                    <p:anim calcmode="lin" valueType="num">
                                      <p:cBhvr>
                                        <p:cTn id="21"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900" decel="100000" fill="hold"/>
                                        <p:tgtEl>
                                          <p:spTgt spid="6"/>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3075"/>
                                        </p:tgtEl>
                                        <p:attrNameLst>
                                          <p:attrName>style.visibility</p:attrName>
                                        </p:attrNameLst>
                                      </p:cBhvr>
                                      <p:to>
                                        <p:strVal val="visible"/>
                                      </p:to>
                                    </p:set>
                                    <p:anim calcmode="lin" valueType="num">
                                      <p:cBhvr>
                                        <p:cTn id="36" dur="500" fill="hold"/>
                                        <p:tgtEl>
                                          <p:spTgt spid="3075"/>
                                        </p:tgtEl>
                                        <p:attrNameLst>
                                          <p:attrName>ppt_w</p:attrName>
                                        </p:attrNameLst>
                                      </p:cBhvr>
                                      <p:tavLst>
                                        <p:tav tm="0">
                                          <p:val>
                                            <p:fltVal val="0"/>
                                          </p:val>
                                        </p:tav>
                                        <p:tav tm="100000">
                                          <p:val>
                                            <p:strVal val="#ppt_w"/>
                                          </p:val>
                                        </p:tav>
                                      </p:tavLst>
                                    </p:anim>
                                    <p:anim calcmode="lin" valueType="num">
                                      <p:cBhvr>
                                        <p:cTn id="37" dur="500" fill="hold"/>
                                        <p:tgtEl>
                                          <p:spTgt spid="3075"/>
                                        </p:tgtEl>
                                        <p:attrNameLst>
                                          <p:attrName>ppt_h</p:attrName>
                                        </p:attrNameLst>
                                      </p:cBhvr>
                                      <p:tavLst>
                                        <p:tav tm="0">
                                          <p:val>
                                            <p:fltVal val="0"/>
                                          </p:val>
                                        </p:tav>
                                        <p:tav tm="100000">
                                          <p:val>
                                            <p:strVal val="#ppt_h"/>
                                          </p:val>
                                        </p:tav>
                                      </p:tavLst>
                                    </p:anim>
                                    <p:animEffect transition="in" filter="fade">
                                      <p:cBhvr>
                                        <p:cTn id="38" dur="500"/>
                                        <p:tgtEl>
                                          <p:spTgt spid="3075"/>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3077"/>
                                        </p:tgtEl>
                                        <p:attrNameLst>
                                          <p:attrName>style.visibility</p:attrName>
                                        </p:attrNameLst>
                                      </p:cBhvr>
                                      <p:to>
                                        <p:strVal val="visible"/>
                                      </p:to>
                                    </p:set>
                                    <p:animEffect transition="in" filter="wipe(down)">
                                      <p:cBhvr>
                                        <p:cTn id="43" dur="500"/>
                                        <p:tgtEl>
                                          <p:spTgt spid="3077"/>
                                        </p:tgtEl>
                                      </p:cBhvr>
                                    </p:animEffect>
                                  </p:childTnLst>
                                </p:cTn>
                              </p:par>
                            </p:childTnLst>
                          </p:cTn>
                        </p:par>
                      </p:childTnLst>
                    </p:cTn>
                  </p:par>
                  <p:par>
                    <p:cTn id="44" fill="hold">
                      <p:stCondLst>
                        <p:cond delay="indefinite"/>
                      </p:stCondLst>
                      <p:childTnLst>
                        <p:par>
                          <p:cTn id="45" fill="hold">
                            <p:stCondLst>
                              <p:cond delay="0"/>
                            </p:stCondLst>
                            <p:childTnLst>
                              <p:par>
                                <p:cTn id="46" presetID="49" presetClass="entr" presetSubtype="0" decel="100000"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 calcmode="lin" valueType="num">
                                      <p:cBhvr>
                                        <p:cTn id="48" dur="500" fill="hold"/>
                                        <p:tgtEl>
                                          <p:spTgt spid="7"/>
                                        </p:tgtEl>
                                        <p:attrNameLst>
                                          <p:attrName>ppt_w</p:attrName>
                                        </p:attrNameLst>
                                      </p:cBhvr>
                                      <p:tavLst>
                                        <p:tav tm="0">
                                          <p:val>
                                            <p:fltVal val="0"/>
                                          </p:val>
                                        </p:tav>
                                        <p:tav tm="100000">
                                          <p:val>
                                            <p:strVal val="#ppt_w"/>
                                          </p:val>
                                        </p:tav>
                                      </p:tavLst>
                                    </p:anim>
                                    <p:anim calcmode="lin" valueType="num">
                                      <p:cBhvr>
                                        <p:cTn id="49" dur="500" fill="hold"/>
                                        <p:tgtEl>
                                          <p:spTgt spid="7"/>
                                        </p:tgtEl>
                                        <p:attrNameLst>
                                          <p:attrName>ppt_h</p:attrName>
                                        </p:attrNameLst>
                                      </p:cBhvr>
                                      <p:tavLst>
                                        <p:tav tm="0">
                                          <p:val>
                                            <p:fltVal val="0"/>
                                          </p:val>
                                        </p:tav>
                                        <p:tav tm="100000">
                                          <p:val>
                                            <p:strVal val="#ppt_h"/>
                                          </p:val>
                                        </p:tav>
                                      </p:tavLst>
                                    </p:anim>
                                    <p:anim calcmode="lin" valueType="num">
                                      <p:cBhvr>
                                        <p:cTn id="50" dur="500" fill="hold"/>
                                        <p:tgtEl>
                                          <p:spTgt spid="7"/>
                                        </p:tgtEl>
                                        <p:attrNameLst>
                                          <p:attrName>style.rotation</p:attrName>
                                        </p:attrNameLst>
                                      </p:cBhvr>
                                      <p:tavLst>
                                        <p:tav tm="0">
                                          <p:val>
                                            <p:fltVal val="360"/>
                                          </p:val>
                                        </p:tav>
                                        <p:tav tm="100000">
                                          <p:val>
                                            <p:fltVal val="0"/>
                                          </p:val>
                                        </p:tav>
                                      </p:tavLst>
                                    </p:anim>
                                    <p:animEffect transition="in" filter="fade">
                                      <p:cBhvr>
                                        <p:cTn id="5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381000"/>
            <a:ext cx="9143999" cy="46166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b="1" dirty="0" smtClean="0"/>
              <a:t>Mirages are an image of a distant object caused by refraction of light.</a:t>
            </a:r>
            <a:endParaRPr lang="en-US" sz="2400" b="1" dirty="0"/>
          </a:p>
        </p:txBody>
      </p:sp>
      <p:sp>
        <p:nvSpPr>
          <p:cNvPr id="5" name="TextBox 4"/>
          <p:cNvSpPr txBox="1"/>
          <p:nvPr/>
        </p:nvSpPr>
        <p:spPr>
          <a:xfrm>
            <a:off x="533400" y="1143000"/>
            <a:ext cx="8153400" cy="1569660"/>
          </a:xfrm>
          <a:prstGeom prst="rect">
            <a:avLst/>
          </a:prstGeom>
          <a:noFill/>
        </p:spPr>
        <p:txBody>
          <a:bodyPr wrap="square" rtlCol="0">
            <a:spAutoFit/>
          </a:bodyPr>
          <a:lstStyle/>
          <a:p>
            <a:r>
              <a:rPr lang="en-US" sz="2400" b="1" dirty="0" smtClean="0"/>
              <a:t>The air around the ground is hotter than the air above it.  Light travels faster in hot air, so it refracts as it goes from hot to cooler air.  That refracted light appears to come from the ground.</a:t>
            </a:r>
            <a:endParaRPr lang="en-US" sz="2400" b="1" dirty="0"/>
          </a:p>
        </p:txBody>
      </p:sp>
      <p:pic>
        <p:nvPicPr>
          <p:cNvPr id="4103" name="Picture 7" descr="C:\Users\bboyer.BFCS\AppData\Local\Microsoft\Windows\Temporary Internet Files\Content.IE5\XNFQ2Q5E\2671845245_9ebfd6be7c_z[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3118228"/>
            <a:ext cx="5074605" cy="3393642"/>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C:\Users\bboyer.BFCS\AppData\Local\Microsoft\Windows\Temporary Internet Files\Content.IE5\UQRL2NXX\heat-exhaustion-2-resized-600[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81000" y="3214849"/>
            <a:ext cx="1896881" cy="3200399"/>
          </a:xfrm>
          <a:prstGeom prst="rect">
            <a:avLst/>
          </a:prstGeom>
          <a:noFill/>
          <a:extLst>
            <a:ext uri="{909E8E84-426E-40DD-AFC4-6F175D3DCCD1}">
              <a14:hiddenFill xmlns:a14="http://schemas.microsoft.com/office/drawing/2010/main">
                <a:solidFill>
                  <a:srgbClr val="FFFFFF"/>
                </a:solidFill>
              </a14:hiddenFill>
            </a:ext>
          </a:extLst>
        </p:spPr>
      </p:pic>
      <p:sp>
        <p:nvSpPr>
          <p:cNvPr id="6" name="Flowchart: Sequential Access Storage 5"/>
          <p:cNvSpPr/>
          <p:nvPr/>
        </p:nvSpPr>
        <p:spPr>
          <a:xfrm rot="1053297" flipH="1">
            <a:off x="2200320" y="2790047"/>
            <a:ext cx="1663189" cy="2215029"/>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Wa-wa-wa-wa SAND!?</a:t>
            </a:r>
            <a:endParaRPr lang="en-US" sz="2800" dirty="0"/>
          </a:p>
        </p:txBody>
      </p:sp>
    </p:spTree>
    <p:extLst>
      <p:ext uri="{BB962C8B-B14F-4D97-AF65-F5344CB8AC3E}">
        <p14:creationId xmlns:p14="http://schemas.microsoft.com/office/powerpoint/2010/main" val="3242814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4103"/>
                                        </p:tgtEl>
                                        <p:attrNameLst>
                                          <p:attrName>style.visibility</p:attrName>
                                        </p:attrNameLst>
                                      </p:cBhvr>
                                      <p:to>
                                        <p:strVal val="visible"/>
                                      </p:to>
                                    </p:set>
                                    <p:animEffect transition="in" filter="randombar(horizontal)">
                                      <p:cBhvr>
                                        <p:cTn id="19" dur="500"/>
                                        <p:tgtEl>
                                          <p:spTgt spid="4103"/>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nodeType="clickEffect">
                                  <p:stCondLst>
                                    <p:cond delay="0"/>
                                  </p:stCondLst>
                                  <p:childTnLst>
                                    <p:set>
                                      <p:cBhvr>
                                        <p:cTn id="23" dur="1" fill="hold">
                                          <p:stCondLst>
                                            <p:cond delay="0"/>
                                          </p:stCondLst>
                                        </p:cTn>
                                        <p:tgtEl>
                                          <p:spTgt spid="4104"/>
                                        </p:tgtEl>
                                        <p:attrNameLst>
                                          <p:attrName>style.visibility</p:attrName>
                                        </p:attrNameLst>
                                      </p:cBhvr>
                                      <p:to>
                                        <p:strVal val="visible"/>
                                      </p:to>
                                    </p:set>
                                    <p:anim calcmode="lin" valueType="num">
                                      <p:cBhvr>
                                        <p:cTn id="24" dur="1000" fill="hold"/>
                                        <p:tgtEl>
                                          <p:spTgt spid="4104"/>
                                        </p:tgtEl>
                                        <p:attrNameLst>
                                          <p:attrName>ppt_w</p:attrName>
                                        </p:attrNameLst>
                                      </p:cBhvr>
                                      <p:tavLst>
                                        <p:tav tm="0">
                                          <p:val>
                                            <p:strVal val="#ppt_w*0.70"/>
                                          </p:val>
                                        </p:tav>
                                        <p:tav tm="100000">
                                          <p:val>
                                            <p:strVal val="#ppt_w"/>
                                          </p:val>
                                        </p:tav>
                                      </p:tavLst>
                                    </p:anim>
                                    <p:anim calcmode="lin" valueType="num">
                                      <p:cBhvr>
                                        <p:cTn id="25" dur="1000" fill="hold"/>
                                        <p:tgtEl>
                                          <p:spTgt spid="4104"/>
                                        </p:tgtEl>
                                        <p:attrNameLst>
                                          <p:attrName>ppt_h</p:attrName>
                                        </p:attrNameLst>
                                      </p:cBhvr>
                                      <p:tavLst>
                                        <p:tav tm="0">
                                          <p:val>
                                            <p:strVal val="#ppt_h"/>
                                          </p:val>
                                        </p:tav>
                                        <p:tav tm="100000">
                                          <p:val>
                                            <p:strVal val="#ppt_h"/>
                                          </p:val>
                                        </p:tav>
                                      </p:tavLst>
                                    </p:anim>
                                    <p:animEffect transition="in" filter="fade">
                                      <p:cBhvr>
                                        <p:cTn id="26" dur="1000"/>
                                        <p:tgtEl>
                                          <p:spTgt spid="4104"/>
                                        </p:tgtEl>
                                      </p:cBhvr>
                                    </p:animEffect>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down)">
                                      <p:cBhvr>
                                        <p:cTn id="31" dur="580">
                                          <p:stCondLst>
                                            <p:cond delay="0"/>
                                          </p:stCondLst>
                                        </p:cTn>
                                        <p:tgtEl>
                                          <p:spTgt spid="6"/>
                                        </p:tgtEl>
                                      </p:cBhvr>
                                    </p:animEffect>
                                    <p:anim calcmode="lin" valueType="num">
                                      <p:cBhvr>
                                        <p:cTn id="3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7" dur="26">
                                          <p:stCondLst>
                                            <p:cond delay="650"/>
                                          </p:stCondLst>
                                        </p:cTn>
                                        <p:tgtEl>
                                          <p:spTgt spid="6"/>
                                        </p:tgtEl>
                                      </p:cBhvr>
                                      <p:to x="100000" y="60000"/>
                                    </p:animScale>
                                    <p:animScale>
                                      <p:cBhvr>
                                        <p:cTn id="38" dur="166" decel="50000">
                                          <p:stCondLst>
                                            <p:cond delay="676"/>
                                          </p:stCondLst>
                                        </p:cTn>
                                        <p:tgtEl>
                                          <p:spTgt spid="6"/>
                                        </p:tgtEl>
                                      </p:cBhvr>
                                      <p:to x="100000" y="100000"/>
                                    </p:animScale>
                                    <p:animScale>
                                      <p:cBhvr>
                                        <p:cTn id="39" dur="26">
                                          <p:stCondLst>
                                            <p:cond delay="1312"/>
                                          </p:stCondLst>
                                        </p:cTn>
                                        <p:tgtEl>
                                          <p:spTgt spid="6"/>
                                        </p:tgtEl>
                                      </p:cBhvr>
                                      <p:to x="100000" y="80000"/>
                                    </p:animScale>
                                    <p:animScale>
                                      <p:cBhvr>
                                        <p:cTn id="40" dur="166" decel="50000">
                                          <p:stCondLst>
                                            <p:cond delay="1338"/>
                                          </p:stCondLst>
                                        </p:cTn>
                                        <p:tgtEl>
                                          <p:spTgt spid="6"/>
                                        </p:tgtEl>
                                      </p:cBhvr>
                                      <p:to x="100000" y="100000"/>
                                    </p:animScale>
                                    <p:animScale>
                                      <p:cBhvr>
                                        <p:cTn id="41" dur="26">
                                          <p:stCondLst>
                                            <p:cond delay="1642"/>
                                          </p:stCondLst>
                                        </p:cTn>
                                        <p:tgtEl>
                                          <p:spTgt spid="6"/>
                                        </p:tgtEl>
                                      </p:cBhvr>
                                      <p:to x="100000" y="90000"/>
                                    </p:animScale>
                                    <p:animScale>
                                      <p:cBhvr>
                                        <p:cTn id="42" dur="166" decel="50000">
                                          <p:stCondLst>
                                            <p:cond delay="1668"/>
                                          </p:stCondLst>
                                        </p:cTn>
                                        <p:tgtEl>
                                          <p:spTgt spid="6"/>
                                        </p:tgtEl>
                                      </p:cBhvr>
                                      <p:to x="100000" y="100000"/>
                                    </p:animScale>
                                    <p:animScale>
                                      <p:cBhvr>
                                        <p:cTn id="43" dur="26">
                                          <p:stCondLst>
                                            <p:cond delay="1808"/>
                                          </p:stCondLst>
                                        </p:cTn>
                                        <p:tgtEl>
                                          <p:spTgt spid="6"/>
                                        </p:tgtEl>
                                      </p:cBhvr>
                                      <p:to x="100000" y="95000"/>
                                    </p:animScale>
                                    <p:animScale>
                                      <p:cBhvr>
                                        <p:cTn id="44"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457200"/>
            <a:ext cx="1295400" cy="523220"/>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r>
              <a:rPr lang="en-US" sz="2800" b="1" dirty="0" smtClean="0">
                <a:effectLst>
                  <a:outerShdw blurRad="38100" dist="38100" dir="2700000" algn="tl">
                    <a:srgbClr val="000000">
                      <a:alpha val="43137"/>
                    </a:srgbClr>
                  </a:outerShdw>
                </a:effectLst>
              </a:rPr>
              <a:t>LENSES</a:t>
            </a:r>
            <a:endParaRPr lang="en-US" sz="2800" b="1" dirty="0">
              <a:effectLst>
                <a:outerShdw blurRad="38100" dist="38100" dir="2700000" algn="tl">
                  <a:srgbClr val="000000">
                    <a:alpha val="43137"/>
                  </a:srgbClr>
                </a:outerShdw>
              </a:effectLst>
            </a:endParaRPr>
          </a:p>
        </p:txBody>
      </p:sp>
      <p:sp>
        <p:nvSpPr>
          <p:cNvPr id="4" name="TextBox 3"/>
          <p:cNvSpPr txBox="1"/>
          <p:nvPr/>
        </p:nvSpPr>
        <p:spPr>
          <a:xfrm>
            <a:off x="2286000" y="457200"/>
            <a:ext cx="6629400" cy="830997"/>
          </a:xfrm>
          <a:prstGeom prst="rect">
            <a:avLst/>
          </a:prstGeom>
          <a:noFill/>
        </p:spPr>
        <p:txBody>
          <a:bodyPr wrap="square" rtlCol="0">
            <a:spAutoFit/>
          </a:bodyPr>
          <a:lstStyle/>
          <a:p>
            <a:r>
              <a:rPr lang="en-US" sz="2400" b="1" dirty="0" smtClean="0"/>
              <a:t>* a curved piece of transparent material that is used to refract light</a:t>
            </a:r>
            <a:endParaRPr lang="en-US" sz="2400" b="1" dirty="0"/>
          </a:p>
        </p:txBody>
      </p:sp>
      <p:sp>
        <p:nvSpPr>
          <p:cNvPr id="5" name="TextBox 4"/>
          <p:cNvSpPr txBox="1"/>
          <p:nvPr/>
        </p:nvSpPr>
        <p:spPr>
          <a:xfrm>
            <a:off x="152400" y="1828800"/>
            <a:ext cx="8763000" cy="461665"/>
          </a:xfrm>
          <a:prstGeom prst="rect">
            <a:avLst/>
          </a:prstGeom>
          <a:noFill/>
        </p:spPr>
        <p:txBody>
          <a:bodyPr wrap="square" rtlCol="0">
            <a:spAutoFit/>
          </a:bodyPr>
          <a:lstStyle/>
          <a:p>
            <a:r>
              <a:rPr lang="en-US" sz="2400" b="1" dirty="0" smtClean="0"/>
              <a:t>A lens forms an image by refracting light rays that pass through it.</a:t>
            </a:r>
            <a:endParaRPr lang="en-US" sz="2400" b="1" dirty="0"/>
          </a:p>
        </p:txBody>
      </p:sp>
      <p:sp>
        <p:nvSpPr>
          <p:cNvPr id="6" name="TextBox 5"/>
          <p:cNvSpPr txBox="1"/>
          <p:nvPr/>
        </p:nvSpPr>
        <p:spPr>
          <a:xfrm>
            <a:off x="533400" y="2290465"/>
            <a:ext cx="8229600" cy="461665"/>
          </a:xfrm>
          <a:prstGeom prst="rect">
            <a:avLst/>
          </a:prstGeom>
          <a:noFill/>
        </p:spPr>
        <p:txBody>
          <a:bodyPr wrap="square" rtlCol="0">
            <a:spAutoFit/>
          </a:bodyPr>
          <a:lstStyle/>
          <a:p>
            <a:r>
              <a:rPr lang="en-US" sz="2400" b="1" dirty="0" smtClean="0"/>
              <a:t>The type of image depends on:  </a:t>
            </a:r>
            <a:endParaRPr lang="en-US" sz="2400" b="1" dirty="0"/>
          </a:p>
        </p:txBody>
      </p:sp>
      <p:sp>
        <p:nvSpPr>
          <p:cNvPr id="7" name="TextBox 6"/>
          <p:cNvSpPr txBox="1"/>
          <p:nvPr/>
        </p:nvSpPr>
        <p:spPr>
          <a:xfrm>
            <a:off x="4800600" y="2290465"/>
            <a:ext cx="3238500" cy="461665"/>
          </a:xfrm>
          <a:prstGeom prst="rect">
            <a:avLst/>
          </a:prstGeom>
          <a:noFill/>
        </p:spPr>
        <p:txBody>
          <a:bodyPr wrap="square" rtlCol="0">
            <a:spAutoFit/>
          </a:bodyPr>
          <a:lstStyle/>
          <a:p>
            <a:r>
              <a:rPr lang="en-US" sz="2400" b="1" dirty="0" smtClean="0"/>
              <a:t>1) the </a:t>
            </a:r>
            <a:r>
              <a:rPr lang="en-US" sz="2400" b="1" dirty="0" smtClean="0">
                <a:solidFill>
                  <a:srgbClr val="002060"/>
                </a:solidFill>
                <a:effectLst>
                  <a:outerShdw blurRad="38100" dist="38100" dir="2700000" algn="tl">
                    <a:srgbClr val="000000">
                      <a:alpha val="43137"/>
                    </a:srgbClr>
                  </a:outerShdw>
                </a:effectLst>
              </a:rPr>
              <a:t>shape</a:t>
            </a:r>
            <a:r>
              <a:rPr lang="en-US" sz="2400" b="1" dirty="0" smtClean="0"/>
              <a:t> of the lens</a:t>
            </a:r>
            <a:endParaRPr lang="en-US" sz="2400" b="1" dirty="0"/>
          </a:p>
        </p:txBody>
      </p:sp>
      <p:sp>
        <p:nvSpPr>
          <p:cNvPr id="8" name="TextBox 7"/>
          <p:cNvSpPr txBox="1"/>
          <p:nvPr/>
        </p:nvSpPr>
        <p:spPr>
          <a:xfrm>
            <a:off x="4819650" y="2766226"/>
            <a:ext cx="4000500" cy="461665"/>
          </a:xfrm>
          <a:prstGeom prst="rect">
            <a:avLst/>
          </a:prstGeom>
          <a:noFill/>
        </p:spPr>
        <p:txBody>
          <a:bodyPr wrap="square" rtlCol="0">
            <a:spAutoFit/>
          </a:bodyPr>
          <a:lstStyle/>
          <a:p>
            <a:r>
              <a:rPr lang="en-US" sz="2400" b="1" dirty="0" smtClean="0"/>
              <a:t>2) the</a:t>
            </a:r>
            <a:r>
              <a:rPr lang="en-US" sz="2400" b="1" dirty="0" smtClean="0">
                <a:effectLst>
                  <a:outerShdw blurRad="38100" dist="38100" dir="2700000" algn="tl">
                    <a:srgbClr val="000000">
                      <a:alpha val="43137"/>
                    </a:srgbClr>
                  </a:outerShdw>
                </a:effectLst>
              </a:rPr>
              <a:t> </a:t>
            </a:r>
            <a:r>
              <a:rPr lang="en-US" sz="2400" b="1" dirty="0" smtClean="0">
                <a:solidFill>
                  <a:srgbClr val="002060"/>
                </a:solidFill>
                <a:effectLst>
                  <a:outerShdw blurRad="38100" dist="38100" dir="2700000" algn="tl">
                    <a:srgbClr val="000000">
                      <a:alpha val="43137"/>
                    </a:srgbClr>
                  </a:outerShdw>
                </a:effectLst>
              </a:rPr>
              <a:t>position</a:t>
            </a:r>
            <a:r>
              <a:rPr lang="en-US" sz="2400" b="1" dirty="0" smtClean="0">
                <a:effectLst>
                  <a:outerShdw blurRad="38100" dist="38100" dir="2700000" algn="tl">
                    <a:srgbClr val="000000">
                      <a:alpha val="43137"/>
                    </a:srgbClr>
                  </a:outerShdw>
                </a:effectLst>
              </a:rPr>
              <a:t> </a:t>
            </a:r>
            <a:r>
              <a:rPr lang="en-US" sz="2400" b="1" dirty="0" smtClean="0"/>
              <a:t>of the object</a:t>
            </a:r>
            <a:endParaRPr lang="en-US" sz="2400" b="1" dirty="0"/>
          </a:p>
        </p:txBody>
      </p:sp>
      <p:pic>
        <p:nvPicPr>
          <p:cNvPr id="5122" name="Picture 2" descr="C:\Users\bboyer.BFCS\AppData\Local\Microsoft\Windows\Temporary Internet Files\Content.IE5\4L7AEXCV\Convex%20lens[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647" y="3505200"/>
            <a:ext cx="3429000" cy="2684096"/>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3676650" y="3462225"/>
            <a:ext cx="4819650" cy="830997"/>
          </a:xfrm>
          <a:prstGeom prst="rect">
            <a:avLst/>
          </a:prstGeom>
          <a:noFill/>
        </p:spPr>
        <p:txBody>
          <a:bodyPr wrap="square" rtlCol="0">
            <a:spAutoFit/>
          </a:bodyPr>
          <a:lstStyle/>
          <a:p>
            <a:r>
              <a:rPr lang="en-US" sz="2400" b="1" dirty="0" smtClean="0"/>
              <a:t>A convex lens is thicker in the center and thinner on the edges.</a:t>
            </a:r>
            <a:endParaRPr lang="en-US" sz="2400" b="1" dirty="0"/>
          </a:p>
        </p:txBody>
      </p:sp>
      <p:sp>
        <p:nvSpPr>
          <p:cNvPr id="11" name="TextBox 10"/>
          <p:cNvSpPr txBox="1"/>
          <p:nvPr/>
        </p:nvSpPr>
        <p:spPr>
          <a:xfrm>
            <a:off x="7010400" y="3825639"/>
            <a:ext cx="2286000" cy="461665"/>
          </a:xfrm>
          <a:prstGeom prst="rect">
            <a:avLst/>
          </a:prstGeom>
          <a:noFill/>
        </p:spPr>
        <p:txBody>
          <a:bodyPr wrap="square" rtlCol="0">
            <a:spAutoFit/>
          </a:bodyPr>
          <a:lstStyle/>
          <a:p>
            <a:r>
              <a:rPr lang="en-US" sz="2400" b="1" dirty="0" smtClean="0"/>
              <a:t>(Not a fat joke!)</a:t>
            </a:r>
            <a:endParaRPr lang="en-US" sz="2400" b="1" dirty="0"/>
          </a:p>
        </p:txBody>
      </p:sp>
      <p:sp>
        <p:nvSpPr>
          <p:cNvPr id="12" name="TextBox 11"/>
          <p:cNvSpPr txBox="1"/>
          <p:nvPr/>
        </p:nvSpPr>
        <p:spPr>
          <a:xfrm>
            <a:off x="3690425" y="4293222"/>
            <a:ext cx="5257800" cy="830997"/>
          </a:xfrm>
          <a:prstGeom prst="rect">
            <a:avLst/>
          </a:prstGeom>
          <a:noFill/>
        </p:spPr>
        <p:txBody>
          <a:bodyPr wrap="square" rtlCol="0">
            <a:spAutoFit/>
          </a:bodyPr>
          <a:lstStyle/>
          <a:p>
            <a:r>
              <a:rPr lang="en-US" sz="2400" b="1" dirty="0" smtClean="0"/>
              <a:t>It converges the light rays at a focal point and continues on.</a:t>
            </a:r>
            <a:endParaRPr lang="en-US" sz="2400" b="1" dirty="0"/>
          </a:p>
        </p:txBody>
      </p:sp>
      <p:sp>
        <p:nvSpPr>
          <p:cNvPr id="13" name="TextBox 12"/>
          <p:cNvSpPr txBox="1"/>
          <p:nvPr/>
        </p:nvSpPr>
        <p:spPr>
          <a:xfrm>
            <a:off x="3676650" y="5486400"/>
            <a:ext cx="4800600" cy="830997"/>
          </a:xfrm>
          <a:prstGeom prst="rect">
            <a:avLst/>
          </a:prstGeom>
          <a:noFill/>
        </p:spPr>
        <p:txBody>
          <a:bodyPr wrap="square" rtlCol="0">
            <a:spAutoFit/>
          </a:bodyPr>
          <a:lstStyle/>
          <a:p>
            <a:r>
              <a:rPr lang="en-US" sz="2400" b="1" dirty="0" smtClean="0"/>
              <a:t>The more curved the lens, the more it refracts light.</a:t>
            </a:r>
            <a:endParaRPr lang="en-US" sz="2400" b="1" dirty="0"/>
          </a:p>
        </p:txBody>
      </p:sp>
      <p:pic>
        <p:nvPicPr>
          <p:cNvPr id="5123" name="Picture 3" descr="C:\Users\bboyer.BFCS\AppData\Local\Microsoft\Windows\Temporary Internet Files\Content.IE5\XNFQ2Q5E\1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88535" y="4716682"/>
            <a:ext cx="1015328" cy="839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6564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80">
                                          <p:stCondLst>
                                            <p:cond delay="0"/>
                                          </p:stCondLst>
                                        </p:cTn>
                                        <p:tgtEl>
                                          <p:spTgt spid="4"/>
                                        </p:tgtEl>
                                      </p:cBhvr>
                                    </p:animEffect>
                                    <p:anim calcmode="lin" valueType="num">
                                      <p:cBhvr>
                                        <p:cTn id="1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gtEl>
                                      </p:cBhvr>
                                      <p:to x="100000" y="60000"/>
                                    </p:animScale>
                                    <p:animScale>
                                      <p:cBhvr>
                                        <p:cTn id="21" dur="166" decel="50000">
                                          <p:stCondLst>
                                            <p:cond delay="676"/>
                                          </p:stCondLst>
                                        </p:cTn>
                                        <p:tgtEl>
                                          <p:spTgt spid="4"/>
                                        </p:tgtEl>
                                      </p:cBhvr>
                                      <p:to x="100000" y="100000"/>
                                    </p:animScale>
                                    <p:animScale>
                                      <p:cBhvr>
                                        <p:cTn id="22" dur="26">
                                          <p:stCondLst>
                                            <p:cond delay="1312"/>
                                          </p:stCondLst>
                                        </p:cTn>
                                        <p:tgtEl>
                                          <p:spTgt spid="4"/>
                                        </p:tgtEl>
                                      </p:cBhvr>
                                      <p:to x="100000" y="80000"/>
                                    </p:animScale>
                                    <p:animScale>
                                      <p:cBhvr>
                                        <p:cTn id="23" dur="166" decel="50000">
                                          <p:stCondLst>
                                            <p:cond delay="1338"/>
                                          </p:stCondLst>
                                        </p:cTn>
                                        <p:tgtEl>
                                          <p:spTgt spid="4"/>
                                        </p:tgtEl>
                                      </p:cBhvr>
                                      <p:to x="100000" y="100000"/>
                                    </p:animScale>
                                    <p:animScale>
                                      <p:cBhvr>
                                        <p:cTn id="24" dur="26">
                                          <p:stCondLst>
                                            <p:cond delay="1642"/>
                                          </p:stCondLst>
                                        </p:cTn>
                                        <p:tgtEl>
                                          <p:spTgt spid="4"/>
                                        </p:tgtEl>
                                      </p:cBhvr>
                                      <p:to x="100000" y="90000"/>
                                    </p:animScale>
                                    <p:animScale>
                                      <p:cBhvr>
                                        <p:cTn id="25" dur="166" decel="50000">
                                          <p:stCondLst>
                                            <p:cond delay="1668"/>
                                          </p:stCondLst>
                                        </p:cTn>
                                        <p:tgtEl>
                                          <p:spTgt spid="4"/>
                                        </p:tgtEl>
                                      </p:cBhvr>
                                      <p:to x="100000" y="100000"/>
                                    </p:animScale>
                                    <p:animScale>
                                      <p:cBhvr>
                                        <p:cTn id="26" dur="26">
                                          <p:stCondLst>
                                            <p:cond delay="1808"/>
                                          </p:stCondLst>
                                        </p:cTn>
                                        <p:tgtEl>
                                          <p:spTgt spid="4"/>
                                        </p:tgtEl>
                                      </p:cBhvr>
                                      <p:to x="100000" y="95000"/>
                                    </p:animScale>
                                    <p:animScale>
                                      <p:cBhvr>
                                        <p:cTn id="27" dur="166" decel="50000">
                                          <p:stCondLst>
                                            <p:cond delay="1834"/>
                                          </p:stCondLst>
                                        </p:cTn>
                                        <p:tgtEl>
                                          <p:spTgt spid="4"/>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fltVal val="0"/>
                                          </p:val>
                                        </p:tav>
                                        <p:tav tm="100000">
                                          <p:val>
                                            <p:strVal val="#ppt_w"/>
                                          </p:val>
                                        </p:tav>
                                      </p:tavLst>
                                    </p:anim>
                                    <p:anim calcmode="lin" valueType="num">
                                      <p:cBhvr>
                                        <p:cTn id="33" dur="500" fill="hold"/>
                                        <p:tgtEl>
                                          <p:spTgt spid="5"/>
                                        </p:tgtEl>
                                        <p:attrNameLst>
                                          <p:attrName>ppt_h</p:attrName>
                                        </p:attrNameLst>
                                      </p:cBhvr>
                                      <p:tavLst>
                                        <p:tav tm="0">
                                          <p:val>
                                            <p:fltVal val="0"/>
                                          </p:val>
                                        </p:tav>
                                        <p:tav tm="100000">
                                          <p:val>
                                            <p:strVal val="#ppt_h"/>
                                          </p:val>
                                        </p:tav>
                                      </p:tavLst>
                                    </p:anim>
                                    <p:animEffect transition="in" filter="fade">
                                      <p:cBhvr>
                                        <p:cTn id="34" dur="500"/>
                                        <p:tgtEl>
                                          <p:spTgt spid="5"/>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500" fill="hold"/>
                                        <p:tgtEl>
                                          <p:spTgt spid="6"/>
                                        </p:tgtEl>
                                        <p:attrNameLst>
                                          <p:attrName>ppt_w</p:attrName>
                                        </p:attrNameLst>
                                      </p:cBhvr>
                                      <p:tavLst>
                                        <p:tav tm="0">
                                          <p:val>
                                            <p:fltVal val="0"/>
                                          </p:val>
                                        </p:tav>
                                        <p:tav tm="100000">
                                          <p:val>
                                            <p:strVal val="#ppt_w"/>
                                          </p:val>
                                        </p:tav>
                                      </p:tavLst>
                                    </p:anim>
                                    <p:anim calcmode="lin" valueType="num">
                                      <p:cBhvr>
                                        <p:cTn id="40" dur="500" fill="hold"/>
                                        <p:tgtEl>
                                          <p:spTgt spid="6"/>
                                        </p:tgtEl>
                                        <p:attrNameLst>
                                          <p:attrName>ppt_h</p:attrName>
                                        </p:attrNameLst>
                                      </p:cBhvr>
                                      <p:tavLst>
                                        <p:tav tm="0">
                                          <p:val>
                                            <p:fltVal val="0"/>
                                          </p:val>
                                        </p:tav>
                                        <p:tav tm="100000">
                                          <p:val>
                                            <p:strVal val="#ppt_h"/>
                                          </p:val>
                                        </p:tav>
                                      </p:tavLst>
                                    </p:anim>
                                    <p:animEffect transition="in" filter="fade">
                                      <p:cBhvr>
                                        <p:cTn id="41" dur="5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circle(in)">
                                      <p:cBhvr>
                                        <p:cTn id="46" dur="2000"/>
                                        <p:tgtEl>
                                          <p:spTgt spid="7"/>
                                        </p:tgtEl>
                                      </p:cBhvr>
                                    </p:animEffect>
                                  </p:childTnLst>
                                </p:cTn>
                              </p:par>
                            </p:childTnLst>
                          </p:cTn>
                        </p:par>
                      </p:childTnLst>
                    </p:cTn>
                  </p:par>
                  <p:par>
                    <p:cTn id="47" fill="hold">
                      <p:stCondLst>
                        <p:cond delay="indefinite"/>
                      </p:stCondLst>
                      <p:childTnLst>
                        <p:par>
                          <p:cTn id="48" fill="hold">
                            <p:stCondLst>
                              <p:cond delay="0"/>
                            </p:stCondLst>
                            <p:childTnLst>
                              <p:par>
                                <p:cTn id="49" presetID="56" presetClass="entr" presetSubtype="0" fill="hold" grpId="0" nodeType="clickEffect">
                                  <p:stCondLst>
                                    <p:cond delay="0"/>
                                  </p:stCondLst>
                                  <p:iterate type="lt">
                                    <p:tmPct val="10000"/>
                                  </p:iterate>
                                  <p:childTnLst>
                                    <p:set>
                                      <p:cBhvr>
                                        <p:cTn id="50" dur="1" fill="hold">
                                          <p:stCondLst>
                                            <p:cond delay="0"/>
                                          </p:stCondLst>
                                        </p:cTn>
                                        <p:tgtEl>
                                          <p:spTgt spid="8"/>
                                        </p:tgtEl>
                                        <p:attrNameLst>
                                          <p:attrName>style.visibility</p:attrName>
                                        </p:attrNameLst>
                                      </p:cBhvr>
                                      <p:to>
                                        <p:strVal val="visible"/>
                                      </p:to>
                                    </p:set>
                                    <p:anim by="(-#ppt_w*2)" calcmode="lin" valueType="num">
                                      <p:cBhvr rctx="PPT">
                                        <p:cTn id="51" dur="500" autoRev="1" fill="hold">
                                          <p:stCondLst>
                                            <p:cond delay="0"/>
                                          </p:stCondLst>
                                        </p:cTn>
                                        <p:tgtEl>
                                          <p:spTgt spid="8"/>
                                        </p:tgtEl>
                                        <p:attrNameLst>
                                          <p:attrName>ppt_w</p:attrName>
                                        </p:attrNameLst>
                                      </p:cBhvr>
                                    </p:anim>
                                    <p:anim by="(#ppt_w*0.50)" calcmode="lin" valueType="num">
                                      <p:cBhvr>
                                        <p:cTn id="52" dur="500" decel="50000" autoRev="1" fill="hold">
                                          <p:stCondLst>
                                            <p:cond delay="0"/>
                                          </p:stCondLst>
                                        </p:cTn>
                                        <p:tgtEl>
                                          <p:spTgt spid="8"/>
                                        </p:tgtEl>
                                        <p:attrNameLst>
                                          <p:attrName>ppt_x</p:attrName>
                                        </p:attrNameLst>
                                      </p:cBhvr>
                                    </p:anim>
                                    <p:anim from="(-#ppt_h/2)" to="(#ppt_y)" calcmode="lin" valueType="num">
                                      <p:cBhvr>
                                        <p:cTn id="53" dur="1000" fill="hold">
                                          <p:stCondLst>
                                            <p:cond delay="0"/>
                                          </p:stCondLst>
                                        </p:cTn>
                                        <p:tgtEl>
                                          <p:spTgt spid="8"/>
                                        </p:tgtEl>
                                        <p:attrNameLst>
                                          <p:attrName>ppt_y</p:attrName>
                                        </p:attrNameLst>
                                      </p:cBhvr>
                                    </p:anim>
                                    <p:animRot by="21600000">
                                      <p:cBhvr>
                                        <p:cTn id="54" dur="1000" fill="hold">
                                          <p:stCondLst>
                                            <p:cond delay="0"/>
                                          </p:stCondLst>
                                        </p:cTn>
                                        <p:tgtEl>
                                          <p:spTgt spid="8"/>
                                        </p:tgtEl>
                                        <p:attrNameLst>
                                          <p:attrName>r</p:attrName>
                                        </p:attrNameLst>
                                      </p:cBhvr>
                                    </p:animRo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nodeType="clickEffect">
                                  <p:stCondLst>
                                    <p:cond delay="0"/>
                                  </p:stCondLst>
                                  <p:childTnLst>
                                    <p:set>
                                      <p:cBhvr>
                                        <p:cTn id="58" dur="1" fill="hold">
                                          <p:stCondLst>
                                            <p:cond delay="0"/>
                                          </p:stCondLst>
                                        </p:cTn>
                                        <p:tgtEl>
                                          <p:spTgt spid="5122"/>
                                        </p:tgtEl>
                                        <p:attrNameLst>
                                          <p:attrName>style.visibility</p:attrName>
                                        </p:attrNameLst>
                                      </p:cBhvr>
                                      <p:to>
                                        <p:strVal val="visible"/>
                                      </p:to>
                                    </p:set>
                                    <p:anim calcmode="lin" valueType="num">
                                      <p:cBhvr>
                                        <p:cTn id="59" dur="500" fill="hold"/>
                                        <p:tgtEl>
                                          <p:spTgt spid="5122"/>
                                        </p:tgtEl>
                                        <p:attrNameLst>
                                          <p:attrName>ppt_w</p:attrName>
                                        </p:attrNameLst>
                                      </p:cBhvr>
                                      <p:tavLst>
                                        <p:tav tm="0">
                                          <p:val>
                                            <p:fltVal val="0"/>
                                          </p:val>
                                        </p:tav>
                                        <p:tav tm="100000">
                                          <p:val>
                                            <p:strVal val="#ppt_w"/>
                                          </p:val>
                                        </p:tav>
                                      </p:tavLst>
                                    </p:anim>
                                    <p:anim calcmode="lin" valueType="num">
                                      <p:cBhvr>
                                        <p:cTn id="60" dur="500" fill="hold"/>
                                        <p:tgtEl>
                                          <p:spTgt spid="5122"/>
                                        </p:tgtEl>
                                        <p:attrNameLst>
                                          <p:attrName>ppt_h</p:attrName>
                                        </p:attrNameLst>
                                      </p:cBhvr>
                                      <p:tavLst>
                                        <p:tav tm="0">
                                          <p:val>
                                            <p:fltVal val="0"/>
                                          </p:val>
                                        </p:tav>
                                        <p:tav tm="100000">
                                          <p:val>
                                            <p:strVal val="#ppt_h"/>
                                          </p:val>
                                        </p:tav>
                                      </p:tavLst>
                                    </p:anim>
                                    <p:animEffect transition="in" filter="fade">
                                      <p:cBhvr>
                                        <p:cTn id="61" dur="500"/>
                                        <p:tgtEl>
                                          <p:spTgt spid="5122"/>
                                        </p:tgtEl>
                                      </p:cBhvr>
                                    </p:animEffect>
                                  </p:childTnLst>
                                </p:cTn>
                              </p:par>
                            </p:childTnLst>
                          </p:cTn>
                        </p:par>
                      </p:childTnLst>
                    </p:cTn>
                  </p:par>
                  <p:par>
                    <p:cTn id="62" fill="hold">
                      <p:stCondLst>
                        <p:cond delay="indefinite"/>
                      </p:stCondLst>
                      <p:childTnLst>
                        <p:par>
                          <p:cTn id="63" fill="hold">
                            <p:stCondLst>
                              <p:cond delay="0"/>
                            </p:stCondLst>
                            <p:childTnLst>
                              <p:par>
                                <p:cTn id="64" presetID="21" presetClass="entr" presetSubtype="1" fill="hold" grpId="0" nodeType="clickEffect">
                                  <p:stCondLst>
                                    <p:cond delay="0"/>
                                  </p:stCondLst>
                                  <p:childTnLst>
                                    <p:set>
                                      <p:cBhvr>
                                        <p:cTn id="65" dur="1" fill="hold">
                                          <p:stCondLst>
                                            <p:cond delay="0"/>
                                          </p:stCondLst>
                                        </p:cTn>
                                        <p:tgtEl>
                                          <p:spTgt spid="10"/>
                                        </p:tgtEl>
                                        <p:attrNameLst>
                                          <p:attrName>style.visibility</p:attrName>
                                        </p:attrNameLst>
                                      </p:cBhvr>
                                      <p:to>
                                        <p:strVal val="visible"/>
                                      </p:to>
                                    </p:set>
                                    <p:animEffect transition="in" filter="wheel(1)">
                                      <p:cBhvr>
                                        <p:cTn id="66" dur="2000"/>
                                        <p:tgtEl>
                                          <p:spTgt spid="10"/>
                                        </p:tgtEl>
                                      </p:cBhvr>
                                    </p:animEffect>
                                  </p:childTnLst>
                                </p:cTn>
                              </p:par>
                            </p:childTnLst>
                          </p:cTn>
                        </p:par>
                      </p:childTnLst>
                    </p:cTn>
                  </p:par>
                  <p:par>
                    <p:cTn id="67" fill="hold">
                      <p:stCondLst>
                        <p:cond delay="indefinite"/>
                      </p:stCondLst>
                      <p:childTnLst>
                        <p:par>
                          <p:cTn id="68" fill="hold">
                            <p:stCondLst>
                              <p:cond delay="0"/>
                            </p:stCondLst>
                            <p:childTnLst>
                              <p:par>
                                <p:cTn id="69" presetID="26" presetClass="entr" presetSubtype="0" fill="hold" grpId="0" nodeType="clickEffect">
                                  <p:stCondLst>
                                    <p:cond delay="0"/>
                                  </p:stCondLst>
                                  <p:childTnLst>
                                    <p:set>
                                      <p:cBhvr>
                                        <p:cTn id="70" dur="1" fill="hold">
                                          <p:stCondLst>
                                            <p:cond delay="0"/>
                                          </p:stCondLst>
                                        </p:cTn>
                                        <p:tgtEl>
                                          <p:spTgt spid="11"/>
                                        </p:tgtEl>
                                        <p:attrNameLst>
                                          <p:attrName>style.visibility</p:attrName>
                                        </p:attrNameLst>
                                      </p:cBhvr>
                                      <p:to>
                                        <p:strVal val="visible"/>
                                      </p:to>
                                    </p:set>
                                    <p:animEffect transition="in" filter="wipe(down)">
                                      <p:cBhvr>
                                        <p:cTn id="71" dur="580">
                                          <p:stCondLst>
                                            <p:cond delay="0"/>
                                          </p:stCondLst>
                                        </p:cTn>
                                        <p:tgtEl>
                                          <p:spTgt spid="11"/>
                                        </p:tgtEl>
                                      </p:cBhvr>
                                    </p:animEffect>
                                    <p:anim calcmode="lin" valueType="num">
                                      <p:cBhvr>
                                        <p:cTn id="72"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77" dur="26">
                                          <p:stCondLst>
                                            <p:cond delay="650"/>
                                          </p:stCondLst>
                                        </p:cTn>
                                        <p:tgtEl>
                                          <p:spTgt spid="11"/>
                                        </p:tgtEl>
                                      </p:cBhvr>
                                      <p:to x="100000" y="60000"/>
                                    </p:animScale>
                                    <p:animScale>
                                      <p:cBhvr>
                                        <p:cTn id="78" dur="166" decel="50000">
                                          <p:stCondLst>
                                            <p:cond delay="676"/>
                                          </p:stCondLst>
                                        </p:cTn>
                                        <p:tgtEl>
                                          <p:spTgt spid="11"/>
                                        </p:tgtEl>
                                      </p:cBhvr>
                                      <p:to x="100000" y="100000"/>
                                    </p:animScale>
                                    <p:animScale>
                                      <p:cBhvr>
                                        <p:cTn id="79" dur="26">
                                          <p:stCondLst>
                                            <p:cond delay="1312"/>
                                          </p:stCondLst>
                                        </p:cTn>
                                        <p:tgtEl>
                                          <p:spTgt spid="11"/>
                                        </p:tgtEl>
                                      </p:cBhvr>
                                      <p:to x="100000" y="80000"/>
                                    </p:animScale>
                                    <p:animScale>
                                      <p:cBhvr>
                                        <p:cTn id="80" dur="166" decel="50000">
                                          <p:stCondLst>
                                            <p:cond delay="1338"/>
                                          </p:stCondLst>
                                        </p:cTn>
                                        <p:tgtEl>
                                          <p:spTgt spid="11"/>
                                        </p:tgtEl>
                                      </p:cBhvr>
                                      <p:to x="100000" y="100000"/>
                                    </p:animScale>
                                    <p:animScale>
                                      <p:cBhvr>
                                        <p:cTn id="81" dur="26">
                                          <p:stCondLst>
                                            <p:cond delay="1642"/>
                                          </p:stCondLst>
                                        </p:cTn>
                                        <p:tgtEl>
                                          <p:spTgt spid="11"/>
                                        </p:tgtEl>
                                      </p:cBhvr>
                                      <p:to x="100000" y="90000"/>
                                    </p:animScale>
                                    <p:animScale>
                                      <p:cBhvr>
                                        <p:cTn id="82" dur="166" decel="50000">
                                          <p:stCondLst>
                                            <p:cond delay="1668"/>
                                          </p:stCondLst>
                                        </p:cTn>
                                        <p:tgtEl>
                                          <p:spTgt spid="11"/>
                                        </p:tgtEl>
                                      </p:cBhvr>
                                      <p:to x="100000" y="100000"/>
                                    </p:animScale>
                                    <p:animScale>
                                      <p:cBhvr>
                                        <p:cTn id="83" dur="26">
                                          <p:stCondLst>
                                            <p:cond delay="1808"/>
                                          </p:stCondLst>
                                        </p:cTn>
                                        <p:tgtEl>
                                          <p:spTgt spid="11"/>
                                        </p:tgtEl>
                                      </p:cBhvr>
                                      <p:to x="100000" y="95000"/>
                                    </p:animScale>
                                    <p:animScale>
                                      <p:cBhvr>
                                        <p:cTn id="84" dur="166" decel="50000">
                                          <p:stCondLst>
                                            <p:cond delay="1834"/>
                                          </p:stCondLst>
                                        </p:cTn>
                                        <p:tgtEl>
                                          <p:spTgt spid="11"/>
                                        </p:tgtEl>
                                      </p:cBhvr>
                                      <p:to x="100000" y="100000"/>
                                    </p:animScale>
                                  </p:childTnLst>
                                </p:cTn>
                              </p:par>
                            </p:childTnLst>
                          </p:cTn>
                        </p:par>
                      </p:childTnLst>
                    </p:cTn>
                  </p:par>
                  <p:par>
                    <p:cTn id="85" fill="hold">
                      <p:stCondLst>
                        <p:cond delay="indefinite"/>
                      </p:stCondLst>
                      <p:childTnLst>
                        <p:par>
                          <p:cTn id="86" fill="hold">
                            <p:stCondLst>
                              <p:cond delay="0"/>
                            </p:stCondLst>
                            <p:childTnLst>
                              <p:par>
                                <p:cTn id="87" presetID="16" presetClass="entr" presetSubtype="21" fill="hold" grpId="0" nodeType="clickEffect">
                                  <p:stCondLst>
                                    <p:cond delay="0"/>
                                  </p:stCondLst>
                                  <p:childTnLst>
                                    <p:set>
                                      <p:cBhvr>
                                        <p:cTn id="88" dur="1" fill="hold">
                                          <p:stCondLst>
                                            <p:cond delay="0"/>
                                          </p:stCondLst>
                                        </p:cTn>
                                        <p:tgtEl>
                                          <p:spTgt spid="12"/>
                                        </p:tgtEl>
                                        <p:attrNameLst>
                                          <p:attrName>style.visibility</p:attrName>
                                        </p:attrNameLst>
                                      </p:cBhvr>
                                      <p:to>
                                        <p:strVal val="visible"/>
                                      </p:to>
                                    </p:set>
                                    <p:animEffect transition="in" filter="barn(inVertical)">
                                      <p:cBhvr>
                                        <p:cTn id="89" dur="500"/>
                                        <p:tgtEl>
                                          <p:spTgt spid="12"/>
                                        </p:tgtEl>
                                      </p:cBhvr>
                                    </p:animEffect>
                                  </p:childTnLst>
                                </p:cTn>
                              </p:par>
                            </p:childTnLst>
                          </p:cTn>
                        </p:par>
                      </p:childTnLst>
                    </p:cTn>
                  </p:par>
                  <p:par>
                    <p:cTn id="90" fill="hold">
                      <p:stCondLst>
                        <p:cond delay="indefinite"/>
                      </p:stCondLst>
                      <p:childTnLst>
                        <p:par>
                          <p:cTn id="91" fill="hold">
                            <p:stCondLst>
                              <p:cond delay="0"/>
                            </p:stCondLst>
                            <p:childTnLst>
                              <p:par>
                                <p:cTn id="92" presetID="23" presetClass="entr" presetSubtype="16" fill="hold" nodeType="clickEffect">
                                  <p:stCondLst>
                                    <p:cond delay="0"/>
                                  </p:stCondLst>
                                  <p:childTnLst>
                                    <p:set>
                                      <p:cBhvr>
                                        <p:cTn id="93" dur="1" fill="hold">
                                          <p:stCondLst>
                                            <p:cond delay="0"/>
                                          </p:stCondLst>
                                        </p:cTn>
                                        <p:tgtEl>
                                          <p:spTgt spid="5123"/>
                                        </p:tgtEl>
                                        <p:attrNameLst>
                                          <p:attrName>style.visibility</p:attrName>
                                        </p:attrNameLst>
                                      </p:cBhvr>
                                      <p:to>
                                        <p:strVal val="visible"/>
                                      </p:to>
                                    </p:set>
                                    <p:anim calcmode="lin" valueType="num">
                                      <p:cBhvr>
                                        <p:cTn id="94" dur="500" fill="hold"/>
                                        <p:tgtEl>
                                          <p:spTgt spid="5123"/>
                                        </p:tgtEl>
                                        <p:attrNameLst>
                                          <p:attrName>ppt_w</p:attrName>
                                        </p:attrNameLst>
                                      </p:cBhvr>
                                      <p:tavLst>
                                        <p:tav tm="0">
                                          <p:val>
                                            <p:fltVal val="0"/>
                                          </p:val>
                                        </p:tav>
                                        <p:tav tm="100000">
                                          <p:val>
                                            <p:strVal val="#ppt_w"/>
                                          </p:val>
                                        </p:tav>
                                      </p:tavLst>
                                    </p:anim>
                                    <p:anim calcmode="lin" valueType="num">
                                      <p:cBhvr>
                                        <p:cTn id="95" dur="500" fill="hold"/>
                                        <p:tgtEl>
                                          <p:spTgt spid="5123"/>
                                        </p:tgtEl>
                                        <p:attrNameLst>
                                          <p:attrName>ppt_h</p:attrName>
                                        </p:attrNameLst>
                                      </p:cBhvr>
                                      <p:tavLst>
                                        <p:tav tm="0">
                                          <p:val>
                                            <p:fltVal val="0"/>
                                          </p:val>
                                        </p:tav>
                                        <p:tav tm="100000">
                                          <p:val>
                                            <p:strVal val="#ppt_h"/>
                                          </p:val>
                                        </p:tav>
                                      </p:tavLst>
                                    </p:anim>
                                  </p:childTnLst>
                                </p:cTn>
                              </p:par>
                            </p:childTnLst>
                          </p:cTn>
                        </p:par>
                      </p:childTnLst>
                    </p:cTn>
                  </p:par>
                  <p:par>
                    <p:cTn id="96" fill="hold">
                      <p:stCondLst>
                        <p:cond delay="indefinite"/>
                      </p:stCondLst>
                      <p:childTnLst>
                        <p:par>
                          <p:cTn id="97" fill="hold">
                            <p:stCondLst>
                              <p:cond delay="0"/>
                            </p:stCondLst>
                            <p:childTnLst>
                              <p:par>
                                <p:cTn id="98" presetID="47" presetClass="exit" presetSubtype="0" fill="hold" nodeType="clickEffect">
                                  <p:stCondLst>
                                    <p:cond delay="0"/>
                                  </p:stCondLst>
                                  <p:childTnLst>
                                    <p:animEffect transition="out" filter="fade">
                                      <p:cBhvr>
                                        <p:cTn id="99" dur="1000"/>
                                        <p:tgtEl>
                                          <p:spTgt spid="5123"/>
                                        </p:tgtEl>
                                      </p:cBhvr>
                                    </p:animEffect>
                                    <p:anim calcmode="lin" valueType="num">
                                      <p:cBhvr>
                                        <p:cTn id="100" dur="1000"/>
                                        <p:tgtEl>
                                          <p:spTgt spid="5123"/>
                                        </p:tgtEl>
                                        <p:attrNameLst>
                                          <p:attrName>ppt_x</p:attrName>
                                        </p:attrNameLst>
                                      </p:cBhvr>
                                      <p:tavLst>
                                        <p:tav tm="0">
                                          <p:val>
                                            <p:strVal val="ppt_x"/>
                                          </p:val>
                                        </p:tav>
                                        <p:tav tm="100000">
                                          <p:val>
                                            <p:strVal val="ppt_x"/>
                                          </p:val>
                                        </p:tav>
                                      </p:tavLst>
                                    </p:anim>
                                    <p:anim calcmode="lin" valueType="num">
                                      <p:cBhvr>
                                        <p:cTn id="101" dur="1000"/>
                                        <p:tgtEl>
                                          <p:spTgt spid="5123"/>
                                        </p:tgtEl>
                                        <p:attrNameLst>
                                          <p:attrName>ppt_y</p:attrName>
                                        </p:attrNameLst>
                                      </p:cBhvr>
                                      <p:tavLst>
                                        <p:tav tm="0">
                                          <p:val>
                                            <p:strVal val="ppt_y"/>
                                          </p:val>
                                        </p:tav>
                                        <p:tav tm="100000">
                                          <p:val>
                                            <p:strVal val="ppt_y-.1"/>
                                          </p:val>
                                        </p:tav>
                                      </p:tavLst>
                                    </p:anim>
                                    <p:set>
                                      <p:cBhvr>
                                        <p:cTn id="102" dur="1" fill="hold">
                                          <p:stCondLst>
                                            <p:cond delay="999"/>
                                          </p:stCondLst>
                                        </p:cTn>
                                        <p:tgtEl>
                                          <p:spTgt spid="5123"/>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52" presetClass="entr" presetSubtype="0" fill="hold" grpId="0" nodeType="clickEffect">
                                  <p:stCondLst>
                                    <p:cond delay="0"/>
                                  </p:stCondLst>
                                  <p:childTnLst>
                                    <p:set>
                                      <p:cBhvr>
                                        <p:cTn id="106" dur="1" fill="hold">
                                          <p:stCondLst>
                                            <p:cond delay="0"/>
                                          </p:stCondLst>
                                        </p:cTn>
                                        <p:tgtEl>
                                          <p:spTgt spid="13"/>
                                        </p:tgtEl>
                                        <p:attrNameLst>
                                          <p:attrName>style.visibility</p:attrName>
                                        </p:attrNameLst>
                                      </p:cBhvr>
                                      <p:to>
                                        <p:strVal val="visible"/>
                                      </p:to>
                                    </p:set>
                                    <p:animScale>
                                      <p:cBhvr>
                                        <p:cTn id="107" dur="1000" decel="50000" fill="hold">
                                          <p:stCondLst>
                                            <p:cond delay="0"/>
                                          </p:stCondLst>
                                        </p:cTn>
                                        <p:tgtEl>
                                          <p:spTgt spid="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08" dur="1000" decel="50000" fill="hold">
                                          <p:stCondLst>
                                            <p:cond delay="0"/>
                                          </p:stCondLst>
                                        </p:cTn>
                                        <p:tgtEl>
                                          <p:spTgt spid="13"/>
                                        </p:tgtEl>
                                        <p:attrNameLst>
                                          <p:attrName>ppt_x</p:attrName>
                                          <p:attrName>ppt_y</p:attrName>
                                        </p:attrNameLst>
                                      </p:cBhvr>
                                    </p:animMotion>
                                    <p:animEffect transition="in" filter="fade">
                                      <p:cBhvr>
                                        <p:cTn id="109"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p:bldP spid="7" grpId="0"/>
      <p:bldP spid="8" grpId="0"/>
      <p:bldP spid="10" grpId="0"/>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3470" y="457200"/>
            <a:ext cx="8702299" cy="830997"/>
          </a:xfrm>
          <a:prstGeom prst="rect">
            <a:avLst/>
          </a:prstGeom>
          <a:noFill/>
        </p:spPr>
        <p:txBody>
          <a:bodyPr wrap="square" rtlCol="0">
            <a:spAutoFit/>
          </a:bodyPr>
          <a:lstStyle/>
          <a:p>
            <a:r>
              <a:rPr lang="en-US" sz="2400" b="1" dirty="0" smtClean="0"/>
              <a:t>An object’s position relative </a:t>
            </a:r>
            <a:r>
              <a:rPr lang="en-US" sz="2400" b="1" u="sng" dirty="0" smtClean="0">
                <a:effectLst>
                  <a:outerShdw blurRad="38100" dist="38100" dir="2700000" algn="tl">
                    <a:srgbClr val="000000">
                      <a:alpha val="43137"/>
                    </a:srgbClr>
                  </a:outerShdw>
                </a:effectLst>
              </a:rPr>
              <a:t>to the focal point </a:t>
            </a:r>
            <a:r>
              <a:rPr lang="en-US" sz="2400" b="1" dirty="0" smtClean="0"/>
              <a:t>determines whether a convex lens forms a </a:t>
            </a:r>
            <a:r>
              <a:rPr lang="en-US" sz="2400" b="1" u="sng" dirty="0" smtClean="0">
                <a:effectLst>
                  <a:outerShdw blurRad="38100" dist="38100" dir="2700000" algn="tl">
                    <a:srgbClr val="000000">
                      <a:alpha val="43137"/>
                    </a:srgbClr>
                  </a:outerShdw>
                </a:effectLst>
              </a:rPr>
              <a:t>real image </a:t>
            </a:r>
            <a:r>
              <a:rPr lang="en-US" sz="2400" b="1" dirty="0" smtClean="0"/>
              <a:t>or a </a:t>
            </a:r>
            <a:r>
              <a:rPr lang="en-US" sz="2400" b="1" u="sng" dirty="0" smtClean="0">
                <a:effectLst>
                  <a:outerShdw blurRad="38100" dist="38100" dir="2700000" algn="tl">
                    <a:srgbClr val="000000">
                      <a:alpha val="43137"/>
                    </a:srgbClr>
                  </a:outerShdw>
                </a:effectLst>
              </a:rPr>
              <a:t>virtual image</a:t>
            </a:r>
            <a:r>
              <a:rPr lang="en-US" sz="2400" b="1" dirty="0" smtClean="0"/>
              <a:t>.</a:t>
            </a:r>
            <a:endParaRPr lang="en-US" sz="2400" b="1" dirty="0"/>
          </a:p>
        </p:txBody>
      </p:sp>
      <p:sp>
        <p:nvSpPr>
          <p:cNvPr id="3" name="TextBox 2"/>
          <p:cNvSpPr txBox="1"/>
          <p:nvPr/>
        </p:nvSpPr>
        <p:spPr>
          <a:xfrm rot="10800000">
            <a:off x="361626" y="2736827"/>
            <a:ext cx="83058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sz="2400" b="1" dirty="0" smtClean="0"/>
              <a:t>FARTHER THAN FOCAL POINT = REAL IMAGE ON OTHER SIDE</a:t>
            </a:r>
            <a:endParaRPr lang="en-US" sz="2400" b="1" dirty="0"/>
          </a:p>
        </p:txBody>
      </p:sp>
      <p:sp>
        <p:nvSpPr>
          <p:cNvPr id="4" name="TextBox 3"/>
          <p:cNvSpPr txBox="1"/>
          <p:nvPr/>
        </p:nvSpPr>
        <p:spPr>
          <a:xfrm>
            <a:off x="-34871" y="4043065"/>
            <a:ext cx="9144000" cy="461665"/>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en-US" sz="2400" b="1" dirty="0" smtClean="0"/>
              <a:t>BETWEEN LENS AND FOCAL POINT = VIRTUAL IMAGE ON SAME SIDE </a:t>
            </a:r>
            <a:endParaRPr lang="en-US" sz="2400" b="1" dirty="0"/>
          </a:p>
        </p:txBody>
      </p:sp>
      <p:sp>
        <p:nvSpPr>
          <p:cNvPr id="5" name="TextBox 4"/>
          <p:cNvSpPr txBox="1"/>
          <p:nvPr/>
        </p:nvSpPr>
        <p:spPr>
          <a:xfrm>
            <a:off x="1933414" y="1786896"/>
            <a:ext cx="4419600" cy="461665"/>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r>
              <a:rPr lang="en-US" sz="2400" b="1" dirty="0" smtClean="0">
                <a:effectLst>
                  <a:outerShdw blurRad="38100" dist="38100" dir="2700000" algn="tl">
                    <a:srgbClr val="000000">
                      <a:alpha val="43137"/>
                    </a:srgbClr>
                  </a:outerShdw>
                </a:effectLst>
              </a:rPr>
              <a:t>Turn to Figure 18, page 626</a:t>
            </a: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34896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80">
                                          <p:stCondLst>
                                            <p:cond delay="0"/>
                                          </p:stCondLst>
                                        </p:cTn>
                                        <p:tgtEl>
                                          <p:spTgt spid="5"/>
                                        </p:tgtEl>
                                      </p:cBhvr>
                                    </p:animEffect>
                                    <p:anim calcmode="lin" valueType="num">
                                      <p:cBhvr>
                                        <p:cTn id="1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1" dur="26">
                                          <p:stCondLst>
                                            <p:cond delay="650"/>
                                          </p:stCondLst>
                                        </p:cTn>
                                        <p:tgtEl>
                                          <p:spTgt spid="5"/>
                                        </p:tgtEl>
                                      </p:cBhvr>
                                      <p:to x="100000" y="60000"/>
                                    </p:animScale>
                                    <p:animScale>
                                      <p:cBhvr>
                                        <p:cTn id="22" dur="166" decel="50000">
                                          <p:stCondLst>
                                            <p:cond delay="676"/>
                                          </p:stCondLst>
                                        </p:cTn>
                                        <p:tgtEl>
                                          <p:spTgt spid="5"/>
                                        </p:tgtEl>
                                      </p:cBhvr>
                                      <p:to x="100000" y="100000"/>
                                    </p:animScale>
                                    <p:animScale>
                                      <p:cBhvr>
                                        <p:cTn id="23" dur="26">
                                          <p:stCondLst>
                                            <p:cond delay="1312"/>
                                          </p:stCondLst>
                                        </p:cTn>
                                        <p:tgtEl>
                                          <p:spTgt spid="5"/>
                                        </p:tgtEl>
                                      </p:cBhvr>
                                      <p:to x="100000" y="80000"/>
                                    </p:animScale>
                                    <p:animScale>
                                      <p:cBhvr>
                                        <p:cTn id="24" dur="166" decel="50000">
                                          <p:stCondLst>
                                            <p:cond delay="1338"/>
                                          </p:stCondLst>
                                        </p:cTn>
                                        <p:tgtEl>
                                          <p:spTgt spid="5"/>
                                        </p:tgtEl>
                                      </p:cBhvr>
                                      <p:to x="100000" y="100000"/>
                                    </p:animScale>
                                    <p:animScale>
                                      <p:cBhvr>
                                        <p:cTn id="25" dur="26">
                                          <p:stCondLst>
                                            <p:cond delay="1642"/>
                                          </p:stCondLst>
                                        </p:cTn>
                                        <p:tgtEl>
                                          <p:spTgt spid="5"/>
                                        </p:tgtEl>
                                      </p:cBhvr>
                                      <p:to x="100000" y="90000"/>
                                    </p:animScale>
                                    <p:animScale>
                                      <p:cBhvr>
                                        <p:cTn id="26" dur="166" decel="50000">
                                          <p:stCondLst>
                                            <p:cond delay="1668"/>
                                          </p:stCondLst>
                                        </p:cTn>
                                        <p:tgtEl>
                                          <p:spTgt spid="5"/>
                                        </p:tgtEl>
                                      </p:cBhvr>
                                      <p:to x="100000" y="100000"/>
                                    </p:animScale>
                                    <p:animScale>
                                      <p:cBhvr>
                                        <p:cTn id="27" dur="26">
                                          <p:stCondLst>
                                            <p:cond delay="1808"/>
                                          </p:stCondLst>
                                        </p:cTn>
                                        <p:tgtEl>
                                          <p:spTgt spid="5"/>
                                        </p:tgtEl>
                                      </p:cBhvr>
                                      <p:to x="100000" y="95000"/>
                                    </p:animScale>
                                    <p:animScale>
                                      <p:cBhvr>
                                        <p:cTn id="28" dur="166" decel="50000">
                                          <p:stCondLst>
                                            <p:cond delay="1834"/>
                                          </p:stCondLst>
                                        </p:cTn>
                                        <p:tgtEl>
                                          <p:spTgt spid="5"/>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p:cTn id="33" dur="500" fill="hold"/>
                                        <p:tgtEl>
                                          <p:spTgt spid="3"/>
                                        </p:tgtEl>
                                        <p:attrNameLst>
                                          <p:attrName>ppt_w</p:attrName>
                                        </p:attrNameLst>
                                      </p:cBhvr>
                                      <p:tavLst>
                                        <p:tav tm="0">
                                          <p:val>
                                            <p:fltVal val="0"/>
                                          </p:val>
                                        </p:tav>
                                        <p:tav tm="100000">
                                          <p:val>
                                            <p:strVal val="#ppt_w"/>
                                          </p:val>
                                        </p:tav>
                                      </p:tavLst>
                                    </p:anim>
                                    <p:anim calcmode="lin" valueType="num">
                                      <p:cBhvr>
                                        <p:cTn id="34" dur="500" fill="hold"/>
                                        <p:tgtEl>
                                          <p:spTgt spid="3"/>
                                        </p:tgtEl>
                                        <p:attrNameLst>
                                          <p:attrName>ppt_h</p:attrName>
                                        </p:attrNameLst>
                                      </p:cBhvr>
                                      <p:tavLst>
                                        <p:tav tm="0">
                                          <p:val>
                                            <p:fltVal val="0"/>
                                          </p:val>
                                        </p:tav>
                                        <p:tav tm="100000">
                                          <p:val>
                                            <p:strVal val="#ppt_h"/>
                                          </p:val>
                                        </p:tav>
                                      </p:tavLst>
                                    </p:anim>
                                    <p:animEffect transition="in" filter="fade">
                                      <p:cBhvr>
                                        <p:cTn id="35" dur="500"/>
                                        <p:tgtEl>
                                          <p:spTgt spid="3"/>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p:cTn id="40" dur="500" fill="hold"/>
                                        <p:tgtEl>
                                          <p:spTgt spid="4"/>
                                        </p:tgtEl>
                                        <p:attrNameLst>
                                          <p:attrName>ppt_w</p:attrName>
                                        </p:attrNameLst>
                                      </p:cBhvr>
                                      <p:tavLst>
                                        <p:tav tm="0">
                                          <p:val>
                                            <p:fltVal val="0"/>
                                          </p:val>
                                        </p:tav>
                                        <p:tav tm="100000">
                                          <p:val>
                                            <p:strVal val="#ppt_w"/>
                                          </p:val>
                                        </p:tav>
                                      </p:tavLst>
                                    </p:anim>
                                    <p:anim calcmode="lin" valueType="num">
                                      <p:cBhvr>
                                        <p:cTn id="41" dur="500" fill="hold"/>
                                        <p:tgtEl>
                                          <p:spTgt spid="4"/>
                                        </p:tgtEl>
                                        <p:attrNameLst>
                                          <p:attrName>ppt_h</p:attrName>
                                        </p:attrNameLst>
                                      </p:cBhvr>
                                      <p:tavLst>
                                        <p:tav tm="0">
                                          <p:val>
                                            <p:fltVal val="0"/>
                                          </p:val>
                                        </p:tav>
                                        <p:tav tm="100000">
                                          <p:val>
                                            <p:strVal val="#ppt_h"/>
                                          </p:val>
                                        </p:tav>
                                      </p:tavLst>
                                    </p:anim>
                                    <p:animEffect transition="in" filter="fade">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9025"/>
            <a:ext cx="8610600" cy="46166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sz="2400" b="1" dirty="0" smtClean="0">
                <a:solidFill>
                  <a:schemeClr val="bg1"/>
                </a:solidFill>
                <a:effectLst>
                  <a:outerShdw blurRad="38100" dist="38100" dir="2700000" algn="tl">
                    <a:srgbClr val="000000">
                      <a:alpha val="43137"/>
                    </a:srgbClr>
                  </a:outerShdw>
                </a:effectLst>
              </a:rPr>
              <a:t>A CONCAVE lens is thinner in the center and thicker on the edges</a:t>
            </a:r>
            <a:r>
              <a:rPr lang="en-US" sz="2400" b="1" dirty="0" smtClean="0"/>
              <a:t>.</a:t>
            </a:r>
            <a:endParaRPr lang="en-US" sz="2400" b="1" dirty="0"/>
          </a:p>
        </p:txBody>
      </p:sp>
      <p:pic>
        <p:nvPicPr>
          <p:cNvPr id="3" name="Picture 2" descr="C:\Users\bboyer.BFCS\AppData\Local\Microsoft\Windows\Temporary Internet Files\Content.IE5\4L7AEXCV\concave[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879" y="1143000"/>
            <a:ext cx="2428875" cy="322300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819400" y="1143000"/>
            <a:ext cx="6172200" cy="830997"/>
          </a:xfrm>
          <a:prstGeom prst="rect">
            <a:avLst/>
          </a:prstGeom>
          <a:noFill/>
        </p:spPr>
        <p:txBody>
          <a:bodyPr wrap="square" rtlCol="0">
            <a:spAutoFit/>
          </a:bodyPr>
          <a:lstStyle/>
          <a:p>
            <a:r>
              <a:rPr lang="en-US" sz="2400" b="1" dirty="0" smtClean="0">
                <a:effectLst>
                  <a:outerShdw blurRad="38100" dist="38100" dir="2700000" algn="tl">
                    <a:srgbClr val="000000">
                      <a:alpha val="43137"/>
                    </a:srgbClr>
                  </a:outerShdw>
                </a:effectLst>
              </a:rPr>
              <a:t>When light rays pass through, they bend away from the optical axis and spread out.</a:t>
            </a:r>
            <a:endParaRPr lang="en-US" sz="2400" b="1" dirty="0">
              <a:effectLst>
                <a:outerShdw blurRad="38100" dist="38100" dir="2700000" algn="tl">
                  <a:srgbClr val="000000">
                    <a:alpha val="43137"/>
                  </a:srgbClr>
                </a:outerShdw>
              </a:effectLst>
            </a:endParaRPr>
          </a:p>
        </p:txBody>
      </p:sp>
      <p:sp>
        <p:nvSpPr>
          <p:cNvPr id="5" name="TextBox 4"/>
          <p:cNvSpPr txBox="1"/>
          <p:nvPr/>
        </p:nvSpPr>
        <p:spPr>
          <a:xfrm>
            <a:off x="2819400" y="2514600"/>
            <a:ext cx="5943600" cy="830997"/>
          </a:xfrm>
          <a:prstGeom prst="rect">
            <a:avLst/>
          </a:prstGeom>
          <a:noFill/>
        </p:spPr>
        <p:txBody>
          <a:bodyPr wrap="square" rtlCol="0">
            <a:spAutoFit/>
          </a:bodyPr>
          <a:lstStyle/>
          <a:p>
            <a:r>
              <a:rPr lang="en-US" sz="2400" b="1" dirty="0" smtClean="0"/>
              <a:t>Only virtual images can be formed since the rays never meet.</a:t>
            </a:r>
            <a:endParaRPr lang="en-US" sz="2400" b="1" dirty="0"/>
          </a:p>
        </p:txBody>
      </p:sp>
      <p:pic>
        <p:nvPicPr>
          <p:cNvPr id="7170" name="Picture 2" descr="C:\Users\bboyer.BFCS\AppData\Local\Microsoft\Windows\Temporary Internet Files\Content.IE5\UQRL2NXX\mybrokenheart[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3089652"/>
            <a:ext cx="2552700" cy="25527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146875" y="4800600"/>
            <a:ext cx="4648200" cy="1200329"/>
          </a:xfrm>
          <a:prstGeom prst="rect">
            <a:avLst/>
          </a:prstGeom>
          <a:noFill/>
        </p:spPr>
        <p:txBody>
          <a:bodyPr wrap="square" rtlCol="0">
            <a:spAutoFit/>
          </a:bodyPr>
          <a:lstStyle/>
          <a:p>
            <a:r>
              <a:rPr lang="en-US" sz="2400" b="1" dirty="0" smtClean="0"/>
              <a:t>The images formed by a concave lens are ALWAYS  upright and smaller than the object.</a:t>
            </a:r>
            <a:endParaRPr lang="en-US" sz="2400" b="1" dirty="0"/>
          </a:p>
        </p:txBody>
      </p:sp>
    </p:spTree>
    <p:extLst>
      <p:ext uri="{BB962C8B-B14F-4D97-AF65-F5344CB8AC3E}">
        <p14:creationId xmlns:p14="http://schemas.microsoft.com/office/powerpoint/2010/main" val="1915631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down)">
                                      <p:cBhvr>
                                        <p:cTn id="20" dur="580">
                                          <p:stCondLst>
                                            <p:cond delay="0"/>
                                          </p:stCondLst>
                                        </p:cTn>
                                        <p:tgtEl>
                                          <p:spTgt spid="3"/>
                                        </p:tgtEl>
                                      </p:cBhvr>
                                    </p:animEffect>
                                    <p:anim calcmode="lin" valueType="num">
                                      <p:cBhvr>
                                        <p:cTn id="21"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6" dur="26">
                                          <p:stCondLst>
                                            <p:cond delay="650"/>
                                          </p:stCondLst>
                                        </p:cTn>
                                        <p:tgtEl>
                                          <p:spTgt spid="3"/>
                                        </p:tgtEl>
                                      </p:cBhvr>
                                      <p:to x="100000" y="60000"/>
                                    </p:animScale>
                                    <p:animScale>
                                      <p:cBhvr>
                                        <p:cTn id="27" dur="166" decel="50000">
                                          <p:stCondLst>
                                            <p:cond delay="676"/>
                                          </p:stCondLst>
                                        </p:cTn>
                                        <p:tgtEl>
                                          <p:spTgt spid="3"/>
                                        </p:tgtEl>
                                      </p:cBhvr>
                                      <p:to x="100000" y="100000"/>
                                    </p:animScale>
                                    <p:animScale>
                                      <p:cBhvr>
                                        <p:cTn id="28" dur="26">
                                          <p:stCondLst>
                                            <p:cond delay="1312"/>
                                          </p:stCondLst>
                                        </p:cTn>
                                        <p:tgtEl>
                                          <p:spTgt spid="3"/>
                                        </p:tgtEl>
                                      </p:cBhvr>
                                      <p:to x="100000" y="80000"/>
                                    </p:animScale>
                                    <p:animScale>
                                      <p:cBhvr>
                                        <p:cTn id="29" dur="166" decel="50000">
                                          <p:stCondLst>
                                            <p:cond delay="1338"/>
                                          </p:stCondLst>
                                        </p:cTn>
                                        <p:tgtEl>
                                          <p:spTgt spid="3"/>
                                        </p:tgtEl>
                                      </p:cBhvr>
                                      <p:to x="100000" y="100000"/>
                                    </p:animScale>
                                    <p:animScale>
                                      <p:cBhvr>
                                        <p:cTn id="30" dur="26">
                                          <p:stCondLst>
                                            <p:cond delay="1642"/>
                                          </p:stCondLst>
                                        </p:cTn>
                                        <p:tgtEl>
                                          <p:spTgt spid="3"/>
                                        </p:tgtEl>
                                      </p:cBhvr>
                                      <p:to x="100000" y="90000"/>
                                    </p:animScale>
                                    <p:animScale>
                                      <p:cBhvr>
                                        <p:cTn id="31" dur="166" decel="50000">
                                          <p:stCondLst>
                                            <p:cond delay="1668"/>
                                          </p:stCondLst>
                                        </p:cTn>
                                        <p:tgtEl>
                                          <p:spTgt spid="3"/>
                                        </p:tgtEl>
                                      </p:cBhvr>
                                      <p:to x="100000" y="100000"/>
                                    </p:animScale>
                                    <p:animScale>
                                      <p:cBhvr>
                                        <p:cTn id="32" dur="26">
                                          <p:stCondLst>
                                            <p:cond delay="1808"/>
                                          </p:stCondLst>
                                        </p:cTn>
                                        <p:tgtEl>
                                          <p:spTgt spid="3"/>
                                        </p:tgtEl>
                                      </p:cBhvr>
                                      <p:to x="100000" y="95000"/>
                                    </p:animScale>
                                    <p:animScale>
                                      <p:cBhvr>
                                        <p:cTn id="33" dur="166" decel="50000">
                                          <p:stCondLst>
                                            <p:cond delay="1834"/>
                                          </p:stCondLst>
                                        </p:cTn>
                                        <p:tgtEl>
                                          <p:spTgt spid="3"/>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p:cTn id="38" dur="500" fill="hold"/>
                                        <p:tgtEl>
                                          <p:spTgt spid="5"/>
                                        </p:tgtEl>
                                        <p:attrNameLst>
                                          <p:attrName>ppt_w</p:attrName>
                                        </p:attrNameLst>
                                      </p:cBhvr>
                                      <p:tavLst>
                                        <p:tav tm="0">
                                          <p:val>
                                            <p:fltVal val="0"/>
                                          </p:val>
                                        </p:tav>
                                        <p:tav tm="100000">
                                          <p:val>
                                            <p:strVal val="#ppt_w"/>
                                          </p:val>
                                        </p:tav>
                                      </p:tavLst>
                                    </p:anim>
                                    <p:anim calcmode="lin" valueType="num">
                                      <p:cBhvr>
                                        <p:cTn id="39" dur="500" fill="hold"/>
                                        <p:tgtEl>
                                          <p:spTgt spid="5"/>
                                        </p:tgtEl>
                                        <p:attrNameLst>
                                          <p:attrName>ppt_h</p:attrName>
                                        </p:attrNameLst>
                                      </p:cBhvr>
                                      <p:tavLst>
                                        <p:tav tm="0">
                                          <p:val>
                                            <p:fltVal val="0"/>
                                          </p:val>
                                        </p:tav>
                                        <p:tav tm="100000">
                                          <p:val>
                                            <p:strVal val="#ppt_h"/>
                                          </p:val>
                                        </p:tav>
                                      </p:tavLst>
                                    </p:anim>
                                    <p:animEffect transition="in" filter="fade">
                                      <p:cBhvr>
                                        <p:cTn id="40" dur="500"/>
                                        <p:tgtEl>
                                          <p:spTgt spid="5"/>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7170"/>
                                        </p:tgtEl>
                                        <p:attrNameLst>
                                          <p:attrName>style.visibility</p:attrName>
                                        </p:attrNameLst>
                                      </p:cBhvr>
                                      <p:to>
                                        <p:strVal val="visible"/>
                                      </p:to>
                                    </p:set>
                                    <p:anim calcmode="lin" valueType="num">
                                      <p:cBhvr>
                                        <p:cTn id="45" dur="1000" fill="hold"/>
                                        <p:tgtEl>
                                          <p:spTgt spid="7170"/>
                                        </p:tgtEl>
                                        <p:attrNameLst>
                                          <p:attrName>ppt_w</p:attrName>
                                        </p:attrNameLst>
                                      </p:cBhvr>
                                      <p:tavLst>
                                        <p:tav tm="0">
                                          <p:val>
                                            <p:fltVal val="0"/>
                                          </p:val>
                                        </p:tav>
                                        <p:tav tm="100000">
                                          <p:val>
                                            <p:strVal val="#ppt_w"/>
                                          </p:val>
                                        </p:tav>
                                      </p:tavLst>
                                    </p:anim>
                                    <p:anim calcmode="lin" valueType="num">
                                      <p:cBhvr>
                                        <p:cTn id="46" dur="1000" fill="hold"/>
                                        <p:tgtEl>
                                          <p:spTgt spid="7170"/>
                                        </p:tgtEl>
                                        <p:attrNameLst>
                                          <p:attrName>ppt_h</p:attrName>
                                        </p:attrNameLst>
                                      </p:cBhvr>
                                      <p:tavLst>
                                        <p:tav tm="0">
                                          <p:val>
                                            <p:fltVal val="0"/>
                                          </p:val>
                                        </p:tav>
                                        <p:tav tm="100000">
                                          <p:val>
                                            <p:strVal val="#ppt_h"/>
                                          </p:val>
                                        </p:tav>
                                      </p:tavLst>
                                    </p:anim>
                                    <p:anim calcmode="lin" valueType="num">
                                      <p:cBhvr>
                                        <p:cTn id="47" dur="1000" fill="hold"/>
                                        <p:tgtEl>
                                          <p:spTgt spid="7170"/>
                                        </p:tgtEl>
                                        <p:attrNameLst>
                                          <p:attrName>style.rotation</p:attrName>
                                        </p:attrNameLst>
                                      </p:cBhvr>
                                      <p:tavLst>
                                        <p:tav tm="0">
                                          <p:val>
                                            <p:fltVal val="90"/>
                                          </p:val>
                                        </p:tav>
                                        <p:tav tm="100000">
                                          <p:val>
                                            <p:fltVal val="0"/>
                                          </p:val>
                                        </p:tav>
                                      </p:tavLst>
                                    </p:anim>
                                    <p:animEffect transition="in" filter="fade">
                                      <p:cBhvr>
                                        <p:cTn id="48" dur="1000"/>
                                        <p:tgtEl>
                                          <p:spTgt spid="7170"/>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additive="base">
                                        <p:cTn id="53" dur="500" fill="hold"/>
                                        <p:tgtEl>
                                          <p:spTgt spid="7"/>
                                        </p:tgtEl>
                                        <p:attrNameLst>
                                          <p:attrName>ppt_x</p:attrName>
                                        </p:attrNameLst>
                                      </p:cBhvr>
                                      <p:tavLst>
                                        <p:tav tm="0">
                                          <p:val>
                                            <p:strVal val="#ppt_x"/>
                                          </p:val>
                                        </p:tav>
                                        <p:tav tm="100000">
                                          <p:val>
                                            <p:strVal val="#ppt_x"/>
                                          </p:val>
                                        </p:tav>
                                      </p:tavLst>
                                    </p:anim>
                                    <p:anim calcmode="lin" valueType="num">
                                      <p:cBhvr additive="base">
                                        <p:cTn id="5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Users\bboyer.BFCS\AppData\Local\Microsoft\Windows\Temporary Internet Files\Content.IE5\UQRL2NXX\lens[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457200"/>
            <a:ext cx="2267937" cy="267112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5" descr="C:\Users\bboyer.BFCS\AppData\Local\Microsoft\Windows\Temporary Internet Files\Content.IE5\UQRL2NXX\Picture_2[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8150" y="3463522"/>
            <a:ext cx="4657449" cy="27956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924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strVal val="#ppt_w*0.70"/>
                                          </p:val>
                                        </p:tav>
                                        <p:tav tm="100000">
                                          <p:val>
                                            <p:strVal val="#ppt_w"/>
                                          </p:val>
                                        </p:tav>
                                      </p:tavLst>
                                    </p:anim>
                                    <p:anim calcmode="lin" valueType="num">
                                      <p:cBhvr>
                                        <p:cTn id="15" dur="1000" fill="hold"/>
                                        <p:tgtEl>
                                          <p:spTgt spid="3"/>
                                        </p:tgtEl>
                                        <p:attrNameLst>
                                          <p:attrName>ppt_h</p:attrName>
                                        </p:attrNameLst>
                                      </p:cBhvr>
                                      <p:tavLst>
                                        <p:tav tm="0">
                                          <p:val>
                                            <p:strVal val="#ppt_h"/>
                                          </p:val>
                                        </p:tav>
                                        <p:tav tm="100000">
                                          <p:val>
                                            <p:strVal val="#ppt_h"/>
                                          </p:val>
                                        </p:tav>
                                      </p:tavLst>
                                    </p:anim>
                                    <p:animEffect transition="in" filter="fade">
                                      <p:cBhvr>
                                        <p:cTn id="16"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atch">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524</TotalTime>
  <Words>495</Words>
  <Application>Microsoft Office PowerPoint</Application>
  <PresentationFormat>On-screen Show (4:3)</PresentationFormat>
  <Paragraphs>38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Thatch</vt:lpstr>
      <vt:lpstr>NOTES for 18.3 Refraction and Lenses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NOTES for 18.3 Refraction and Lenses</dc:title>
  <dc:creator>Beverly Boyer</dc:creator>
  <cp:lastModifiedBy>Beverly Boyer</cp:lastModifiedBy>
  <cp:revision>17</cp:revision>
  <dcterms:created xsi:type="dcterms:W3CDTF">2016-04-27T02:13:53Z</dcterms:created>
  <dcterms:modified xsi:type="dcterms:W3CDTF">2017-04-10T11:34:19Z</dcterms:modified>
</cp:coreProperties>
</file>