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E157B88-6434-497F-802A-A8A6D5CB2770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D536678-EBE6-4CF5-A5A0-8FF0C63EF1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 on 10.2 Friction and Gravity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637" y="226367"/>
            <a:ext cx="3276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PROJECTILE MOTION</a:t>
            </a:r>
            <a:endParaRPr lang="en-US" sz="2400" b="1" dirty="0"/>
          </a:p>
        </p:txBody>
      </p:sp>
      <p:pic>
        <p:nvPicPr>
          <p:cNvPr id="9223" name="Picture 7" descr="C:\Users\bboyer.BFCS\AppData\Local\Microsoft\Windows\Temporary Internet Files\Content.IE5\5N068EZU\projectile_motion_phot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37" y="1486664"/>
            <a:ext cx="1803245" cy="22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C:\Users\bboyer.BFCS\AppData\Local\Microsoft\Windows\Temporary Internet Files\Content.IE5\HISESI1T\Gravity_free_path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099" y="3970149"/>
            <a:ext cx="27336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8636" y="914400"/>
            <a:ext cx="6208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 object that is thrown is called a projectile.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91058" y="1676398"/>
            <a:ext cx="39631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 balls will drop at the same rate, even though the red one was dropped vertically and the yellow ball was pushed horizontally.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46263" y="2017862"/>
            <a:ext cx="3215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force of gravity continues to act them both the same way. </a:t>
            </a:r>
            <a:endParaRPr lang="en-US" sz="2400" dirty="0"/>
          </a:p>
        </p:txBody>
      </p:sp>
      <p:pic>
        <p:nvPicPr>
          <p:cNvPr id="9228" name="Picture 12" descr="C:\Users\bboyer.BFCS\AppData\Local\Microsoft\Windows\Temporary Internet Files\Content.IE5\VQ3XH292\u3l2a2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3" y="4038600"/>
            <a:ext cx="246137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4121" y="3630256"/>
            <a:ext cx="3452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you throw a projectile at an upward angle, the force of gravity reduces its vertical velocity.  The upward motion will stop, and gravity will pull it back towards the ground.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67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Friction:  </a:t>
            </a:r>
          </a:p>
          <a:p>
            <a:r>
              <a:rPr lang="en-US" sz="2400" b="1" dirty="0" smtClean="0"/>
              <a:t>The force that 2 surfaces exert on each other when they rub against each other.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strength of the force of friction depends on two factors: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06961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1) how hard the surfaces push together and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6834" y="2531279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2) the types of surfaces involved.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200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Friction acts in a direction opposite to the direction of the object’s motion.  Without friction, a  moving object might not stop until striking another object!  </a:t>
            </a:r>
            <a:endParaRPr lang="en-US" sz="2400" b="1" dirty="0"/>
          </a:p>
        </p:txBody>
      </p:sp>
      <p:pic>
        <p:nvPicPr>
          <p:cNvPr id="10" name="Picture 2" descr="C:\Users\bboyer.BFCS\AppData\Local\Microsoft\Windows\Temporary Internet Files\Content.IE5\Y3NAG44D\frict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62407"/>
            <a:ext cx="4374279" cy="187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9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2514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types of friction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3124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STATIC FRICTION: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80865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This acts on objects that are not moving.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A force greater than the force of static friction must be used in order to move an object.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Once static friction is overcome, then another force must be dealt with:  </a:t>
            </a:r>
            <a:endParaRPr lang="en-US" sz="2400" b="1" dirty="0"/>
          </a:p>
        </p:txBody>
      </p:sp>
      <p:pic>
        <p:nvPicPr>
          <p:cNvPr id="2052" name="Picture 4" descr="C:\Users\bboyer.BFCS\AppData\Local\Microsoft\Windows\Temporary Internet Files\Content.IE5\MEBYWNEO\friction_graph_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709" y="3248726"/>
            <a:ext cx="2438884" cy="156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3865185"/>
            <a:ext cx="3200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SLIDING FRICTION: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5" name="Picture 7" descr="C:\Users\bboyer.BFCS\AppData\Local\Microsoft\Windows\Temporary Internet Files\Content.IE5\5N068EZU\imagesCAHBUJN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132" y="5049850"/>
            <a:ext cx="1942460" cy="178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9600" y="4508026"/>
            <a:ext cx="5867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this occurs when 2 solid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surfaces slide over each other.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sliding friction allows moving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objects to stop </a:t>
            </a:r>
            <a:endParaRPr lang="en-US" sz="2400" b="1" dirty="0"/>
          </a:p>
        </p:txBody>
      </p:sp>
      <p:pic>
        <p:nvPicPr>
          <p:cNvPr id="2056" name="Picture 8" descr="C:\Users\bboyer.BFCS\AppData\Local\Microsoft\Windows\Temporary Internet Files\Content.IE5\YHATSVSC\friction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41" y="223172"/>
            <a:ext cx="2946400" cy="145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3352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ROLLING FRICTION: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bboyer.BFCS\AppData\Local\Microsoft\Windows\Temporary Internet Files\Content.IE5\VQ3XH292\rolling-friction[1]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615854" cy="178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boyer.BFCS\AppData\Local\Microsoft\Windows\Temporary Internet Files\Content.IE5\5TF6QX5L\Figure_1_forces_on_rolling_tir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05" y="258812"/>
            <a:ext cx="33909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066800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when an object rolls across a surface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rolling friction is easier than sliding friction for similar materials.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2895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 FLUID FRICTION: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9624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fluid friction occurs when a solid object moves through a fluid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water, oil, air are some examples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of fluids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/>
              <a:t>easier to overcome than sliding friction</a:t>
            </a:r>
            <a:endParaRPr lang="en-US" sz="2400" b="1" dirty="0"/>
          </a:p>
        </p:txBody>
      </p:sp>
      <p:pic>
        <p:nvPicPr>
          <p:cNvPr id="3077" name="Picture 5" descr="C:\Users\bboyer.BFCS\AppData\Local\Microsoft\Windows\Temporary Internet Files\Content.IE5\WQJ12NDH\types_of_fristion_diagram_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66132"/>
            <a:ext cx="2132711" cy="168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bboyer.BFCS\AppData\Local\Microsoft\Windows\Temporary Internet Files\Content.IE5\B8HJM9FT\819px-Flickr_-_The_U.S._Army_-_U.S._Army_Parachute_Team_graduates_first_wounded_warrior_and_largest_female_class_(2)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621" y="4866132"/>
            <a:ext cx="1445618" cy="180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57200"/>
            <a:ext cx="152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bboyer.BFCS\AppData\Local\Microsoft\Windows\Temporary Internet Files\Content.IE5\XNFQ2Q5E\motion_gravity1_2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457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force that pulls objects towards each other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Law of Universal Gravity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438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Gravity acts everywhere in the universe.  It keeps the moon orbiting around Earth.  It keeps the planets in our solar system orbiting around the sun.</a:t>
            </a:r>
          </a:p>
          <a:p>
            <a:endParaRPr lang="en-US" sz="2400" b="1" dirty="0"/>
          </a:p>
          <a:p>
            <a:r>
              <a:rPr lang="en-US" sz="2400" b="1" dirty="0" smtClean="0"/>
              <a:t>Any two objects in the universe, </a:t>
            </a:r>
          </a:p>
          <a:p>
            <a:r>
              <a:rPr lang="en-US" sz="2400" b="1" dirty="0" smtClean="0"/>
              <a:t>without exception, </a:t>
            </a:r>
          </a:p>
          <a:p>
            <a:r>
              <a:rPr lang="en-US" sz="2400" b="1" dirty="0" smtClean="0"/>
              <a:t>attract each other.</a:t>
            </a:r>
          </a:p>
          <a:p>
            <a:endParaRPr lang="en-US" sz="2400" b="1" dirty="0"/>
          </a:p>
        </p:txBody>
      </p:sp>
      <p:pic>
        <p:nvPicPr>
          <p:cNvPr id="4104" name="Picture 8" descr="C:\Users\bboyer.BFCS\AppData\Local\Microsoft\Windows\Temporary Internet Files\Content.IE5\H9R3AUT1\gravit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2088379" cy="30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7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Users\bboyer.BFCS\AppData\Local\Microsoft\Windows\Temporary Internet Files\Content.IE5\MEBYWNEO\gravit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10" y="335070"/>
            <a:ext cx="381000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28612"/>
            <a:ext cx="5088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Two factors affect the gravitational attraction between objects: 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733800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810" y="1381658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b="1" dirty="0" smtClean="0"/>
              <a:t> is the measure of the amount of matter in an object. 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979" y="3043652"/>
            <a:ext cx="501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SI unit of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b="1" dirty="0" smtClean="0"/>
              <a:t> is the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kilogram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212655"/>
            <a:ext cx="4860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more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b="1" dirty="0" smtClean="0"/>
              <a:t> an object has, the greater its gravitational force.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64410" y="354913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greater the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between two objects, the weaker the gravitational  force.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515874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Remember the difference between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2400" b="1" dirty="0" smtClean="0"/>
              <a:t> and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52578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amount of matter in an object is 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26610" y="52578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measure of gravitational pull on an object is 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53705" y="5673298"/>
            <a:ext cx="109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MASS.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5627132"/>
            <a:ext cx="149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6089" y="6187107"/>
            <a:ext cx="4618495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 ∕  9.8 m/s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actual MASS</a:t>
            </a:r>
            <a:endParaRPr lang="en-US" sz="2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45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3276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GRAVITY and MOTION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 descr="C:\Users\bboyer.BFCS\AppData\Local\Microsoft\Windows\Temporary Internet Files\Content.IE5\UQRL2NXX\Free_Fall_Graph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5147793" cy="348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10200" y="688032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the only force acting on an object is gravity, the object is said to be in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fall.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8300" y="25908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 object in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fall </a:t>
            </a:r>
            <a:r>
              <a:rPr lang="en-US" sz="2400" b="1" dirty="0" smtClean="0"/>
              <a:t>is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accelerating</a:t>
            </a:r>
            <a:r>
              <a:rPr lang="en-US" sz="2400" b="1" dirty="0"/>
              <a:t> </a:t>
            </a:r>
            <a:r>
              <a:rPr lang="en-US" sz="2400" b="1" dirty="0" smtClean="0"/>
              <a:t>because the force of gravity is an unbalanced force.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953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objects in free fall accelerate at the same rate, regardless of their mass. 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901330"/>
            <a:ext cx="86487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Acceleration due to gravity is 9.8 m/s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That means  for every second and object is falling, its velocity has increased by 9.8 m/s.</a:t>
            </a:r>
            <a:endParaRPr lang="en-US" sz="2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1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Objects falling through air experience a type of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fluid friction </a:t>
            </a:r>
            <a:r>
              <a:rPr lang="en-US" sz="2400" b="1" dirty="0" smtClean="0"/>
              <a:t>called </a:t>
            </a:r>
            <a:r>
              <a:rPr lang="en-US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resistance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Friction is in the direction opposite to motion, so air resistance is an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upward force </a:t>
            </a:r>
            <a:r>
              <a:rPr lang="en-US" sz="2400" b="1" dirty="0" smtClean="0"/>
              <a:t>exerted on falling objects.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743200"/>
            <a:ext cx="86106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Air resistance is NOT the same for all objects.   Falling objects with a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surface area </a:t>
            </a:r>
            <a:r>
              <a:rPr lang="en-US" sz="2400" b="1" dirty="0" smtClean="0"/>
              <a:t>experience more air resistance.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In a vacuum, where there is no air, all objects fall with exactly the same rate of acceleration.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4891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491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Air resistance increases with velocity.   </a:t>
            </a:r>
          </a:p>
          <a:p>
            <a:endParaRPr lang="en-US" sz="2400" b="1" dirty="0"/>
          </a:p>
          <a:p>
            <a:r>
              <a:rPr lang="en-US" sz="2400" b="1" dirty="0" smtClean="0"/>
              <a:t>As a falling object speeds up, the force of resistance becomes greater and greater.  </a:t>
            </a:r>
          </a:p>
          <a:p>
            <a:endParaRPr lang="en-US" sz="2400" b="1" dirty="0"/>
          </a:p>
          <a:p>
            <a:r>
              <a:rPr lang="en-US" sz="2400" b="1" dirty="0" smtClean="0"/>
              <a:t>Eventually, a falling object will fall fast enough that the upward force of air resistance becomes equal to the downward force of gravity, creating a balanced force.  </a:t>
            </a:r>
          </a:p>
          <a:p>
            <a:endParaRPr lang="en-US" sz="2400" b="1" dirty="0"/>
          </a:p>
          <a:p>
            <a:r>
              <a:rPr lang="en-US" sz="2400" b="1" dirty="0" smtClean="0"/>
              <a:t>When there are balanced forces, there is no acceleration.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4079" y="434116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object will continue to fall, but its velocity remains constant.  </a:t>
            </a:r>
            <a:endParaRPr lang="en-US" sz="2400" b="1" dirty="0"/>
          </a:p>
        </p:txBody>
      </p:sp>
      <p:pic>
        <p:nvPicPr>
          <p:cNvPr id="7173" name="Picture 5" descr="C:\Users\bboyer.BFCS\AppData\Local\Microsoft\Windows\Temporary Internet Files\Content.IE5\HISESI1T\graph_velf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04" y="4876800"/>
            <a:ext cx="2599196" cy="175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9105" y="4876800"/>
            <a:ext cx="3128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greatest velocity a falling object reaches is called it TERMINAL VELOCITY.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807998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Terminal velocity is reached when the force of air resistance equals the weight of the object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135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409</TotalTime>
  <Words>718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Mylar</vt:lpstr>
      <vt:lpstr>Chapter 10 Forces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Forces</dc:title>
  <dc:creator>Beverly Boyer</dc:creator>
  <cp:lastModifiedBy>Beverly Boyer</cp:lastModifiedBy>
  <cp:revision>21</cp:revision>
  <dcterms:created xsi:type="dcterms:W3CDTF">2016-12-04T21:51:41Z</dcterms:created>
  <dcterms:modified xsi:type="dcterms:W3CDTF">2016-12-05T04:40:56Z</dcterms:modified>
</cp:coreProperties>
</file>