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9" autoAdjust="0"/>
    <p:restoredTop sz="94660"/>
  </p:normalViewPr>
  <p:slideViewPr>
    <p:cSldViewPr snapToGrid="0">
      <p:cViewPr varScale="1">
        <p:scale>
          <a:sx n="57" d="100"/>
          <a:sy n="57" d="100"/>
        </p:scale>
        <p:origin x="84" y="5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12/7/2016</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12/7/2016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12/7/2016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12/7/2016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12/7/2016</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12/7/2016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12/7/2016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12/7/2016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12/7/2016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12/7/2016</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12/7/2016</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12/7/2016</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10:  Forces</a:t>
            </a:r>
            <a:endParaRPr lang="en-US" dirty="0"/>
          </a:p>
        </p:txBody>
      </p:sp>
      <p:sp>
        <p:nvSpPr>
          <p:cNvPr id="3" name="Subtitle 2"/>
          <p:cNvSpPr>
            <a:spLocks noGrp="1"/>
          </p:cNvSpPr>
          <p:nvPr>
            <p:ph type="subTitle" idx="1"/>
          </p:nvPr>
        </p:nvSpPr>
        <p:spPr/>
        <p:txBody>
          <a:bodyPr>
            <a:noAutofit/>
          </a:bodyPr>
          <a:lstStyle/>
          <a:p>
            <a:r>
              <a:rPr lang="en-US" sz="3600" dirty="0" smtClean="0"/>
              <a:t>Notes on 10.4 Newton’s Third Law</a:t>
            </a:r>
            <a:endParaRPr lang="en-US" sz="3600" dirty="0"/>
          </a:p>
        </p:txBody>
      </p:sp>
    </p:spTree>
    <p:extLst>
      <p:ext uri="{BB962C8B-B14F-4D97-AF65-F5344CB8AC3E}">
        <p14:creationId xmlns:p14="http://schemas.microsoft.com/office/powerpoint/2010/main" val="4281900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60400" y="703801"/>
            <a:ext cx="4690533" cy="461665"/>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n-US" sz="2400" b="1" dirty="0" smtClean="0">
                <a:effectLst>
                  <a:outerShdw blurRad="38100" dist="38100" dir="2700000" algn="tl">
                    <a:srgbClr val="000000">
                      <a:alpha val="43137"/>
                    </a:srgbClr>
                  </a:outerShdw>
                </a:effectLst>
              </a:rPr>
              <a:t>Newton’s Third Law of Motion</a:t>
            </a:r>
            <a:endParaRPr lang="en-US" sz="2400" b="1" dirty="0">
              <a:effectLst>
                <a:outerShdw blurRad="38100" dist="38100" dir="2700000" algn="tl">
                  <a:srgbClr val="000000">
                    <a:alpha val="43137"/>
                  </a:srgbClr>
                </a:outerShdw>
              </a:effectLst>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5229" y="1585970"/>
            <a:ext cx="2905125" cy="3238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04401" y="409821"/>
            <a:ext cx="1656537" cy="2010360"/>
          </a:xfrm>
          <a:prstGeom prst="rect">
            <a:avLst/>
          </a:prstGeom>
        </p:spPr>
      </p:pic>
      <p:sp>
        <p:nvSpPr>
          <p:cNvPr id="5" name="TextBox 4"/>
          <p:cNvSpPr txBox="1"/>
          <p:nvPr/>
        </p:nvSpPr>
        <p:spPr>
          <a:xfrm>
            <a:off x="4114800" y="1725083"/>
            <a:ext cx="5571067" cy="1938992"/>
          </a:xfrm>
          <a:prstGeom prst="rect">
            <a:avLst/>
          </a:prstGeom>
          <a:noFill/>
        </p:spPr>
        <p:txBody>
          <a:bodyPr wrap="square" rtlCol="0">
            <a:spAutoFit/>
          </a:bodyPr>
          <a:lstStyle/>
          <a:p>
            <a:r>
              <a:rPr lang="en-US" sz="2400" b="1" dirty="0" smtClean="0"/>
              <a:t>If one object exerts a force on another object, then the second object exerts a force of equal strength in the opposite direction of the first object.</a:t>
            </a:r>
            <a:endParaRPr lang="en-US" sz="2400" b="1" dirty="0"/>
          </a:p>
        </p:txBody>
      </p:sp>
      <p:sp>
        <p:nvSpPr>
          <p:cNvPr id="6" name="TextBox 5"/>
          <p:cNvSpPr txBox="1"/>
          <p:nvPr/>
        </p:nvSpPr>
        <p:spPr>
          <a:xfrm>
            <a:off x="4267200" y="3945467"/>
            <a:ext cx="5418667" cy="830997"/>
          </a:xfrm>
          <a:prstGeom prst="rect">
            <a:avLst/>
          </a:prstGeom>
          <a:noFill/>
        </p:spPr>
        <p:txBody>
          <a:bodyPr wrap="square" rtlCol="0">
            <a:spAutoFit/>
          </a:bodyPr>
          <a:lstStyle/>
          <a:p>
            <a:r>
              <a:rPr lang="en-US" sz="2400" b="1" dirty="0" smtClean="0"/>
              <a:t>AKA:  For every action, there is an equal and opposite reaction.</a:t>
            </a:r>
            <a:endParaRPr lang="en-US" sz="2400" b="1" dirty="0"/>
          </a:p>
        </p:txBody>
      </p:sp>
      <p:sp>
        <p:nvSpPr>
          <p:cNvPr id="7" name="TextBox 6"/>
          <p:cNvSpPr txBox="1"/>
          <p:nvPr/>
        </p:nvSpPr>
        <p:spPr>
          <a:xfrm>
            <a:off x="846667" y="5244975"/>
            <a:ext cx="10614271" cy="1200329"/>
          </a:xfrm>
          <a:prstGeom prst="rect">
            <a:avLst/>
          </a:prstGeom>
          <a:noFill/>
        </p:spPr>
        <p:txBody>
          <a:bodyPr wrap="square" rtlCol="0">
            <a:spAutoFit/>
          </a:bodyPr>
          <a:lstStyle/>
          <a:p>
            <a:r>
              <a:rPr lang="en-US" sz="2400" b="1" dirty="0" smtClean="0"/>
              <a:t>Don’t forget the part that inertia plays in this, however.  If an object has a much greater mass, its inertia is stronger, making the reaction less perceptible. </a:t>
            </a:r>
            <a:endParaRPr lang="en-US" sz="2400" b="1" dirty="0"/>
          </a:p>
        </p:txBody>
      </p:sp>
    </p:spTree>
    <p:extLst>
      <p:ext uri="{BB962C8B-B14F-4D97-AF65-F5344CB8AC3E}">
        <p14:creationId xmlns:p14="http://schemas.microsoft.com/office/powerpoint/2010/main" val="3066366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8000" y="965200"/>
            <a:ext cx="11091333" cy="830997"/>
          </a:xfrm>
          <a:prstGeom prst="rect">
            <a:avLst/>
          </a:prstGeom>
          <a:noFill/>
        </p:spPr>
        <p:txBody>
          <a:bodyPr wrap="square" rtlCol="0">
            <a:spAutoFit/>
          </a:bodyPr>
          <a:lstStyle/>
          <a:p>
            <a:r>
              <a:rPr lang="en-US" sz="2400" b="1" dirty="0" smtClean="0"/>
              <a:t>Remember how when forces are balanced, they equal each other out, and there is no motion?  </a:t>
            </a:r>
            <a:endParaRPr lang="en-US" sz="2400" b="1"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2399" y="1534583"/>
            <a:ext cx="3516841" cy="1509512"/>
          </a:xfrm>
          <a:prstGeom prst="rect">
            <a:avLst/>
          </a:prstGeom>
        </p:spPr>
      </p:pic>
      <p:sp>
        <p:nvSpPr>
          <p:cNvPr id="4" name="TextBox 3"/>
          <p:cNvSpPr txBox="1"/>
          <p:nvPr/>
        </p:nvSpPr>
        <p:spPr>
          <a:xfrm>
            <a:off x="507999" y="3183467"/>
            <a:ext cx="11091333" cy="1200329"/>
          </a:xfrm>
          <a:prstGeom prst="rect">
            <a:avLst/>
          </a:prstGeom>
          <a:noFill/>
        </p:spPr>
        <p:txBody>
          <a:bodyPr wrap="square" rtlCol="0">
            <a:spAutoFit/>
          </a:bodyPr>
          <a:lstStyle/>
          <a:p>
            <a:r>
              <a:rPr lang="en-US" sz="2400" b="1" dirty="0" smtClean="0"/>
              <a:t>Action and reaction forces do not act in the same way.  The reason is that they are acting on different objects.  In the picture above, both forces (figures) are acting on the same object (box).  </a:t>
            </a:r>
            <a:endParaRPr lang="en-US" sz="2400" b="1"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4593" y="4523168"/>
            <a:ext cx="1245805" cy="2009898"/>
          </a:xfrm>
          <a:prstGeom prst="rect">
            <a:avLst/>
          </a:prstGeom>
        </p:spPr>
      </p:pic>
      <p:sp>
        <p:nvSpPr>
          <p:cNvPr id="6" name="TextBox 5"/>
          <p:cNvSpPr txBox="1"/>
          <p:nvPr/>
        </p:nvSpPr>
        <p:spPr>
          <a:xfrm>
            <a:off x="2286000" y="4927952"/>
            <a:ext cx="9313332" cy="1200329"/>
          </a:xfrm>
          <a:prstGeom prst="rect">
            <a:avLst/>
          </a:prstGeom>
          <a:noFill/>
        </p:spPr>
        <p:txBody>
          <a:bodyPr wrap="square" rtlCol="0">
            <a:spAutoFit/>
          </a:bodyPr>
          <a:lstStyle/>
          <a:p>
            <a:r>
              <a:rPr lang="en-US" sz="2400" dirty="0" smtClean="0"/>
              <a:t>With the hammer and nail, the hammer is applying force onto the nail, while the nail is applying force on the hammer.  The action and reaction forces act on </a:t>
            </a:r>
            <a:r>
              <a:rPr lang="en-US" sz="2400" b="1" dirty="0" smtClean="0">
                <a:effectLst>
                  <a:outerShdw blurRad="38100" dist="38100" dir="2700000" algn="tl">
                    <a:srgbClr val="000000">
                      <a:alpha val="43137"/>
                    </a:srgbClr>
                  </a:outerShdw>
                </a:effectLst>
              </a:rPr>
              <a:t>different </a:t>
            </a:r>
            <a:r>
              <a:rPr lang="en-US" sz="2400" dirty="0" smtClean="0"/>
              <a:t>objects.</a:t>
            </a:r>
            <a:endParaRPr lang="en-US" sz="2400" dirty="0"/>
          </a:p>
        </p:txBody>
      </p:sp>
    </p:spTree>
    <p:extLst>
      <p:ext uri="{BB962C8B-B14F-4D97-AF65-F5344CB8AC3E}">
        <p14:creationId xmlns:p14="http://schemas.microsoft.com/office/powerpoint/2010/main" val="1851526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7092" y="548745"/>
            <a:ext cx="1998134" cy="461665"/>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en-US" sz="2400" b="1" dirty="0" smtClean="0">
                <a:effectLst>
                  <a:outerShdw blurRad="38100" dist="38100" dir="2700000" algn="tl">
                    <a:srgbClr val="000000">
                      <a:alpha val="43137"/>
                    </a:srgbClr>
                  </a:outerShdw>
                </a:effectLst>
              </a:rPr>
              <a:t>Momentum</a:t>
            </a:r>
            <a:endParaRPr lang="en-US" sz="2400" b="1" dirty="0">
              <a:effectLst>
                <a:outerShdw blurRad="38100" dist="38100" dir="2700000" algn="tl">
                  <a:srgbClr val="000000">
                    <a:alpha val="43137"/>
                  </a:srgbClr>
                </a:outerShdw>
              </a:effectLst>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12692" y="593312"/>
            <a:ext cx="1950508" cy="1050274"/>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7092" y="1688153"/>
            <a:ext cx="3272334" cy="1850914"/>
          </a:xfrm>
          <a:prstGeom prst="rect">
            <a:avLst/>
          </a:prstGeom>
        </p:spPr>
      </p:pic>
      <p:sp>
        <p:nvSpPr>
          <p:cNvPr id="5" name="TextBox 4"/>
          <p:cNvSpPr txBox="1"/>
          <p:nvPr/>
        </p:nvSpPr>
        <p:spPr>
          <a:xfrm>
            <a:off x="437092" y="1118449"/>
            <a:ext cx="7724775" cy="461665"/>
          </a:xfrm>
          <a:prstGeom prst="rect">
            <a:avLst/>
          </a:prstGeom>
          <a:noFill/>
        </p:spPr>
        <p:txBody>
          <a:bodyPr wrap="square" rtlCol="0">
            <a:spAutoFit/>
          </a:bodyPr>
          <a:lstStyle/>
          <a:p>
            <a:r>
              <a:rPr lang="en-US" sz="2400" b="1" dirty="0" smtClean="0"/>
              <a:t>Newton called momentum a “quantity of motion.”</a:t>
            </a:r>
            <a:endParaRPr lang="en-US" sz="2400" b="1" dirty="0"/>
          </a:p>
        </p:txBody>
      </p:sp>
      <p:sp>
        <p:nvSpPr>
          <p:cNvPr id="6" name="TextBox 5"/>
          <p:cNvSpPr txBox="1"/>
          <p:nvPr/>
        </p:nvSpPr>
        <p:spPr>
          <a:xfrm>
            <a:off x="5054600" y="1926563"/>
            <a:ext cx="4690534" cy="461665"/>
          </a:xfrm>
          <a:prstGeom prst="rect">
            <a:avLst/>
          </a:prstGeom>
          <a:solidFill>
            <a:schemeClr val="bg1"/>
          </a:solidFill>
          <a:ln w="57150">
            <a:solidFill>
              <a:schemeClr val="accent4">
                <a:lumMod val="60000"/>
                <a:lumOff val="40000"/>
              </a:schemeClr>
            </a:solidFill>
          </a:ln>
        </p:spPr>
        <p:txBody>
          <a:bodyPr wrap="square" rtlCol="0">
            <a:spAutoFit/>
          </a:bodyPr>
          <a:lstStyle/>
          <a:p>
            <a:r>
              <a:rPr lang="en-US" sz="2400" b="1" dirty="0" smtClean="0"/>
              <a:t>Momentum = Mass X Velocity</a:t>
            </a:r>
            <a:endParaRPr lang="en-US" sz="2400" b="1" dirty="0"/>
          </a:p>
        </p:txBody>
      </p:sp>
      <p:sp>
        <p:nvSpPr>
          <p:cNvPr id="7" name="TextBox 6"/>
          <p:cNvSpPr txBox="1"/>
          <p:nvPr/>
        </p:nvSpPr>
        <p:spPr>
          <a:xfrm>
            <a:off x="5638800" y="2671205"/>
            <a:ext cx="3522133" cy="1200329"/>
          </a:xfrm>
          <a:prstGeom prst="rect">
            <a:avLst/>
          </a:prstGeom>
          <a:noFill/>
        </p:spPr>
        <p:txBody>
          <a:bodyPr wrap="square" rtlCol="0">
            <a:spAutoFit/>
          </a:bodyPr>
          <a:lstStyle/>
          <a:p>
            <a:r>
              <a:rPr lang="en-US" sz="2400" b="1" dirty="0" smtClean="0"/>
              <a:t>Mass 			= kg</a:t>
            </a:r>
          </a:p>
          <a:p>
            <a:r>
              <a:rPr lang="en-US" sz="2400" b="1" dirty="0" smtClean="0"/>
              <a:t>Velocity	     = m/s</a:t>
            </a:r>
          </a:p>
          <a:p>
            <a:r>
              <a:rPr lang="en-US" sz="2400" b="1" dirty="0" smtClean="0"/>
              <a:t>Momentum = kg</a:t>
            </a:r>
            <a:r>
              <a:rPr lang="en-US" sz="2400" b="1" baseline="30000" dirty="0" smtClean="0">
                <a:effectLst>
                  <a:outerShdw blurRad="38100" dist="38100" dir="2700000" algn="tl">
                    <a:srgbClr val="000000">
                      <a:alpha val="43137"/>
                    </a:srgbClr>
                  </a:outerShdw>
                </a:effectLst>
              </a:rPr>
              <a:t>.</a:t>
            </a:r>
            <a:r>
              <a:rPr lang="en-US" sz="2400" b="1" dirty="0" smtClean="0"/>
              <a:t> m/s</a:t>
            </a:r>
            <a:endParaRPr lang="en-US" sz="2400" b="1" dirty="0"/>
          </a:p>
        </p:txBody>
      </p:sp>
      <p:sp>
        <p:nvSpPr>
          <p:cNvPr id="8" name="TextBox 7"/>
          <p:cNvSpPr txBox="1"/>
          <p:nvPr/>
        </p:nvSpPr>
        <p:spPr>
          <a:xfrm>
            <a:off x="437092" y="4018519"/>
            <a:ext cx="10095441" cy="830997"/>
          </a:xfrm>
          <a:prstGeom prst="rect">
            <a:avLst/>
          </a:prstGeom>
          <a:noFill/>
        </p:spPr>
        <p:txBody>
          <a:bodyPr wrap="square" rtlCol="0">
            <a:spAutoFit/>
          </a:bodyPr>
          <a:lstStyle/>
          <a:p>
            <a:r>
              <a:rPr lang="en-US" sz="2400" b="1" dirty="0" smtClean="0"/>
              <a:t>Momentum is described by its direction as well as its quantity.  </a:t>
            </a:r>
          </a:p>
          <a:p>
            <a:r>
              <a:rPr lang="en-US" sz="2400" b="1" dirty="0" smtClean="0"/>
              <a:t>The momentum of an object is in the same direction as its velocity.</a:t>
            </a:r>
            <a:endParaRPr lang="en-US" sz="2400" b="1" dirty="0"/>
          </a:p>
        </p:txBody>
      </p:sp>
      <p:sp>
        <p:nvSpPr>
          <p:cNvPr id="9" name="TextBox 8"/>
          <p:cNvSpPr txBox="1"/>
          <p:nvPr/>
        </p:nvSpPr>
        <p:spPr>
          <a:xfrm>
            <a:off x="939800" y="5419220"/>
            <a:ext cx="8805334" cy="830997"/>
          </a:xfrm>
          <a:prstGeom prst="rect">
            <a:avLst/>
          </a:prstGeom>
        </p:spPr>
        <p:style>
          <a:lnRef idx="0">
            <a:scrgbClr r="0" g="0" b="0"/>
          </a:lnRef>
          <a:fillRef idx="1003">
            <a:schemeClr val="dk2"/>
          </a:fillRef>
          <a:effectRef idx="0">
            <a:scrgbClr r="0" g="0" b="0"/>
          </a:effectRef>
          <a:fontRef idx="major"/>
        </p:style>
        <p:txBody>
          <a:bodyPr wrap="square" rtlCol="0">
            <a:spAutoFit/>
          </a:bodyPr>
          <a:lstStyle/>
          <a:p>
            <a:r>
              <a:rPr lang="en-US" sz="2400" b="1" dirty="0" smtClean="0">
                <a:effectLst>
                  <a:outerShdw blurRad="38100" dist="38100" dir="2700000" algn="tl">
                    <a:srgbClr val="000000">
                      <a:alpha val="43137"/>
                    </a:srgbClr>
                  </a:outerShdw>
                </a:effectLst>
              </a:rPr>
              <a:t>Turn to page 356 in your textbooks.  Do the Math practice.</a:t>
            </a:r>
          </a:p>
          <a:p>
            <a:pPr algn="ctr"/>
            <a:r>
              <a:rPr lang="en-US" sz="2400" b="1" dirty="0" smtClean="0">
                <a:effectLst>
                  <a:outerShdw blurRad="38100" dist="38100" dir="2700000" algn="tl">
                    <a:srgbClr val="000000">
                      <a:alpha val="43137"/>
                    </a:srgbClr>
                  </a:outerShdw>
                </a:effectLst>
              </a:rPr>
              <a:t>Write the problems and the answers in your notes.</a:t>
            </a:r>
            <a:endParaRPr 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99647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75733" y="592665"/>
            <a:ext cx="4419600"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2400" b="1" dirty="0" smtClean="0">
                <a:effectLst>
                  <a:outerShdw blurRad="38100" dist="38100" dir="2700000" algn="tl">
                    <a:srgbClr val="000000">
                      <a:alpha val="43137"/>
                    </a:srgbClr>
                  </a:outerShdw>
                </a:effectLst>
              </a:rPr>
              <a:t>Conservation of Momentum</a:t>
            </a:r>
            <a:endParaRPr lang="en-US" sz="2400" b="1" dirty="0">
              <a:effectLst>
                <a:outerShdw blurRad="38100" dist="38100" dir="2700000" algn="tl">
                  <a:srgbClr val="000000">
                    <a:alpha val="43137"/>
                  </a:srgbClr>
                </a:outerShdw>
              </a:effectLs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199" y="1681111"/>
            <a:ext cx="5863179" cy="3002594"/>
          </a:xfrm>
          <a:prstGeom prst="rect">
            <a:avLst/>
          </a:prstGeom>
        </p:spPr>
      </p:pic>
      <p:sp>
        <p:nvSpPr>
          <p:cNvPr id="5" name="TextBox 4"/>
          <p:cNvSpPr txBox="1"/>
          <p:nvPr/>
        </p:nvSpPr>
        <p:spPr>
          <a:xfrm>
            <a:off x="5367867" y="540262"/>
            <a:ext cx="6197600" cy="830997"/>
          </a:xfrm>
          <a:prstGeom prst="rect">
            <a:avLst/>
          </a:prstGeom>
          <a:noFill/>
        </p:spPr>
        <p:txBody>
          <a:bodyPr wrap="square" rtlCol="0">
            <a:spAutoFit/>
          </a:bodyPr>
          <a:lstStyle/>
          <a:p>
            <a:r>
              <a:rPr lang="en-US" sz="2400" b="1" dirty="0" smtClean="0"/>
              <a:t>In Science, </a:t>
            </a:r>
            <a:r>
              <a:rPr lang="en-US" sz="2400" b="1" u="sng" dirty="0" smtClean="0">
                <a:effectLst>
                  <a:outerShdw blurRad="38100" dist="38100" dir="2700000" algn="tl">
                    <a:srgbClr val="000000">
                      <a:alpha val="43137"/>
                    </a:srgbClr>
                  </a:outerShdw>
                </a:effectLst>
              </a:rPr>
              <a:t>conservation</a:t>
            </a:r>
            <a:r>
              <a:rPr lang="en-US" sz="2400" b="1" dirty="0" smtClean="0"/>
              <a:t> refers to the conditions </a:t>
            </a:r>
            <a:r>
              <a:rPr lang="en-US" sz="2400" b="1" dirty="0" smtClean="0">
                <a:solidFill>
                  <a:srgbClr val="C00000"/>
                </a:solidFill>
                <a:effectLst>
                  <a:outerShdw blurRad="38100" dist="38100" dir="2700000" algn="tl">
                    <a:srgbClr val="000000">
                      <a:alpha val="43137"/>
                    </a:srgbClr>
                  </a:outerShdw>
                </a:effectLst>
              </a:rPr>
              <a:t>before and after </a:t>
            </a:r>
            <a:r>
              <a:rPr lang="en-US" sz="2400" b="1" dirty="0" smtClean="0"/>
              <a:t>some event.</a:t>
            </a:r>
            <a:endParaRPr lang="en-US" sz="2400" b="1" dirty="0"/>
          </a:p>
        </p:txBody>
      </p:sp>
      <p:sp>
        <p:nvSpPr>
          <p:cNvPr id="6" name="TextBox 5"/>
          <p:cNvSpPr txBox="1"/>
          <p:nvPr/>
        </p:nvSpPr>
        <p:spPr>
          <a:xfrm>
            <a:off x="6570133" y="1963927"/>
            <a:ext cx="4995334" cy="2308324"/>
          </a:xfrm>
          <a:prstGeom prst="rect">
            <a:avLst/>
          </a:prstGeom>
          <a:noFill/>
        </p:spPr>
        <p:txBody>
          <a:bodyPr wrap="square" rtlCol="0">
            <a:spAutoFit/>
          </a:bodyPr>
          <a:lstStyle/>
          <a:p>
            <a:r>
              <a:rPr lang="en-US" sz="2400" b="1" dirty="0" smtClean="0"/>
              <a:t>An amount that is conserved is the same amount after an event as it was before. The momentum may be transferred from one object to another, but none is lost.</a:t>
            </a:r>
            <a:endParaRPr lang="en-US" sz="2400" b="1" dirty="0"/>
          </a:p>
        </p:txBody>
      </p:sp>
      <p:sp>
        <p:nvSpPr>
          <p:cNvPr id="7" name="TextBox 6"/>
          <p:cNvSpPr txBox="1"/>
          <p:nvPr/>
        </p:nvSpPr>
        <p:spPr>
          <a:xfrm>
            <a:off x="452977" y="5000634"/>
            <a:ext cx="11734801" cy="830997"/>
          </a:xfrm>
          <a:prstGeom prst="rect">
            <a:avLst/>
          </a:prstGeom>
          <a:noFill/>
        </p:spPr>
        <p:txBody>
          <a:bodyPr wrap="square" rtlCol="0">
            <a:spAutoFit/>
          </a:bodyPr>
          <a:lstStyle/>
          <a:p>
            <a:r>
              <a:rPr lang="en-US" sz="2400" b="1" dirty="0" smtClean="0"/>
              <a:t>The law of conservation of momentum of any group of objects remains the same, or is conserved, unless outside forces act on the objects.</a:t>
            </a:r>
            <a:endParaRPr lang="en-US" sz="2400" b="1" dirty="0"/>
          </a:p>
        </p:txBody>
      </p:sp>
    </p:spTree>
    <p:extLst>
      <p:ext uri="{BB962C8B-B14F-4D97-AF65-F5344CB8AC3E}">
        <p14:creationId xmlns:p14="http://schemas.microsoft.com/office/powerpoint/2010/main" val="33746283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55</TotalTime>
  <Words>328</Words>
  <Application>Microsoft Office PowerPoint</Application>
  <PresentationFormat>Widescreen</PresentationFormat>
  <Paragraphs>23</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Century Gothic</vt:lpstr>
      <vt:lpstr>Garamond</vt:lpstr>
      <vt:lpstr>Savon</vt:lpstr>
      <vt:lpstr>Chapter 10:  Forces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10:  Forces</dc:title>
  <dc:creator>Beverly Boyer</dc:creator>
  <cp:lastModifiedBy>Beverly Boyer</cp:lastModifiedBy>
  <cp:revision>7</cp:revision>
  <dcterms:created xsi:type="dcterms:W3CDTF">2016-12-07T11:00:55Z</dcterms:created>
  <dcterms:modified xsi:type="dcterms:W3CDTF">2016-12-07T11:56:48Z</dcterms:modified>
</cp:coreProperties>
</file>