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3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12962AE4-A055-4D8F-8E57-C3B82FE46426}" type="datetimeFigureOut">
              <a:rPr lang="en-US" smtClean="0"/>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AC9AB-2403-46FB-99A9-6B54ECBCA43E}"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962AE4-A055-4D8F-8E57-C3B82FE46426}" type="datetimeFigureOut">
              <a:rPr lang="en-US" smtClean="0"/>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AC9AB-2403-46FB-99A9-6B54ECBCA43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962AE4-A055-4D8F-8E57-C3B82FE46426}" type="datetimeFigureOut">
              <a:rPr lang="en-US" smtClean="0"/>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AC9AB-2403-46FB-99A9-6B54ECBCA43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962AE4-A055-4D8F-8E57-C3B82FE46426}" type="datetimeFigureOut">
              <a:rPr lang="en-US" smtClean="0"/>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AC9AB-2403-46FB-99A9-6B54ECBCA43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12962AE4-A055-4D8F-8E57-C3B82FE46426}" type="datetimeFigureOut">
              <a:rPr lang="en-US" smtClean="0"/>
              <a:t>3/28/2017</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D5CAC9AB-2403-46FB-99A9-6B54ECBCA43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962AE4-A055-4D8F-8E57-C3B82FE46426}" type="datetimeFigureOut">
              <a:rPr lang="en-US" smtClean="0"/>
              <a:t>3/28/2017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CAC9AB-2403-46FB-99A9-6B54ECBCA43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962AE4-A055-4D8F-8E57-C3B82FE46426}" type="datetimeFigureOut">
              <a:rPr lang="en-US" smtClean="0"/>
              <a:t>3/28/2017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CAC9AB-2403-46FB-99A9-6B54ECBCA43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962AE4-A055-4D8F-8E57-C3B82FE46426}" type="datetimeFigureOut">
              <a:rPr lang="en-US" smtClean="0"/>
              <a:t>3/28/2017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CAC9AB-2403-46FB-99A9-6B54ECBCA43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962AE4-A055-4D8F-8E57-C3B82FE46426}" type="datetimeFigureOut">
              <a:rPr lang="en-US" smtClean="0"/>
              <a:t>3/28/2017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CAC9AB-2403-46FB-99A9-6B54ECBCA43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2962AE4-A055-4D8F-8E57-C3B82FE46426}" type="datetimeFigureOut">
              <a:rPr lang="en-US" smtClean="0"/>
              <a:t>3/28/2017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CAC9AB-2403-46FB-99A9-6B54ECBCA43E}"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12962AE4-A055-4D8F-8E57-C3B82FE46426}" type="datetimeFigureOut">
              <a:rPr lang="en-US" smtClean="0"/>
              <a:t>3/28/2017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CAC9AB-2403-46FB-99A9-6B54ECBCA43E}"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12962AE4-A055-4D8F-8E57-C3B82FE46426}" type="datetimeFigureOut">
              <a:rPr lang="en-US" smtClean="0"/>
              <a:t>3/28/2017</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D5CAC9AB-2403-46FB-99A9-6B54ECBCA43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NOTES on 18.5 </a:t>
            </a:r>
            <a:br>
              <a:rPr lang="en-US" dirty="0" smtClean="0"/>
            </a:br>
            <a:r>
              <a:rPr lang="en-US" dirty="0" smtClean="0"/>
              <a:t>Using Light</a:t>
            </a:r>
            <a:endParaRPr lang="en-US" dirty="0"/>
          </a:p>
        </p:txBody>
      </p:sp>
      <p:sp>
        <p:nvSpPr>
          <p:cNvPr id="3" name="Subtitle 2"/>
          <p:cNvSpPr>
            <a:spLocks noGrp="1"/>
          </p:cNvSpPr>
          <p:nvPr>
            <p:ph type="subTitle" idx="1"/>
          </p:nvPr>
        </p:nvSpPr>
        <p:spPr/>
        <p:txBody>
          <a:bodyPr/>
          <a:lstStyle/>
          <a:p>
            <a:r>
              <a:rPr lang="en-US" dirty="0" smtClean="0"/>
              <a:t>Chapter 19 Light</a:t>
            </a:r>
            <a:endParaRPr lang="en-US" dirty="0"/>
          </a:p>
        </p:txBody>
      </p:sp>
    </p:spTree>
    <p:extLst>
      <p:ext uri="{BB962C8B-B14F-4D97-AF65-F5344CB8AC3E}">
        <p14:creationId xmlns:p14="http://schemas.microsoft.com/office/powerpoint/2010/main" val="761249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3" descr="C:\Users\bboyer.BFCS\AppData\Local\Microsoft\Windows\Temporary Internet Files\Content.IE5\UQRL2NXX\Schema%20della%20chirurgia%20refrattiva[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605" y="2270494"/>
            <a:ext cx="2448579" cy="207290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33400" y="914400"/>
            <a:ext cx="8382000" cy="1200329"/>
          </a:xfrm>
          <a:prstGeom prst="rect">
            <a:avLst/>
          </a:prstGeom>
          <a:noFill/>
        </p:spPr>
        <p:txBody>
          <a:bodyPr wrap="square" rtlCol="0">
            <a:spAutoFit/>
          </a:bodyPr>
          <a:lstStyle/>
          <a:p>
            <a:r>
              <a:rPr lang="en-US" sz="2400" b="1" dirty="0" smtClean="0"/>
              <a:t>As the laser cuts into the body, it seals blood vessels.</a:t>
            </a:r>
          </a:p>
          <a:p>
            <a:r>
              <a:rPr lang="en-US" sz="2400" b="1" dirty="0" smtClean="0"/>
              <a:t>This reduces the amount of blood lost and healing is faster than with the use of a scalpel.</a:t>
            </a:r>
            <a:endParaRPr lang="en-US" sz="2400" b="1" dirty="0"/>
          </a:p>
        </p:txBody>
      </p:sp>
      <p:pic>
        <p:nvPicPr>
          <p:cNvPr id="8198" name="Picture 6" descr="C:\Users\bboyer.BFCS\AppData\Local\Microsoft\Windows\Temporary Internet Files\Content.IE5\QWZCSKY2\120px-Foot_Laser_Surgery[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275117"/>
            <a:ext cx="1447800" cy="108585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33401" y="261545"/>
            <a:ext cx="1981200" cy="461665"/>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US" sz="2400" b="1" dirty="0" smtClean="0"/>
              <a:t>Laser surgery</a:t>
            </a:r>
            <a:endParaRPr lang="en-US" sz="2400" b="1" dirty="0"/>
          </a:p>
        </p:txBody>
      </p:sp>
      <p:sp>
        <p:nvSpPr>
          <p:cNvPr id="4" name="TextBox 3"/>
          <p:cNvSpPr txBox="1"/>
          <p:nvPr/>
        </p:nvSpPr>
        <p:spPr>
          <a:xfrm flipH="1">
            <a:off x="2514601" y="2270494"/>
            <a:ext cx="6435670" cy="830997"/>
          </a:xfrm>
          <a:prstGeom prst="rect">
            <a:avLst/>
          </a:prstGeom>
          <a:noFill/>
        </p:spPr>
        <p:txBody>
          <a:bodyPr wrap="square" rtlCol="0">
            <a:spAutoFit/>
          </a:bodyPr>
          <a:lstStyle/>
          <a:p>
            <a:r>
              <a:rPr lang="en-US" sz="2400" b="1" dirty="0" smtClean="0"/>
              <a:t>Lasers are used to correct vision by reshaping the cornea and to repair detached retinas.</a:t>
            </a:r>
            <a:endParaRPr lang="en-US" sz="2400" b="1" dirty="0"/>
          </a:p>
        </p:txBody>
      </p:sp>
      <p:sp>
        <p:nvSpPr>
          <p:cNvPr id="5" name="TextBox 4"/>
          <p:cNvSpPr txBox="1"/>
          <p:nvPr/>
        </p:nvSpPr>
        <p:spPr>
          <a:xfrm>
            <a:off x="2563678" y="3306946"/>
            <a:ext cx="6435671" cy="1569660"/>
          </a:xfrm>
          <a:prstGeom prst="rect">
            <a:avLst/>
          </a:prstGeom>
          <a:noFill/>
        </p:spPr>
        <p:txBody>
          <a:bodyPr wrap="square" rtlCol="0">
            <a:spAutoFit/>
          </a:bodyPr>
          <a:lstStyle/>
          <a:p>
            <a:r>
              <a:rPr lang="en-US" sz="2400" b="1" dirty="0" smtClean="0"/>
              <a:t>If the retina falls away from the inside of the eye, the rods and cones can no longer send messages to the brain.  This can lead to partial or total blindness.</a:t>
            </a:r>
            <a:endParaRPr lang="en-US" sz="2400" b="1" dirty="0"/>
          </a:p>
        </p:txBody>
      </p:sp>
      <p:pic>
        <p:nvPicPr>
          <p:cNvPr id="8199" name="Picture 7" descr="C:\Users\bboyer.BFCS\AppData\Local\Microsoft\Windows\Temporary Internet Files\Content.IE5\0ASYAJ5P\Laser[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4980242"/>
            <a:ext cx="1828799" cy="160866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504269" y="5181600"/>
            <a:ext cx="6446002" cy="830997"/>
          </a:xfrm>
          <a:prstGeom prst="rect">
            <a:avLst/>
          </a:prstGeom>
          <a:noFill/>
        </p:spPr>
        <p:txBody>
          <a:bodyPr wrap="square" rtlCol="0">
            <a:spAutoFit/>
          </a:bodyPr>
          <a:lstStyle/>
          <a:p>
            <a:r>
              <a:rPr lang="en-US" sz="2400" b="1" dirty="0" smtClean="0"/>
              <a:t>Lasers can also be used to destroy or remove blemishes and cancerous growth</a:t>
            </a:r>
            <a:endParaRPr lang="en-US" sz="2400" b="1" dirty="0"/>
          </a:p>
        </p:txBody>
      </p:sp>
    </p:spTree>
    <p:extLst>
      <p:ext uri="{BB962C8B-B14F-4D97-AF65-F5344CB8AC3E}">
        <p14:creationId xmlns:p14="http://schemas.microsoft.com/office/powerpoint/2010/main" val="40036594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2286000" cy="461665"/>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en-US" sz="2400" b="1" dirty="0" smtClean="0"/>
              <a:t>OPTICAL FIBERS</a:t>
            </a:r>
            <a:endParaRPr lang="en-US" sz="2400" b="1" dirty="0"/>
          </a:p>
        </p:txBody>
      </p:sp>
      <p:pic>
        <p:nvPicPr>
          <p:cNvPr id="1026" name="Picture 2" descr="C:\Users\bboyer.BFCS\AppData\Local\Microsoft\Windows\Temporary Internet Files\Content.IE5\B8HJM9FT\fibraottica[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033463" y="2191701"/>
            <a:ext cx="5267326" cy="270119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048000" y="166300"/>
            <a:ext cx="5943600" cy="1200329"/>
          </a:xfrm>
          <a:prstGeom prst="rect">
            <a:avLst/>
          </a:prstGeom>
          <a:noFill/>
        </p:spPr>
        <p:txBody>
          <a:bodyPr wrap="square" rtlCol="0">
            <a:spAutoFit/>
          </a:bodyPr>
          <a:lstStyle/>
          <a:p>
            <a:r>
              <a:rPr lang="en-US" sz="2400" b="1" dirty="0" smtClean="0"/>
              <a:t>Long, thin strands of glass or plastic that can carry laser light for along distances without allowing the light to escape,</a:t>
            </a:r>
            <a:endParaRPr lang="en-US" sz="2400" b="1" dirty="0"/>
          </a:p>
        </p:txBody>
      </p:sp>
      <p:sp>
        <p:nvSpPr>
          <p:cNvPr id="4" name="TextBox 3"/>
          <p:cNvSpPr txBox="1"/>
          <p:nvPr/>
        </p:nvSpPr>
        <p:spPr>
          <a:xfrm>
            <a:off x="3069116" y="1383562"/>
            <a:ext cx="5922484" cy="830997"/>
          </a:xfrm>
          <a:prstGeom prst="rect">
            <a:avLst/>
          </a:prstGeom>
          <a:noFill/>
        </p:spPr>
        <p:txBody>
          <a:bodyPr wrap="square" rtlCol="0">
            <a:spAutoFit/>
          </a:bodyPr>
          <a:lstStyle/>
          <a:p>
            <a:r>
              <a:rPr lang="en-US" sz="2400" b="1" dirty="0" smtClean="0"/>
              <a:t>The beam stays totally inside the fiber as it travels.</a:t>
            </a:r>
            <a:endParaRPr lang="en-US" sz="2400" b="1" dirty="0"/>
          </a:p>
        </p:txBody>
      </p:sp>
      <p:sp>
        <p:nvSpPr>
          <p:cNvPr id="5" name="TextBox 4"/>
          <p:cNvSpPr txBox="1"/>
          <p:nvPr/>
        </p:nvSpPr>
        <p:spPr>
          <a:xfrm>
            <a:off x="3069116" y="2214559"/>
            <a:ext cx="5922484" cy="1569660"/>
          </a:xfrm>
          <a:prstGeom prst="rect">
            <a:avLst/>
          </a:prstGeom>
          <a:noFill/>
        </p:spPr>
        <p:txBody>
          <a:bodyPr wrap="square" rtlCol="0">
            <a:spAutoFit/>
          </a:bodyPr>
          <a:lstStyle/>
          <a:p>
            <a:r>
              <a:rPr lang="en-US" sz="2400" b="1" dirty="0" smtClean="0"/>
              <a:t>The angle of incidence determines whether or not light passes through the surface.  The greater the angle of incidence, the more the light is bent.</a:t>
            </a:r>
            <a:endParaRPr lang="en-US" sz="2400" b="1" dirty="0"/>
          </a:p>
        </p:txBody>
      </p:sp>
      <p:sp>
        <p:nvSpPr>
          <p:cNvPr id="6" name="TextBox 5"/>
          <p:cNvSpPr txBox="1"/>
          <p:nvPr/>
        </p:nvSpPr>
        <p:spPr>
          <a:xfrm>
            <a:off x="3048000" y="3784219"/>
            <a:ext cx="5943600" cy="1200329"/>
          </a:xfrm>
          <a:prstGeom prst="rect">
            <a:avLst/>
          </a:prstGeom>
          <a:noFill/>
        </p:spPr>
        <p:txBody>
          <a:bodyPr wrap="square" rtlCol="0">
            <a:spAutoFit/>
          </a:bodyPr>
          <a:lstStyle/>
          <a:p>
            <a:r>
              <a:rPr lang="en-US" sz="2400" b="1" dirty="0" smtClean="0"/>
              <a:t>The complete reflection of light by the inside surface of a medium is </a:t>
            </a:r>
          </a:p>
          <a:p>
            <a:r>
              <a:rPr lang="en-US" sz="2400" b="1" dirty="0" smtClean="0"/>
              <a:t>TOTAL INTERNAL REFLECTION. </a:t>
            </a:r>
            <a:r>
              <a:rPr lang="en-US" sz="2400" b="1" dirty="0" smtClean="0">
                <a:solidFill>
                  <a:srgbClr val="92D050"/>
                </a:solidFill>
                <a:effectLst>
                  <a:outerShdw blurRad="38100" dist="38100" dir="2700000" algn="tl">
                    <a:srgbClr val="000000">
                      <a:alpha val="43137"/>
                    </a:srgbClr>
                  </a:outerShdw>
                </a:effectLst>
              </a:rPr>
              <a:t>( p. 640)</a:t>
            </a:r>
            <a:endParaRPr lang="en-US" sz="2400" b="1" dirty="0">
              <a:solidFill>
                <a:srgbClr val="92D050"/>
              </a:solidFill>
              <a:effectLst>
                <a:outerShdw blurRad="38100" dist="38100" dir="2700000" algn="tl">
                  <a:srgbClr val="000000">
                    <a:alpha val="43137"/>
                  </a:srgbClr>
                </a:outerShdw>
              </a:effectLst>
            </a:endParaRPr>
          </a:p>
        </p:txBody>
      </p:sp>
      <p:sp>
        <p:nvSpPr>
          <p:cNvPr id="7" name="TextBox 6"/>
          <p:cNvSpPr txBox="1"/>
          <p:nvPr/>
        </p:nvSpPr>
        <p:spPr>
          <a:xfrm>
            <a:off x="3051672" y="5000002"/>
            <a:ext cx="6092328" cy="1508105"/>
          </a:xfrm>
          <a:prstGeom prst="rect">
            <a:avLst/>
          </a:prstGeom>
          <a:noFill/>
        </p:spPr>
        <p:txBody>
          <a:bodyPr wrap="square" rtlCol="0">
            <a:spAutoFit/>
          </a:bodyPr>
          <a:lstStyle/>
          <a:p>
            <a:r>
              <a:rPr lang="en-US" sz="2300" b="1" dirty="0" smtClean="0"/>
              <a:t>Each time the light ray strikes the side of the optical fiber, the angle of incidence is large, completely reflecting the light ray.  No light can escape through the sides of the optical fiber.</a:t>
            </a:r>
            <a:endParaRPr lang="en-US" sz="2300" b="1" dirty="0"/>
          </a:p>
        </p:txBody>
      </p:sp>
    </p:spTree>
    <p:extLst>
      <p:ext uri="{BB962C8B-B14F-4D97-AF65-F5344CB8AC3E}">
        <p14:creationId xmlns:p14="http://schemas.microsoft.com/office/powerpoint/2010/main" val="37337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7696200" cy="461665"/>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2400" b="1" dirty="0" smtClean="0"/>
              <a:t>Optical fibers are commonly used in medical instruments.</a:t>
            </a:r>
            <a:endParaRPr lang="en-US" sz="2400" b="1" dirty="0"/>
          </a:p>
        </p:txBody>
      </p:sp>
      <p:sp>
        <p:nvSpPr>
          <p:cNvPr id="3" name="TextBox 2"/>
          <p:cNvSpPr txBox="1"/>
          <p:nvPr/>
        </p:nvSpPr>
        <p:spPr>
          <a:xfrm>
            <a:off x="381000" y="1143000"/>
            <a:ext cx="8534400" cy="1569660"/>
          </a:xfrm>
          <a:prstGeom prst="rect">
            <a:avLst/>
          </a:prstGeom>
          <a:noFill/>
        </p:spPr>
        <p:txBody>
          <a:bodyPr wrap="square" rtlCol="0">
            <a:spAutoFit/>
          </a:bodyPr>
          <a:lstStyle/>
          <a:p>
            <a:r>
              <a:rPr lang="en-US" sz="2400" b="1" dirty="0" smtClean="0"/>
              <a:t>Doctors can insert a thin optical fiber inside parts of the body such as the heart and stomach.  They can also be used to repair damaged joints.  The doctors will insert optical fibers and tiny surgical tools.  The recovery time is much faster.</a:t>
            </a:r>
            <a:endParaRPr lang="en-US" sz="2400" b="1" dirty="0"/>
          </a:p>
        </p:txBody>
      </p:sp>
      <p:sp>
        <p:nvSpPr>
          <p:cNvPr id="4" name="TextBox 3"/>
          <p:cNvSpPr txBox="1"/>
          <p:nvPr/>
        </p:nvSpPr>
        <p:spPr>
          <a:xfrm>
            <a:off x="381000" y="2855205"/>
            <a:ext cx="2438400" cy="457200"/>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2400" b="1" dirty="0" smtClean="0">
                <a:effectLst>
                  <a:outerShdw blurRad="38100" dist="38100" dir="2700000" algn="tl">
                    <a:srgbClr val="000000">
                      <a:alpha val="43137"/>
                    </a:srgbClr>
                  </a:outerShdw>
                </a:effectLst>
              </a:rPr>
              <a:t>Communications</a:t>
            </a:r>
            <a:endParaRPr lang="en-US" sz="2400" b="1" dirty="0">
              <a:effectLst>
                <a:outerShdw blurRad="38100" dist="38100" dir="2700000" algn="tl">
                  <a:srgbClr val="000000">
                    <a:alpha val="43137"/>
                  </a:srgbClr>
                </a:outerShdw>
              </a:effectLst>
            </a:endParaRPr>
          </a:p>
        </p:txBody>
      </p:sp>
      <p:pic>
        <p:nvPicPr>
          <p:cNvPr id="2051" name="Picture 3" descr="C:\Users\bboyer.BFCS\AppData\Local\Microsoft\Windows\Temporary Internet Files\Content.IE5\5TF6QX5L\Optimic1140_fiber_optical_microphone_for_wiki[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2321805"/>
            <a:ext cx="939160" cy="9906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81000" y="3657600"/>
            <a:ext cx="8534400" cy="1200329"/>
          </a:xfrm>
          <a:prstGeom prst="rect">
            <a:avLst/>
          </a:prstGeom>
          <a:noFill/>
        </p:spPr>
        <p:txBody>
          <a:bodyPr wrap="square" rtlCol="0">
            <a:spAutoFit/>
          </a:bodyPr>
          <a:lstStyle/>
          <a:p>
            <a:r>
              <a:rPr lang="en-US" sz="2400" b="1" dirty="0" smtClean="0"/>
              <a:t>Electrical signals that start out through copper wires are changed into pulses of light by tiny lasers.  These signals can then travel over long distances.</a:t>
            </a:r>
            <a:endParaRPr lang="en-US" sz="2400" b="1" dirty="0"/>
          </a:p>
        </p:txBody>
      </p:sp>
      <p:sp>
        <p:nvSpPr>
          <p:cNvPr id="7" name="TextBox 6"/>
          <p:cNvSpPr txBox="1"/>
          <p:nvPr/>
        </p:nvSpPr>
        <p:spPr>
          <a:xfrm>
            <a:off x="533400" y="4857928"/>
            <a:ext cx="8458200" cy="830997"/>
          </a:xfrm>
          <a:prstGeom prst="rect">
            <a:avLst/>
          </a:prstGeom>
          <a:noFill/>
        </p:spPr>
        <p:txBody>
          <a:bodyPr wrap="square" rtlCol="0">
            <a:spAutoFit/>
          </a:bodyPr>
          <a:lstStyle/>
          <a:p>
            <a:r>
              <a:rPr lang="en-US" sz="2400" b="1" dirty="0" smtClean="0"/>
              <a:t>One tiny optical fiber can carry thousands of phone conversations at the same time.</a:t>
            </a:r>
            <a:endParaRPr lang="en-US" sz="2400" b="1" dirty="0"/>
          </a:p>
        </p:txBody>
      </p:sp>
    </p:spTree>
    <p:extLst>
      <p:ext uri="{BB962C8B-B14F-4D97-AF65-F5344CB8AC3E}">
        <p14:creationId xmlns:p14="http://schemas.microsoft.com/office/powerpoint/2010/main" val="28715621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6649" y="533400"/>
            <a:ext cx="3287151" cy="523220"/>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r>
              <a:rPr lang="en-US" sz="2800" b="1" dirty="0" smtClean="0">
                <a:effectLst>
                  <a:outerShdw blurRad="38100" dist="38100" dir="2700000" algn="tl">
                    <a:srgbClr val="000000">
                      <a:alpha val="43137"/>
                    </a:srgbClr>
                  </a:outerShdw>
                </a:effectLst>
              </a:rPr>
              <a:t>Optical Instruments</a:t>
            </a:r>
          </a:p>
        </p:txBody>
      </p:sp>
      <p:sp>
        <p:nvSpPr>
          <p:cNvPr id="3" name="TextBox 2"/>
          <p:cNvSpPr txBox="1"/>
          <p:nvPr/>
        </p:nvSpPr>
        <p:spPr>
          <a:xfrm>
            <a:off x="446649" y="1219200"/>
            <a:ext cx="8468751" cy="4154984"/>
          </a:xfrm>
          <a:prstGeom prst="rect">
            <a:avLst/>
          </a:prstGeom>
          <a:noFill/>
        </p:spPr>
        <p:txBody>
          <a:bodyPr wrap="square" rtlCol="0">
            <a:spAutoFit/>
          </a:bodyPr>
          <a:lstStyle/>
          <a:p>
            <a:r>
              <a:rPr lang="en-US" sz="2400" b="1" dirty="0" smtClean="0"/>
              <a:t>Three common types of optical instruments are:</a:t>
            </a:r>
          </a:p>
          <a:p>
            <a:endParaRPr lang="en-US" sz="2400" b="1" dirty="0" smtClean="0"/>
          </a:p>
          <a:p>
            <a:r>
              <a:rPr lang="en-US" sz="2400" b="1" dirty="0"/>
              <a:t> </a:t>
            </a:r>
            <a:r>
              <a:rPr lang="en-US" sz="2400" b="1" dirty="0" smtClean="0"/>
              <a:t>    </a:t>
            </a:r>
            <a:r>
              <a:rPr lang="en-US" sz="2400" b="1" u="sng" dirty="0" smtClean="0">
                <a:effectLst>
                  <a:outerShdw blurRad="38100" dist="38100" dir="2700000" algn="tl">
                    <a:srgbClr val="000000">
                      <a:alpha val="43137"/>
                    </a:srgbClr>
                  </a:outerShdw>
                </a:effectLst>
              </a:rPr>
              <a:t>1.  telescopes </a:t>
            </a:r>
            <a:r>
              <a:rPr lang="en-US" sz="2400" b="1" dirty="0" smtClean="0"/>
              <a:t>: forms enlarged images of distant objects</a:t>
            </a:r>
          </a:p>
          <a:p>
            <a:r>
              <a:rPr lang="en-US" sz="2400" b="1" dirty="0"/>
              <a:t>	</a:t>
            </a:r>
            <a:r>
              <a:rPr lang="en-US" sz="2400" b="1" dirty="0" smtClean="0"/>
              <a:t>using lenses or mirrors to collect and focus light.</a:t>
            </a:r>
          </a:p>
          <a:p>
            <a:endParaRPr lang="en-US" sz="2400" b="1" dirty="0" smtClean="0"/>
          </a:p>
          <a:p>
            <a:r>
              <a:rPr lang="en-US" sz="2400" b="1" dirty="0">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    </a:t>
            </a:r>
            <a:r>
              <a:rPr lang="en-US" sz="2400" b="1" u="sng" dirty="0" smtClean="0">
                <a:effectLst>
                  <a:outerShdw blurRad="38100" dist="38100" dir="2700000" algn="tl">
                    <a:srgbClr val="000000">
                      <a:alpha val="43137"/>
                    </a:srgbClr>
                  </a:outerShdw>
                </a:effectLst>
              </a:rPr>
              <a:t>2.  microscopes</a:t>
            </a:r>
            <a:r>
              <a:rPr lang="en-US" sz="2400" b="1" dirty="0" smtClean="0"/>
              <a:t>:  forms enlarged images of tiny objects</a:t>
            </a:r>
          </a:p>
          <a:p>
            <a:r>
              <a:rPr lang="en-US" sz="2400" b="1" dirty="0"/>
              <a:t> </a:t>
            </a:r>
            <a:r>
              <a:rPr lang="en-US" sz="2400" b="1" dirty="0" smtClean="0"/>
              <a:t>           using a combination of lenses to produce and magnify </a:t>
            </a:r>
          </a:p>
          <a:p>
            <a:r>
              <a:rPr lang="en-US" sz="2400" b="1" dirty="0"/>
              <a:t> </a:t>
            </a:r>
            <a:r>
              <a:rPr lang="en-US" sz="2400" b="1" dirty="0" smtClean="0"/>
              <a:t>           an image.</a:t>
            </a:r>
          </a:p>
          <a:p>
            <a:endParaRPr lang="en-US" sz="2400" b="1" dirty="0" smtClean="0"/>
          </a:p>
          <a:p>
            <a:r>
              <a:rPr lang="en-US" sz="2400" b="1" dirty="0" smtClean="0"/>
              <a:t>     </a:t>
            </a:r>
            <a:r>
              <a:rPr lang="en-US" sz="2400" b="1" u="sng" dirty="0" smtClean="0">
                <a:effectLst>
                  <a:outerShdw blurRad="38100" dist="38100" dir="2700000" algn="tl">
                    <a:srgbClr val="000000">
                      <a:alpha val="43137"/>
                    </a:srgbClr>
                  </a:outerShdw>
                </a:effectLst>
              </a:rPr>
              <a:t>3.  cameras</a:t>
            </a:r>
            <a:r>
              <a:rPr lang="en-US" sz="2400" b="1" dirty="0" smtClean="0"/>
              <a:t>:  uses one or more lenses to focus light, and film</a:t>
            </a:r>
          </a:p>
          <a:p>
            <a:r>
              <a:rPr lang="en-US" sz="2400" b="1" dirty="0"/>
              <a:t> </a:t>
            </a:r>
            <a:r>
              <a:rPr lang="en-US" sz="2400" b="1" dirty="0" smtClean="0"/>
              <a:t>        	to record an image.</a:t>
            </a:r>
          </a:p>
        </p:txBody>
      </p:sp>
    </p:spTree>
    <p:extLst>
      <p:ext uri="{BB962C8B-B14F-4D97-AF65-F5344CB8AC3E}">
        <p14:creationId xmlns:p14="http://schemas.microsoft.com/office/powerpoint/2010/main" val="90695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6212" y="228600"/>
            <a:ext cx="4153388" cy="523220"/>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2400" b="1" dirty="0" smtClean="0"/>
              <a:t> </a:t>
            </a:r>
            <a:r>
              <a:rPr lang="en-US" sz="2800" b="1" dirty="0" smtClean="0">
                <a:effectLst>
                  <a:outerShdw blurRad="38100" dist="38100" dir="2700000" algn="tl">
                    <a:srgbClr val="000000">
                      <a:alpha val="43137"/>
                    </a:srgbClr>
                  </a:outerShdw>
                </a:effectLst>
              </a:rPr>
              <a:t>REFRACTING</a:t>
            </a:r>
            <a:r>
              <a:rPr lang="en-US" sz="2400" b="1" dirty="0" smtClean="0">
                <a:effectLst>
                  <a:outerShdw blurRad="38100" dist="38100" dir="2700000" algn="tl">
                    <a:srgbClr val="000000">
                      <a:alpha val="43137"/>
                    </a:srgbClr>
                  </a:outerShdw>
                </a:effectLst>
              </a:rPr>
              <a:t> TELESCOPE</a:t>
            </a:r>
            <a:endParaRPr lang="en-US" sz="2400" b="1" dirty="0">
              <a:effectLst>
                <a:outerShdw blurRad="38100" dist="38100" dir="2700000" algn="tl">
                  <a:srgbClr val="000000">
                    <a:alpha val="43137"/>
                  </a:srgbClr>
                </a:outerShdw>
              </a:effectLst>
            </a:endParaRPr>
          </a:p>
        </p:txBody>
      </p:sp>
      <p:pic>
        <p:nvPicPr>
          <p:cNvPr id="3" name="Picture 4" descr="C:\Users\bboyer.BFCS\AppData\Local\Microsoft\Windows\Temporary Internet Files\Content.IE5\B8HJM9FT\telescope-basic[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212" y="1107465"/>
            <a:ext cx="4362694" cy="386357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800600" y="1448515"/>
            <a:ext cx="3200400" cy="830997"/>
          </a:xfrm>
          <a:prstGeom prst="rect">
            <a:avLst/>
          </a:prstGeom>
          <a:noFill/>
        </p:spPr>
        <p:txBody>
          <a:bodyPr wrap="square" rtlCol="0">
            <a:spAutoFit/>
          </a:bodyPr>
          <a:lstStyle/>
          <a:p>
            <a:r>
              <a:rPr lang="en-US" sz="2400" b="1" dirty="0" smtClean="0"/>
              <a:t>2 convex lenses- one at each end</a:t>
            </a:r>
            <a:endParaRPr lang="en-US" sz="2400" b="1" dirty="0"/>
          </a:p>
        </p:txBody>
      </p:sp>
      <p:sp>
        <p:nvSpPr>
          <p:cNvPr id="5" name="TextBox 4"/>
          <p:cNvSpPr txBox="1"/>
          <p:nvPr/>
        </p:nvSpPr>
        <p:spPr>
          <a:xfrm>
            <a:off x="4682494" y="2667000"/>
            <a:ext cx="4467964" cy="1200329"/>
          </a:xfrm>
          <a:prstGeom prst="rect">
            <a:avLst/>
          </a:prstGeom>
          <a:noFill/>
        </p:spPr>
        <p:txBody>
          <a:bodyPr wrap="square" rtlCol="0">
            <a:spAutoFit/>
          </a:bodyPr>
          <a:lstStyle/>
          <a:p>
            <a:r>
              <a:rPr lang="en-US" sz="2400" b="1" dirty="0" smtClean="0"/>
              <a:t>The objective lens gathers light from an object and focuses the rays to form a real image.</a:t>
            </a:r>
            <a:endParaRPr lang="en-US" sz="2400" b="1" dirty="0"/>
          </a:p>
        </p:txBody>
      </p:sp>
      <p:sp>
        <p:nvSpPr>
          <p:cNvPr id="6" name="TextBox 5"/>
          <p:cNvSpPr txBox="1"/>
          <p:nvPr/>
        </p:nvSpPr>
        <p:spPr>
          <a:xfrm>
            <a:off x="266212" y="4971036"/>
            <a:ext cx="8725388" cy="830997"/>
          </a:xfrm>
          <a:prstGeom prst="rect">
            <a:avLst/>
          </a:prstGeom>
          <a:noFill/>
        </p:spPr>
        <p:txBody>
          <a:bodyPr wrap="square" rtlCol="0">
            <a:spAutoFit/>
          </a:bodyPr>
          <a:lstStyle/>
          <a:p>
            <a:r>
              <a:rPr lang="en-US" sz="2400" b="1" dirty="0" smtClean="0"/>
              <a:t>The eyepiece magnifies the image so you can see it clearly.  The image is upside down.</a:t>
            </a:r>
            <a:endParaRPr lang="en-US" sz="2400" b="1" dirty="0"/>
          </a:p>
        </p:txBody>
      </p:sp>
    </p:spTree>
    <p:extLst>
      <p:ext uri="{BB962C8B-B14F-4D97-AF65-F5344CB8AC3E}">
        <p14:creationId xmlns:p14="http://schemas.microsoft.com/office/powerpoint/2010/main" val="2835784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bboyer.BFCS\AppData\Local\Microsoft\Windows\Temporary Internet Files\Content.IE5\WQJ12NDH\reflecting[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461" y="1371600"/>
            <a:ext cx="4874930" cy="3810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81000" y="533400"/>
            <a:ext cx="3733800" cy="523220"/>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2800" b="1" dirty="0" smtClean="0"/>
              <a:t>REFLECTING</a:t>
            </a:r>
            <a:r>
              <a:rPr lang="en-US" sz="2400" b="1" dirty="0" smtClean="0"/>
              <a:t> TELESCOPE</a:t>
            </a:r>
            <a:endParaRPr lang="en-US" sz="2400" b="1" dirty="0"/>
          </a:p>
        </p:txBody>
      </p:sp>
      <p:sp>
        <p:nvSpPr>
          <p:cNvPr id="4" name="TextBox 3"/>
          <p:cNvSpPr txBox="1"/>
          <p:nvPr/>
        </p:nvSpPr>
        <p:spPr>
          <a:xfrm>
            <a:off x="5410200" y="1143000"/>
            <a:ext cx="3505200" cy="1938992"/>
          </a:xfrm>
          <a:prstGeom prst="rect">
            <a:avLst/>
          </a:prstGeom>
          <a:noFill/>
        </p:spPr>
        <p:txBody>
          <a:bodyPr wrap="square" rtlCol="0">
            <a:spAutoFit/>
          </a:bodyPr>
          <a:lstStyle/>
          <a:p>
            <a:r>
              <a:rPr lang="en-US" sz="2400" b="1" dirty="0" smtClean="0"/>
              <a:t>Uses a large concave </a:t>
            </a:r>
            <a:r>
              <a:rPr lang="en-US" sz="2400" b="1" dirty="0" smtClean="0">
                <a:solidFill>
                  <a:srgbClr val="FFC000"/>
                </a:solidFill>
                <a:effectLst>
                  <a:outerShdw blurRad="38100" dist="38100" dir="2700000" algn="tl">
                    <a:srgbClr val="000000">
                      <a:alpha val="43137"/>
                    </a:srgbClr>
                  </a:outerShdw>
                </a:effectLst>
              </a:rPr>
              <a:t>mirror</a:t>
            </a:r>
            <a:r>
              <a:rPr lang="en-US" sz="2400" b="1" dirty="0" smtClean="0"/>
              <a:t> to gather light from distant objects and focuses the rays to form a real image.</a:t>
            </a:r>
            <a:endParaRPr lang="en-US" sz="2400" b="1" dirty="0"/>
          </a:p>
        </p:txBody>
      </p:sp>
      <p:sp>
        <p:nvSpPr>
          <p:cNvPr id="5" name="TextBox 4"/>
          <p:cNvSpPr txBox="1"/>
          <p:nvPr/>
        </p:nvSpPr>
        <p:spPr>
          <a:xfrm>
            <a:off x="5410200" y="3429000"/>
            <a:ext cx="3505200" cy="1200329"/>
          </a:xfrm>
          <a:prstGeom prst="rect">
            <a:avLst/>
          </a:prstGeom>
          <a:noFill/>
        </p:spPr>
        <p:txBody>
          <a:bodyPr wrap="square" rtlCol="0">
            <a:spAutoFit/>
          </a:bodyPr>
          <a:lstStyle/>
          <a:p>
            <a:r>
              <a:rPr lang="en-US" sz="2400" b="1" dirty="0" smtClean="0"/>
              <a:t>A small secondary plane </a:t>
            </a:r>
            <a:r>
              <a:rPr lang="en-US" sz="2400" b="1" dirty="0" smtClean="0">
                <a:solidFill>
                  <a:srgbClr val="FFC000"/>
                </a:solidFill>
                <a:effectLst>
                  <a:outerShdw blurRad="38100" dist="38100" dir="2700000" algn="tl">
                    <a:srgbClr val="000000">
                      <a:alpha val="43137"/>
                    </a:srgbClr>
                  </a:outerShdw>
                </a:effectLst>
              </a:rPr>
              <a:t>mirror</a:t>
            </a:r>
            <a:r>
              <a:rPr lang="en-US" sz="2400" b="1" dirty="0" smtClean="0"/>
              <a:t> reflects the image to the eyepiece.</a:t>
            </a:r>
            <a:endParaRPr lang="en-US" sz="2400" b="1" dirty="0"/>
          </a:p>
        </p:txBody>
      </p:sp>
      <p:sp>
        <p:nvSpPr>
          <p:cNvPr id="6" name="TextBox 5"/>
          <p:cNvSpPr txBox="1"/>
          <p:nvPr/>
        </p:nvSpPr>
        <p:spPr>
          <a:xfrm>
            <a:off x="317426" y="5776642"/>
            <a:ext cx="4953000" cy="461665"/>
          </a:xfrm>
          <a:prstGeom prst="rect">
            <a:avLst/>
          </a:prstGeom>
          <a:noFill/>
        </p:spPr>
        <p:txBody>
          <a:bodyPr wrap="square" rtlCol="0">
            <a:spAutoFit/>
          </a:bodyPr>
          <a:lstStyle/>
          <a:p>
            <a:r>
              <a:rPr lang="en-US" sz="2400" b="1" dirty="0" smtClean="0"/>
              <a:t>The image you see is upside down.</a:t>
            </a:r>
            <a:endParaRPr lang="en-US" sz="2400" b="1" dirty="0"/>
          </a:p>
        </p:txBody>
      </p:sp>
      <p:sp>
        <p:nvSpPr>
          <p:cNvPr id="7" name="TextBox 6"/>
          <p:cNvSpPr txBox="1"/>
          <p:nvPr/>
        </p:nvSpPr>
        <p:spPr>
          <a:xfrm>
            <a:off x="5384369" y="4945645"/>
            <a:ext cx="3505200" cy="830997"/>
          </a:xfrm>
          <a:prstGeom prst="rect">
            <a:avLst/>
          </a:prstGeom>
          <a:noFill/>
        </p:spPr>
        <p:txBody>
          <a:bodyPr wrap="square" rtlCol="0">
            <a:spAutoFit/>
          </a:bodyPr>
          <a:lstStyle/>
          <a:p>
            <a:r>
              <a:rPr lang="en-US" sz="2400" b="1" dirty="0" smtClean="0"/>
              <a:t>The eyepiece is a convex </a:t>
            </a:r>
            <a:r>
              <a:rPr lang="en-US" sz="2400" b="1" dirty="0" smtClean="0">
                <a:solidFill>
                  <a:srgbClr val="FF0000"/>
                </a:solidFill>
                <a:effectLst>
                  <a:outerShdw blurRad="38100" dist="38100" dir="2700000" algn="tl">
                    <a:srgbClr val="000000">
                      <a:alpha val="43137"/>
                    </a:srgbClr>
                  </a:outerShdw>
                </a:effectLst>
              </a:rPr>
              <a:t>lens</a:t>
            </a:r>
            <a:r>
              <a:rPr lang="en-US" sz="2400" b="1" dirty="0" smtClean="0"/>
              <a:t>.</a:t>
            </a:r>
            <a:endParaRPr lang="en-US" sz="2400" b="1" dirty="0"/>
          </a:p>
        </p:txBody>
      </p:sp>
    </p:spTree>
    <p:extLst>
      <p:ext uri="{BB962C8B-B14F-4D97-AF65-F5344CB8AC3E}">
        <p14:creationId xmlns:p14="http://schemas.microsoft.com/office/powerpoint/2010/main" val="4141692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533400"/>
            <a:ext cx="2438400" cy="523220"/>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en-US" sz="2800" b="1" dirty="0" smtClean="0">
                <a:effectLst>
                  <a:outerShdw blurRad="38100" dist="38100" dir="2700000" algn="tl">
                    <a:srgbClr val="000000">
                      <a:alpha val="43137"/>
                    </a:srgbClr>
                  </a:outerShdw>
                </a:effectLst>
              </a:rPr>
              <a:t>MICROSCOPES</a:t>
            </a:r>
            <a:endParaRPr lang="en-US" sz="2800" b="1" dirty="0">
              <a:effectLst>
                <a:outerShdw blurRad="38100" dist="38100" dir="2700000" algn="tl">
                  <a:srgbClr val="000000">
                    <a:alpha val="43137"/>
                  </a:srgbClr>
                </a:outerShdw>
              </a:effectLst>
            </a:endParaRPr>
          </a:p>
        </p:txBody>
      </p:sp>
      <p:pic>
        <p:nvPicPr>
          <p:cNvPr id="3075" name="Picture 3" descr="C:\Users\bboyer.BFCS\AppData\Local\Microsoft\Windows\Temporary Internet Files\Content.IE5\MEBYWNEO\MICRO-labeled[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328737"/>
            <a:ext cx="4939264" cy="514826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530312" y="537996"/>
            <a:ext cx="3276600" cy="1200329"/>
          </a:xfrm>
          <a:prstGeom prst="rect">
            <a:avLst/>
          </a:prstGeom>
          <a:noFill/>
        </p:spPr>
        <p:txBody>
          <a:bodyPr wrap="square" rtlCol="0">
            <a:spAutoFit/>
          </a:bodyPr>
          <a:lstStyle/>
          <a:p>
            <a:r>
              <a:rPr lang="en-US" sz="2400" b="1" dirty="0" smtClean="0"/>
              <a:t>Use 2 convex lenses : one in the objective and one in the eyepiece.</a:t>
            </a:r>
            <a:endParaRPr lang="en-US" sz="2400" b="1" dirty="0"/>
          </a:p>
        </p:txBody>
      </p:sp>
      <p:sp>
        <p:nvSpPr>
          <p:cNvPr id="4" name="TextBox 3"/>
          <p:cNvSpPr txBox="1"/>
          <p:nvPr/>
        </p:nvSpPr>
        <p:spPr>
          <a:xfrm>
            <a:off x="5543227" y="2057400"/>
            <a:ext cx="3276600" cy="830997"/>
          </a:xfrm>
          <a:prstGeom prst="rect">
            <a:avLst/>
          </a:prstGeom>
          <a:noFill/>
        </p:spPr>
        <p:txBody>
          <a:bodyPr wrap="square" rtlCol="0">
            <a:spAutoFit/>
          </a:bodyPr>
          <a:lstStyle/>
          <a:p>
            <a:r>
              <a:rPr lang="en-US" sz="2400" b="1" dirty="0" smtClean="0"/>
              <a:t>The specimen is placed near the objective.  </a:t>
            </a:r>
            <a:endParaRPr lang="en-US" sz="2400" b="1" dirty="0"/>
          </a:p>
        </p:txBody>
      </p:sp>
      <p:sp>
        <p:nvSpPr>
          <p:cNvPr id="5" name="TextBox 4"/>
          <p:cNvSpPr txBox="1"/>
          <p:nvPr/>
        </p:nvSpPr>
        <p:spPr>
          <a:xfrm>
            <a:off x="5562600" y="3124200"/>
            <a:ext cx="3276600" cy="1200329"/>
          </a:xfrm>
          <a:prstGeom prst="rect">
            <a:avLst/>
          </a:prstGeom>
          <a:noFill/>
        </p:spPr>
        <p:txBody>
          <a:bodyPr wrap="square" rtlCol="0">
            <a:spAutoFit/>
          </a:bodyPr>
          <a:lstStyle/>
          <a:p>
            <a:r>
              <a:rPr lang="en-US" sz="2400" b="1" dirty="0" smtClean="0"/>
              <a:t>The objective forms a real, enlarged image of the specimen.</a:t>
            </a:r>
            <a:endParaRPr lang="en-US" sz="2400" b="1" dirty="0"/>
          </a:p>
        </p:txBody>
      </p:sp>
      <p:sp>
        <p:nvSpPr>
          <p:cNvPr id="6" name="TextBox 5"/>
          <p:cNvSpPr txBox="1"/>
          <p:nvPr/>
        </p:nvSpPr>
        <p:spPr>
          <a:xfrm>
            <a:off x="5523854" y="4526250"/>
            <a:ext cx="3276600" cy="830997"/>
          </a:xfrm>
          <a:prstGeom prst="rect">
            <a:avLst/>
          </a:prstGeom>
          <a:noFill/>
        </p:spPr>
        <p:txBody>
          <a:bodyPr wrap="square" rtlCol="0">
            <a:spAutoFit/>
          </a:bodyPr>
          <a:lstStyle/>
          <a:p>
            <a:r>
              <a:rPr lang="en-US" sz="2400" b="1" dirty="0" smtClean="0"/>
              <a:t>The eyepiece enlarges the image even more.</a:t>
            </a:r>
            <a:endParaRPr lang="en-US" sz="2400" b="1" dirty="0"/>
          </a:p>
        </p:txBody>
      </p:sp>
      <p:sp>
        <p:nvSpPr>
          <p:cNvPr id="7" name="TextBox 6"/>
          <p:cNvSpPr txBox="1"/>
          <p:nvPr/>
        </p:nvSpPr>
        <p:spPr>
          <a:xfrm>
            <a:off x="5562600" y="5486400"/>
            <a:ext cx="3276600" cy="1200329"/>
          </a:xfrm>
          <a:prstGeom prst="rect">
            <a:avLst/>
          </a:prstGeom>
          <a:noFill/>
        </p:spPr>
        <p:txBody>
          <a:bodyPr wrap="square" rtlCol="0">
            <a:spAutoFit/>
          </a:bodyPr>
          <a:lstStyle/>
          <a:p>
            <a:r>
              <a:rPr lang="en-US" sz="2400" b="1" dirty="0" smtClean="0"/>
              <a:t>The image will be upside down and larger.</a:t>
            </a:r>
            <a:endParaRPr lang="en-US" sz="2400" b="1" dirty="0"/>
          </a:p>
        </p:txBody>
      </p:sp>
    </p:spTree>
    <p:extLst>
      <p:ext uri="{BB962C8B-B14F-4D97-AF65-F5344CB8AC3E}">
        <p14:creationId xmlns:p14="http://schemas.microsoft.com/office/powerpoint/2010/main" val="1770264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18288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en-US" sz="2800" b="1" dirty="0" smtClean="0">
                <a:effectLst>
                  <a:outerShdw blurRad="38100" dist="38100" dir="2700000" algn="tl">
                    <a:srgbClr val="000000">
                      <a:alpha val="43137"/>
                    </a:srgbClr>
                  </a:outerShdw>
                </a:effectLst>
              </a:rPr>
              <a:t>CAMERAS</a:t>
            </a:r>
            <a:endParaRPr lang="en-US" sz="2800" b="1" dirty="0">
              <a:effectLst>
                <a:outerShdw blurRad="38100" dist="38100" dir="2700000" algn="tl">
                  <a:srgbClr val="000000">
                    <a:alpha val="43137"/>
                  </a:srgbClr>
                </a:outerShdw>
              </a:effectLst>
            </a:endParaRPr>
          </a:p>
        </p:txBody>
      </p:sp>
      <p:sp>
        <p:nvSpPr>
          <p:cNvPr id="3" name="TextBox 2"/>
          <p:cNvSpPr txBox="1"/>
          <p:nvPr/>
        </p:nvSpPr>
        <p:spPr>
          <a:xfrm>
            <a:off x="5215070" y="566410"/>
            <a:ext cx="3677083" cy="1200329"/>
          </a:xfrm>
          <a:prstGeom prst="rect">
            <a:avLst/>
          </a:prstGeom>
          <a:noFill/>
        </p:spPr>
        <p:txBody>
          <a:bodyPr wrap="square" rtlCol="0">
            <a:spAutoFit/>
          </a:bodyPr>
          <a:lstStyle/>
          <a:p>
            <a:r>
              <a:rPr lang="en-US" sz="2400" b="1" dirty="0" smtClean="0"/>
              <a:t>Light from an object travels to the camera and passes through the lens.</a:t>
            </a:r>
            <a:endParaRPr lang="en-US" sz="2400" b="1" dirty="0"/>
          </a:p>
        </p:txBody>
      </p:sp>
      <p:pic>
        <p:nvPicPr>
          <p:cNvPr id="4110" name="Picture 14" descr="C:\Users\bboyer.BFCS\AppData\Local\Microsoft\Windows\Temporary Internet Files\Content.IE5\QWZCSKY2\dslr[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066800"/>
            <a:ext cx="4696323" cy="3657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215070" y="2057400"/>
            <a:ext cx="3700330" cy="1938992"/>
          </a:xfrm>
          <a:prstGeom prst="rect">
            <a:avLst/>
          </a:prstGeom>
          <a:noFill/>
        </p:spPr>
        <p:txBody>
          <a:bodyPr wrap="square" rtlCol="0">
            <a:spAutoFit/>
          </a:bodyPr>
          <a:lstStyle/>
          <a:p>
            <a:r>
              <a:rPr lang="en-US" sz="2400" b="1" dirty="0" smtClean="0"/>
              <a:t>The lens of the camera focuses light to form a real, upside-down image on the film in the back of the camera.</a:t>
            </a:r>
            <a:endParaRPr lang="en-US" sz="2400" b="1" dirty="0"/>
          </a:p>
        </p:txBody>
      </p:sp>
      <p:sp>
        <p:nvSpPr>
          <p:cNvPr id="5" name="TextBox 4"/>
          <p:cNvSpPr txBox="1"/>
          <p:nvPr/>
        </p:nvSpPr>
        <p:spPr>
          <a:xfrm>
            <a:off x="5215070" y="4163048"/>
            <a:ext cx="3700330" cy="1200329"/>
          </a:xfrm>
          <a:prstGeom prst="rect">
            <a:avLst/>
          </a:prstGeom>
          <a:noFill/>
        </p:spPr>
        <p:txBody>
          <a:bodyPr wrap="square" rtlCol="0">
            <a:spAutoFit/>
          </a:bodyPr>
          <a:lstStyle/>
          <a:p>
            <a:r>
              <a:rPr lang="en-US" sz="2400" b="1" dirty="0" smtClean="0"/>
              <a:t>You press a button that briefly opens the shutter, a screen in front of the film.</a:t>
            </a:r>
            <a:endParaRPr lang="en-US" sz="2400" b="1" dirty="0"/>
          </a:p>
        </p:txBody>
      </p:sp>
      <p:sp>
        <p:nvSpPr>
          <p:cNvPr id="6" name="TextBox 5"/>
          <p:cNvSpPr txBox="1"/>
          <p:nvPr/>
        </p:nvSpPr>
        <p:spPr>
          <a:xfrm>
            <a:off x="395038" y="4947878"/>
            <a:ext cx="4620123" cy="830997"/>
          </a:xfrm>
          <a:prstGeom prst="rect">
            <a:avLst/>
          </a:prstGeom>
          <a:noFill/>
        </p:spPr>
        <p:txBody>
          <a:bodyPr wrap="square" rtlCol="0">
            <a:spAutoFit/>
          </a:bodyPr>
          <a:lstStyle/>
          <a:p>
            <a:r>
              <a:rPr lang="en-US" sz="2400" b="1" dirty="0" smtClean="0"/>
              <a:t>This allows light to pass through the lens to hit the film.</a:t>
            </a:r>
            <a:endParaRPr lang="en-US" sz="2400" b="1" dirty="0"/>
          </a:p>
        </p:txBody>
      </p:sp>
      <p:sp>
        <p:nvSpPr>
          <p:cNvPr id="7" name="TextBox 6"/>
          <p:cNvSpPr txBox="1"/>
          <p:nvPr/>
        </p:nvSpPr>
        <p:spPr>
          <a:xfrm>
            <a:off x="395038" y="5943600"/>
            <a:ext cx="7758362" cy="830997"/>
          </a:xfrm>
          <a:prstGeom prst="rect">
            <a:avLst/>
          </a:prstGeom>
          <a:noFill/>
        </p:spPr>
        <p:txBody>
          <a:bodyPr wrap="square" rtlCol="0">
            <a:spAutoFit/>
          </a:bodyPr>
          <a:lstStyle/>
          <a:p>
            <a:r>
              <a:rPr lang="en-US" sz="2400" b="1" dirty="0" smtClean="0"/>
              <a:t>The diaphragm is a hole that can be adjusted to allow in a certain amount of light – just like the pupil.</a:t>
            </a:r>
            <a:endParaRPr lang="en-US" sz="2400" b="1" dirty="0"/>
          </a:p>
        </p:txBody>
      </p:sp>
    </p:spTree>
    <p:extLst>
      <p:ext uri="{BB962C8B-B14F-4D97-AF65-F5344CB8AC3E}">
        <p14:creationId xmlns:p14="http://schemas.microsoft.com/office/powerpoint/2010/main" val="3450653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9081" y="379511"/>
            <a:ext cx="1371600" cy="52322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effectLst>
                  <a:outerShdw blurRad="38100" dist="38100" dir="2700000" algn="tl">
                    <a:srgbClr val="000000">
                      <a:alpha val="43137"/>
                    </a:srgbClr>
                  </a:outerShdw>
                </a:effectLst>
              </a:rPr>
              <a:t>LASERS</a:t>
            </a:r>
            <a:endParaRPr lang="en-US" sz="2800" b="1" dirty="0">
              <a:effectLst>
                <a:outerShdw blurRad="38100" dist="38100" dir="2700000" algn="tl">
                  <a:srgbClr val="000000">
                    <a:alpha val="43137"/>
                  </a:srgbClr>
                </a:outerShdw>
              </a:effectLst>
            </a:endParaRPr>
          </a:p>
        </p:txBody>
      </p:sp>
      <p:sp>
        <p:nvSpPr>
          <p:cNvPr id="3" name="TextBox 2"/>
          <p:cNvSpPr txBox="1"/>
          <p:nvPr/>
        </p:nvSpPr>
        <p:spPr>
          <a:xfrm>
            <a:off x="228600" y="1632955"/>
            <a:ext cx="8610600" cy="892552"/>
          </a:xfrm>
          <a:prstGeom prst="rect">
            <a:avLst/>
          </a:prstGeom>
          <a:noFill/>
          <a:ln w="38100">
            <a:solidFill>
              <a:schemeClr val="tx1"/>
            </a:solidFill>
          </a:ln>
        </p:spPr>
        <p:txBody>
          <a:bodyPr wrap="square" rtlCol="0">
            <a:spAutoFit/>
          </a:bodyPr>
          <a:lstStyle/>
          <a:p>
            <a:r>
              <a:rPr lang="en-US" sz="2400" b="1" dirty="0" smtClean="0"/>
              <a:t>Laser light is different from ordinary light because it consists of light waves that all have the same </a:t>
            </a:r>
            <a:r>
              <a:rPr lang="en-US" sz="2800" b="1" dirty="0" smtClean="0">
                <a:solidFill>
                  <a:srgbClr val="FF0000"/>
                </a:solidFill>
                <a:effectLst>
                  <a:outerShdw blurRad="38100" dist="38100" dir="2700000" algn="tl">
                    <a:srgbClr val="000000">
                      <a:alpha val="43137"/>
                    </a:srgbClr>
                  </a:outerShdw>
                </a:effectLst>
              </a:rPr>
              <a:t>wavelength, or color</a:t>
            </a:r>
            <a:r>
              <a:rPr lang="en-US" sz="2400" b="1" dirty="0" smtClean="0"/>
              <a:t>.</a:t>
            </a:r>
            <a:endParaRPr lang="en-US" sz="2400" b="1" dirty="0"/>
          </a:p>
        </p:txBody>
      </p:sp>
      <p:pic>
        <p:nvPicPr>
          <p:cNvPr id="5123" name="Picture 3" descr="C:\Users\bboyer.BFCS\AppData\Local\Microsoft\Windows\Temporary Internet Files\Content.IE5\UQRL2NXX\RGB_laser_(5)[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430932">
            <a:off x="7973337" y="2136803"/>
            <a:ext cx="1082298" cy="75929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689220" y="2666999"/>
            <a:ext cx="5016499" cy="430887"/>
          </a:xfrm>
          <a:prstGeom prst="rect">
            <a:avLst/>
          </a:prstGeom>
          <a:noFill/>
        </p:spPr>
        <p:txBody>
          <a:bodyPr wrap="square" rtlCol="0">
            <a:spAutoFit/>
          </a:bodyPr>
          <a:lstStyle/>
          <a:p>
            <a:r>
              <a:rPr lang="en-US" sz="2200" b="1" dirty="0" smtClean="0"/>
              <a:t>The waves are coherent, or in step.</a:t>
            </a:r>
            <a:endParaRPr lang="en-US" sz="2200" b="1" dirty="0"/>
          </a:p>
        </p:txBody>
      </p:sp>
      <p:pic>
        <p:nvPicPr>
          <p:cNvPr id="5126" name="Picture 6" descr="C:\Users\bboyer.BFCS\AppData\Local\Microsoft\Windows\Temporary Internet Files\Content.IE5\UQRL2NXX\coherent[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667000"/>
            <a:ext cx="2460620" cy="2760587"/>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905000" y="379511"/>
            <a:ext cx="7239000" cy="461665"/>
          </a:xfrm>
          <a:prstGeom prst="rect">
            <a:avLst/>
          </a:prstGeom>
          <a:noFill/>
          <a:ln w="57150">
            <a:solidFill>
              <a:schemeClr val="tx1"/>
            </a:solidFill>
          </a:ln>
        </p:spPr>
        <p:txBody>
          <a:bodyPr wrap="square" rtlCol="0">
            <a:spAutoFit/>
          </a:bodyPr>
          <a:lstStyle/>
          <a:p>
            <a:r>
              <a:rPr lang="en-US" sz="2400" b="1" i="1" u="sng" dirty="0">
                <a:solidFill>
                  <a:srgbClr val="FFC000"/>
                </a:solidFill>
                <a:effectLst>
                  <a:outerShdw blurRad="38100" dist="38100" dir="2700000" algn="tl">
                    <a:srgbClr val="000000">
                      <a:alpha val="43137"/>
                    </a:srgbClr>
                  </a:outerShdw>
                </a:effectLst>
              </a:rPr>
              <a:t>L</a:t>
            </a:r>
            <a:r>
              <a:rPr lang="en-US" sz="2400" b="1" dirty="0" smtClean="0">
                <a:solidFill>
                  <a:srgbClr val="FFC000"/>
                </a:solidFill>
              </a:rPr>
              <a:t>ight </a:t>
            </a:r>
            <a:r>
              <a:rPr lang="en-US" sz="2400" b="1" i="1" u="sng" dirty="0" smtClean="0">
                <a:solidFill>
                  <a:srgbClr val="FFC000"/>
                </a:solidFill>
                <a:effectLst>
                  <a:outerShdw blurRad="38100" dist="38100" dir="2700000" algn="tl">
                    <a:srgbClr val="000000">
                      <a:alpha val="43137"/>
                    </a:srgbClr>
                  </a:outerShdw>
                </a:effectLst>
              </a:rPr>
              <a:t>A</a:t>
            </a:r>
            <a:r>
              <a:rPr lang="en-US" sz="2400" b="1" dirty="0" smtClean="0">
                <a:solidFill>
                  <a:srgbClr val="FFC000"/>
                </a:solidFill>
              </a:rPr>
              <a:t>mplification </a:t>
            </a:r>
            <a:r>
              <a:rPr lang="en-US" sz="2400" b="1" dirty="0" smtClean="0"/>
              <a:t>by </a:t>
            </a:r>
            <a:r>
              <a:rPr lang="en-US" sz="2400" b="1" i="1" u="sng" dirty="0" smtClean="0">
                <a:solidFill>
                  <a:srgbClr val="00B0F0"/>
                </a:solidFill>
                <a:effectLst>
                  <a:outerShdw blurRad="38100" dist="38100" dir="2700000" algn="tl">
                    <a:srgbClr val="000000">
                      <a:alpha val="43137"/>
                    </a:srgbClr>
                  </a:outerShdw>
                </a:effectLst>
              </a:rPr>
              <a:t>S</a:t>
            </a:r>
            <a:r>
              <a:rPr lang="en-US" sz="2400" b="1" dirty="0" smtClean="0">
                <a:solidFill>
                  <a:srgbClr val="00B0F0"/>
                </a:solidFill>
              </a:rPr>
              <a:t>timulated </a:t>
            </a:r>
            <a:r>
              <a:rPr lang="en-US" sz="2400" b="1" i="1" u="sng" dirty="0" smtClean="0">
                <a:solidFill>
                  <a:srgbClr val="00B0F0"/>
                </a:solidFill>
                <a:effectLst>
                  <a:outerShdw blurRad="38100" dist="38100" dir="2700000" algn="tl">
                    <a:srgbClr val="000000">
                      <a:alpha val="43137"/>
                    </a:srgbClr>
                  </a:outerShdw>
                </a:effectLst>
              </a:rPr>
              <a:t>E</a:t>
            </a:r>
            <a:r>
              <a:rPr lang="en-US" sz="2400" b="1" dirty="0" smtClean="0">
                <a:solidFill>
                  <a:srgbClr val="00B0F0"/>
                </a:solidFill>
              </a:rPr>
              <a:t>mission of </a:t>
            </a:r>
            <a:r>
              <a:rPr lang="en-US" sz="2400" b="1" i="1" u="sng" dirty="0" smtClean="0">
                <a:solidFill>
                  <a:srgbClr val="00B0F0"/>
                </a:solidFill>
                <a:effectLst>
                  <a:outerShdw blurRad="38100" dist="38100" dir="2700000" algn="tl">
                    <a:srgbClr val="000000">
                      <a:alpha val="43137"/>
                    </a:srgbClr>
                  </a:outerShdw>
                </a:effectLst>
              </a:rPr>
              <a:t>R</a:t>
            </a:r>
            <a:r>
              <a:rPr lang="en-US" sz="2400" b="1" dirty="0" smtClean="0">
                <a:solidFill>
                  <a:srgbClr val="00B0F0"/>
                </a:solidFill>
              </a:rPr>
              <a:t>adiation</a:t>
            </a:r>
            <a:endParaRPr lang="en-US" sz="2400" b="1" dirty="0">
              <a:solidFill>
                <a:srgbClr val="00B0F0"/>
              </a:solidFill>
            </a:endParaRPr>
          </a:p>
        </p:txBody>
      </p:sp>
      <p:sp>
        <p:nvSpPr>
          <p:cNvPr id="7" name="TextBox 6"/>
          <p:cNvSpPr txBox="1"/>
          <p:nvPr/>
        </p:nvSpPr>
        <p:spPr>
          <a:xfrm>
            <a:off x="1770680" y="913482"/>
            <a:ext cx="3029919" cy="461665"/>
          </a:xfrm>
          <a:prstGeom prst="rect">
            <a:avLst/>
          </a:prstGeom>
          <a:noFill/>
        </p:spPr>
        <p:txBody>
          <a:bodyPr wrap="square" rtlCol="0">
            <a:spAutoFit/>
          </a:bodyPr>
          <a:lstStyle/>
          <a:p>
            <a:r>
              <a:rPr lang="en-US" sz="2400" b="1" dirty="0" smtClean="0">
                <a:solidFill>
                  <a:srgbClr val="FFC000"/>
                </a:solidFill>
              </a:rPr>
              <a:t>(light is strengthened)</a:t>
            </a:r>
            <a:endParaRPr lang="en-US" sz="2400" b="1" dirty="0">
              <a:solidFill>
                <a:srgbClr val="FFC000"/>
              </a:solidFill>
            </a:endParaRPr>
          </a:p>
        </p:txBody>
      </p:sp>
      <p:sp>
        <p:nvSpPr>
          <p:cNvPr id="8" name="TextBox 7"/>
          <p:cNvSpPr txBox="1"/>
          <p:nvPr/>
        </p:nvSpPr>
        <p:spPr>
          <a:xfrm>
            <a:off x="4800599" y="841176"/>
            <a:ext cx="4335651" cy="830997"/>
          </a:xfrm>
          <a:prstGeom prst="rect">
            <a:avLst/>
          </a:prstGeom>
          <a:noFill/>
        </p:spPr>
        <p:txBody>
          <a:bodyPr wrap="square" rtlCol="0">
            <a:spAutoFit/>
          </a:bodyPr>
          <a:lstStyle/>
          <a:p>
            <a:r>
              <a:rPr lang="en-US" sz="2400" b="1" dirty="0" smtClean="0">
                <a:solidFill>
                  <a:srgbClr val="00B0F0"/>
                </a:solidFill>
              </a:rPr>
              <a:t>(atoms emit light when exposed to electromagnetic radiation)</a:t>
            </a:r>
            <a:endParaRPr lang="en-US" sz="2400" b="1" dirty="0">
              <a:solidFill>
                <a:srgbClr val="00B0F0"/>
              </a:solidFill>
            </a:endParaRPr>
          </a:p>
        </p:txBody>
      </p:sp>
      <p:sp>
        <p:nvSpPr>
          <p:cNvPr id="9" name="TextBox 8"/>
          <p:cNvSpPr txBox="1"/>
          <p:nvPr/>
        </p:nvSpPr>
        <p:spPr>
          <a:xfrm>
            <a:off x="2689220" y="3099407"/>
            <a:ext cx="6447030" cy="430887"/>
          </a:xfrm>
          <a:prstGeom prst="rect">
            <a:avLst/>
          </a:prstGeom>
          <a:noFill/>
        </p:spPr>
        <p:txBody>
          <a:bodyPr wrap="square" rtlCol="0">
            <a:spAutoFit/>
          </a:bodyPr>
          <a:lstStyle/>
          <a:p>
            <a:r>
              <a:rPr lang="en-US" sz="2200" b="1" dirty="0" smtClean="0"/>
              <a:t>The laser tube contains both helium and neon gases.</a:t>
            </a:r>
            <a:endParaRPr lang="en-US" sz="2200" b="1" dirty="0"/>
          </a:p>
        </p:txBody>
      </p:sp>
      <p:sp>
        <p:nvSpPr>
          <p:cNvPr id="10" name="TextBox 9"/>
          <p:cNvSpPr txBox="1"/>
          <p:nvPr/>
        </p:nvSpPr>
        <p:spPr>
          <a:xfrm>
            <a:off x="2739588" y="3530294"/>
            <a:ext cx="6396662" cy="769441"/>
          </a:xfrm>
          <a:prstGeom prst="rect">
            <a:avLst/>
          </a:prstGeom>
          <a:noFill/>
        </p:spPr>
        <p:txBody>
          <a:bodyPr wrap="square" rtlCol="0">
            <a:spAutoFit/>
          </a:bodyPr>
          <a:lstStyle/>
          <a:p>
            <a:r>
              <a:rPr lang="en-US" sz="2200" b="1" dirty="0" smtClean="0"/>
              <a:t>An electric current causes this mixture to emit photons ( a packet of light energy).</a:t>
            </a:r>
            <a:endParaRPr lang="en-US" sz="2200" b="1" dirty="0"/>
          </a:p>
        </p:txBody>
      </p:sp>
      <p:sp>
        <p:nvSpPr>
          <p:cNvPr id="11" name="TextBox 10"/>
          <p:cNvSpPr txBox="1"/>
          <p:nvPr/>
        </p:nvSpPr>
        <p:spPr>
          <a:xfrm>
            <a:off x="2690512" y="4299735"/>
            <a:ext cx="6267778" cy="1446550"/>
          </a:xfrm>
          <a:prstGeom prst="rect">
            <a:avLst/>
          </a:prstGeom>
          <a:noFill/>
        </p:spPr>
        <p:txBody>
          <a:bodyPr wrap="square" rtlCol="0">
            <a:spAutoFit/>
          </a:bodyPr>
          <a:lstStyle/>
          <a:p>
            <a:r>
              <a:rPr lang="en-US" sz="2200" b="1" dirty="0" smtClean="0"/>
              <a:t>As the photon travels back and forth, it may bump into a neon particle, which causes the neon to emit a photon with the same energy as the one that it bumped into.</a:t>
            </a:r>
            <a:endParaRPr lang="en-US" sz="2200" b="1" dirty="0"/>
          </a:p>
        </p:txBody>
      </p:sp>
      <p:sp>
        <p:nvSpPr>
          <p:cNvPr id="12" name="TextBox 11"/>
          <p:cNvSpPr txBox="1"/>
          <p:nvPr/>
        </p:nvSpPr>
        <p:spPr>
          <a:xfrm>
            <a:off x="228600" y="5650998"/>
            <a:ext cx="8729690" cy="769441"/>
          </a:xfrm>
          <a:prstGeom prst="rect">
            <a:avLst/>
          </a:prstGeom>
          <a:noFill/>
        </p:spPr>
        <p:txBody>
          <a:bodyPr wrap="square" rtlCol="0">
            <a:spAutoFit/>
          </a:bodyPr>
          <a:lstStyle/>
          <a:p>
            <a:r>
              <a:rPr lang="en-US" sz="2200" b="1" dirty="0" smtClean="0"/>
              <a:t>This continues until there is a stream of photons. Some light “leaks” through the partially reflecting mirror = the laser beam.</a:t>
            </a:r>
            <a:endParaRPr lang="en-US" sz="2200" b="1" dirty="0"/>
          </a:p>
        </p:txBody>
      </p:sp>
    </p:spTree>
    <p:extLst>
      <p:ext uri="{BB962C8B-B14F-4D97-AF65-F5344CB8AC3E}">
        <p14:creationId xmlns:p14="http://schemas.microsoft.com/office/powerpoint/2010/main" val="1178251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down)">
                                      <p:cBhvr>
                                        <p:cTn id="14" dur="580">
                                          <p:stCondLst>
                                            <p:cond delay="0"/>
                                          </p:stCondLst>
                                        </p:cTn>
                                        <p:tgtEl>
                                          <p:spTgt spid="7"/>
                                        </p:tgtEl>
                                      </p:cBhvr>
                                    </p:animEffect>
                                    <p:anim calcmode="lin" valueType="num">
                                      <p:cBhvr>
                                        <p:cTn id="15"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0" dur="26">
                                          <p:stCondLst>
                                            <p:cond delay="650"/>
                                          </p:stCondLst>
                                        </p:cTn>
                                        <p:tgtEl>
                                          <p:spTgt spid="7"/>
                                        </p:tgtEl>
                                      </p:cBhvr>
                                      <p:to x="100000" y="60000"/>
                                    </p:animScale>
                                    <p:animScale>
                                      <p:cBhvr>
                                        <p:cTn id="21" dur="166" decel="50000">
                                          <p:stCondLst>
                                            <p:cond delay="676"/>
                                          </p:stCondLst>
                                        </p:cTn>
                                        <p:tgtEl>
                                          <p:spTgt spid="7"/>
                                        </p:tgtEl>
                                      </p:cBhvr>
                                      <p:to x="100000" y="100000"/>
                                    </p:animScale>
                                    <p:animScale>
                                      <p:cBhvr>
                                        <p:cTn id="22" dur="26">
                                          <p:stCondLst>
                                            <p:cond delay="1312"/>
                                          </p:stCondLst>
                                        </p:cTn>
                                        <p:tgtEl>
                                          <p:spTgt spid="7"/>
                                        </p:tgtEl>
                                      </p:cBhvr>
                                      <p:to x="100000" y="80000"/>
                                    </p:animScale>
                                    <p:animScale>
                                      <p:cBhvr>
                                        <p:cTn id="23" dur="166" decel="50000">
                                          <p:stCondLst>
                                            <p:cond delay="1338"/>
                                          </p:stCondLst>
                                        </p:cTn>
                                        <p:tgtEl>
                                          <p:spTgt spid="7"/>
                                        </p:tgtEl>
                                      </p:cBhvr>
                                      <p:to x="100000" y="100000"/>
                                    </p:animScale>
                                    <p:animScale>
                                      <p:cBhvr>
                                        <p:cTn id="24" dur="26">
                                          <p:stCondLst>
                                            <p:cond delay="1642"/>
                                          </p:stCondLst>
                                        </p:cTn>
                                        <p:tgtEl>
                                          <p:spTgt spid="7"/>
                                        </p:tgtEl>
                                      </p:cBhvr>
                                      <p:to x="100000" y="90000"/>
                                    </p:animScale>
                                    <p:animScale>
                                      <p:cBhvr>
                                        <p:cTn id="25" dur="166" decel="50000">
                                          <p:stCondLst>
                                            <p:cond delay="1668"/>
                                          </p:stCondLst>
                                        </p:cTn>
                                        <p:tgtEl>
                                          <p:spTgt spid="7"/>
                                        </p:tgtEl>
                                      </p:cBhvr>
                                      <p:to x="100000" y="100000"/>
                                    </p:animScale>
                                    <p:animScale>
                                      <p:cBhvr>
                                        <p:cTn id="26" dur="26">
                                          <p:stCondLst>
                                            <p:cond delay="1808"/>
                                          </p:stCondLst>
                                        </p:cTn>
                                        <p:tgtEl>
                                          <p:spTgt spid="7"/>
                                        </p:tgtEl>
                                      </p:cBhvr>
                                      <p:to x="100000" y="95000"/>
                                    </p:animScale>
                                    <p:animScale>
                                      <p:cBhvr>
                                        <p:cTn id="27" dur="166" decel="50000">
                                          <p:stCondLst>
                                            <p:cond delay="1834"/>
                                          </p:stCondLst>
                                        </p:cTn>
                                        <p:tgtEl>
                                          <p:spTgt spid="7"/>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down)">
                                      <p:cBhvr>
                                        <p:cTn id="32" dur="580">
                                          <p:stCondLst>
                                            <p:cond delay="0"/>
                                          </p:stCondLst>
                                        </p:cTn>
                                        <p:tgtEl>
                                          <p:spTgt spid="8"/>
                                        </p:tgtEl>
                                      </p:cBhvr>
                                    </p:animEffect>
                                    <p:anim calcmode="lin" valueType="num">
                                      <p:cBhvr>
                                        <p:cTn id="33"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38" dur="26">
                                          <p:stCondLst>
                                            <p:cond delay="650"/>
                                          </p:stCondLst>
                                        </p:cTn>
                                        <p:tgtEl>
                                          <p:spTgt spid="8"/>
                                        </p:tgtEl>
                                      </p:cBhvr>
                                      <p:to x="100000" y="60000"/>
                                    </p:animScale>
                                    <p:animScale>
                                      <p:cBhvr>
                                        <p:cTn id="39" dur="166" decel="50000">
                                          <p:stCondLst>
                                            <p:cond delay="676"/>
                                          </p:stCondLst>
                                        </p:cTn>
                                        <p:tgtEl>
                                          <p:spTgt spid="8"/>
                                        </p:tgtEl>
                                      </p:cBhvr>
                                      <p:to x="100000" y="100000"/>
                                    </p:animScale>
                                    <p:animScale>
                                      <p:cBhvr>
                                        <p:cTn id="40" dur="26">
                                          <p:stCondLst>
                                            <p:cond delay="1312"/>
                                          </p:stCondLst>
                                        </p:cTn>
                                        <p:tgtEl>
                                          <p:spTgt spid="8"/>
                                        </p:tgtEl>
                                      </p:cBhvr>
                                      <p:to x="100000" y="80000"/>
                                    </p:animScale>
                                    <p:animScale>
                                      <p:cBhvr>
                                        <p:cTn id="41" dur="166" decel="50000">
                                          <p:stCondLst>
                                            <p:cond delay="1338"/>
                                          </p:stCondLst>
                                        </p:cTn>
                                        <p:tgtEl>
                                          <p:spTgt spid="8"/>
                                        </p:tgtEl>
                                      </p:cBhvr>
                                      <p:to x="100000" y="100000"/>
                                    </p:animScale>
                                    <p:animScale>
                                      <p:cBhvr>
                                        <p:cTn id="42" dur="26">
                                          <p:stCondLst>
                                            <p:cond delay="1642"/>
                                          </p:stCondLst>
                                        </p:cTn>
                                        <p:tgtEl>
                                          <p:spTgt spid="8"/>
                                        </p:tgtEl>
                                      </p:cBhvr>
                                      <p:to x="100000" y="90000"/>
                                    </p:animScale>
                                    <p:animScale>
                                      <p:cBhvr>
                                        <p:cTn id="43" dur="166" decel="50000">
                                          <p:stCondLst>
                                            <p:cond delay="1668"/>
                                          </p:stCondLst>
                                        </p:cTn>
                                        <p:tgtEl>
                                          <p:spTgt spid="8"/>
                                        </p:tgtEl>
                                      </p:cBhvr>
                                      <p:to x="100000" y="100000"/>
                                    </p:animScale>
                                    <p:animScale>
                                      <p:cBhvr>
                                        <p:cTn id="44" dur="26">
                                          <p:stCondLst>
                                            <p:cond delay="1808"/>
                                          </p:stCondLst>
                                        </p:cTn>
                                        <p:tgtEl>
                                          <p:spTgt spid="8"/>
                                        </p:tgtEl>
                                      </p:cBhvr>
                                      <p:to x="100000" y="95000"/>
                                    </p:animScale>
                                    <p:animScale>
                                      <p:cBhvr>
                                        <p:cTn id="45" dur="166" decel="50000">
                                          <p:stCondLst>
                                            <p:cond delay="1834"/>
                                          </p:stCondLst>
                                        </p:cTn>
                                        <p:tgtEl>
                                          <p:spTgt spid="8"/>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55" presetClass="entr" presetSubtype="0" fill="hold" grpId="0" nodeType="clickEffect">
                                  <p:stCondLst>
                                    <p:cond delay="0"/>
                                  </p:stCondLst>
                                  <p:childTnLst>
                                    <p:set>
                                      <p:cBhvr>
                                        <p:cTn id="49" dur="1" fill="hold">
                                          <p:stCondLst>
                                            <p:cond delay="0"/>
                                          </p:stCondLst>
                                        </p:cTn>
                                        <p:tgtEl>
                                          <p:spTgt spid="3"/>
                                        </p:tgtEl>
                                        <p:attrNameLst>
                                          <p:attrName>style.visibility</p:attrName>
                                        </p:attrNameLst>
                                      </p:cBhvr>
                                      <p:to>
                                        <p:strVal val="visible"/>
                                      </p:to>
                                    </p:set>
                                    <p:anim calcmode="lin" valueType="num">
                                      <p:cBhvr>
                                        <p:cTn id="50" dur="1000" fill="hold"/>
                                        <p:tgtEl>
                                          <p:spTgt spid="3"/>
                                        </p:tgtEl>
                                        <p:attrNameLst>
                                          <p:attrName>ppt_w</p:attrName>
                                        </p:attrNameLst>
                                      </p:cBhvr>
                                      <p:tavLst>
                                        <p:tav tm="0">
                                          <p:val>
                                            <p:strVal val="#ppt_w*0.70"/>
                                          </p:val>
                                        </p:tav>
                                        <p:tav tm="100000">
                                          <p:val>
                                            <p:strVal val="#ppt_w"/>
                                          </p:val>
                                        </p:tav>
                                      </p:tavLst>
                                    </p:anim>
                                    <p:anim calcmode="lin" valueType="num">
                                      <p:cBhvr>
                                        <p:cTn id="51" dur="1000" fill="hold"/>
                                        <p:tgtEl>
                                          <p:spTgt spid="3"/>
                                        </p:tgtEl>
                                        <p:attrNameLst>
                                          <p:attrName>ppt_h</p:attrName>
                                        </p:attrNameLst>
                                      </p:cBhvr>
                                      <p:tavLst>
                                        <p:tav tm="0">
                                          <p:val>
                                            <p:strVal val="#ppt_h"/>
                                          </p:val>
                                        </p:tav>
                                        <p:tav tm="100000">
                                          <p:val>
                                            <p:strVal val="#ppt_h"/>
                                          </p:val>
                                        </p:tav>
                                      </p:tavLst>
                                    </p:anim>
                                    <p:animEffect transition="in" filter="fade">
                                      <p:cBhvr>
                                        <p:cTn id="52" dur="1000"/>
                                        <p:tgtEl>
                                          <p:spTgt spid="3"/>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nodeType="clickEffect">
                                  <p:stCondLst>
                                    <p:cond delay="0"/>
                                  </p:stCondLst>
                                  <p:childTnLst>
                                    <p:set>
                                      <p:cBhvr>
                                        <p:cTn id="56" dur="1" fill="hold">
                                          <p:stCondLst>
                                            <p:cond delay="0"/>
                                          </p:stCondLst>
                                        </p:cTn>
                                        <p:tgtEl>
                                          <p:spTgt spid="5123"/>
                                        </p:tgtEl>
                                        <p:attrNameLst>
                                          <p:attrName>style.visibility</p:attrName>
                                        </p:attrNameLst>
                                      </p:cBhvr>
                                      <p:to>
                                        <p:strVal val="visible"/>
                                      </p:to>
                                    </p:set>
                                    <p:anim calcmode="lin" valueType="num">
                                      <p:cBhvr>
                                        <p:cTn id="57" dur="500" fill="hold"/>
                                        <p:tgtEl>
                                          <p:spTgt spid="5123"/>
                                        </p:tgtEl>
                                        <p:attrNameLst>
                                          <p:attrName>ppt_w</p:attrName>
                                        </p:attrNameLst>
                                      </p:cBhvr>
                                      <p:tavLst>
                                        <p:tav tm="0">
                                          <p:val>
                                            <p:fltVal val="0"/>
                                          </p:val>
                                        </p:tav>
                                        <p:tav tm="100000">
                                          <p:val>
                                            <p:strVal val="#ppt_w"/>
                                          </p:val>
                                        </p:tav>
                                      </p:tavLst>
                                    </p:anim>
                                    <p:anim calcmode="lin" valueType="num">
                                      <p:cBhvr>
                                        <p:cTn id="58" dur="500" fill="hold"/>
                                        <p:tgtEl>
                                          <p:spTgt spid="5123"/>
                                        </p:tgtEl>
                                        <p:attrNameLst>
                                          <p:attrName>ppt_h</p:attrName>
                                        </p:attrNameLst>
                                      </p:cBhvr>
                                      <p:tavLst>
                                        <p:tav tm="0">
                                          <p:val>
                                            <p:fltVal val="0"/>
                                          </p:val>
                                        </p:tav>
                                        <p:tav tm="100000">
                                          <p:val>
                                            <p:strVal val="#ppt_h"/>
                                          </p:val>
                                        </p:tav>
                                      </p:tavLst>
                                    </p:anim>
                                    <p:animEffect transition="in" filter="fade">
                                      <p:cBhvr>
                                        <p:cTn id="59" dur="500"/>
                                        <p:tgtEl>
                                          <p:spTgt spid="5123"/>
                                        </p:tgtEl>
                                      </p:cBhvr>
                                    </p:animEffect>
                                  </p:childTnLst>
                                </p:cTn>
                              </p:par>
                            </p:childTnLst>
                          </p:cTn>
                        </p:par>
                      </p:childTnLst>
                    </p:cTn>
                  </p:par>
                  <p:par>
                    <p:cTn id="60" fill="hold">
                      <p:stCondLst>
                        <p:cond delay="indefinite"/>
                      </p:stCondLst>
                      <p:childTnLst>
                        <p:par>
                          <p:cTn id="61" fill="hold">
                            <p:stCondLst>
                              <p:cond delay="0"/>
                            </p:stCondLst>
                            <p:childTnLst>
                              <p:par>
                                <p:cTn id="62" presetID="47" presetClass="entr" presetSubtype="0" fill="hold" nodeType="clickEffect">
                                  <p:stCondLst>
                                    <p:cond delay="0"/>
                                  </p:stCondLst>
                                  <p:childTnLst>
                                    <p:set>
                                      <p:cBhvr>
                                        <p:cTn id="63" dur="1" fill="hold">
                                          <p:stCondLst>
                                            <p:cond delay="0"/>
                                          </p:stCondLst>
                                        </p:cTn>
                                        <p:tgtEl>
                                          <p:spTgt spid="5126"/>
                                        </p:tgtEl>
                                        <p:attrNameLst>
                                          <p:attrName>style.visibility</p:attrName>
                                        </p:attrNameLst>
                                      </p:cBhvr>
                                      <p:to>
                                        <p:strVal val="visible"/>
                                      </p:to>
                                    </p:set>
                                    <p:animEffect transition="in" filter="fade">
                                      <p:cBhvr>
                                        <p:cTn id="64" dur="1000"/>
                                        <p:tgtEl>
                                          <p:spTgt spid="5126"/>
                                        </p:tgtEl>
                                      </p:cBhvr>
                                    </p:animEffect>
                                    <p:anim calcmode="lin" valueType="num">
                                      <p:cBhvr>
                                        <p:cTn id="65" dur="1000" fill="hold"/>
                                        <p:tgtEl>
                                          <p:spTgt spid="5126"/>
                                        </p:tgtEl>
                                        <p:attrNameLst>
                                          <p:attrName>ppt_x</p:attrName>
                                        </p:attrNameLst>
                                      </p:cBhvr>
                                      <p:tavLst>
                                        <p:tav tm="0">
                                          <p:val>
                                            <p:strVal val="#ppt_x"/>
                                          </p:val>
                                        </p:tav>
                                        <p:tav tm="100000">
                                          <p:val>
                                            <p:strVal val="#ppt_x"/>
                                          </p:val>
                                        </p:tav>
                                      </p:tavLst>
                                    </p:anim>
                                    <p:anim calcmode="lin" valueType="num">
                                      <p:cBhvr>
                                        <p:cTn id="66" dur="1000" fill="hold"/>
                                        <p:tgtEl>
                                          <p:spTgt spid="5126"/>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grpId="0" nodeType="clickEffect">
                                  <p:stCondLst>
                                    <p:cond delay="0"/>
                                  </p:stCondLst>
                                  <p:childTnLst>
                                    <p:set>
                                      <p:cBhvr>
                                        <p:cTn id="70" dur="1" fill="hold">
                                          <p:stCondLst>
                                            <p:cond delay="0"/>
                                          </p:stCondLst>
                                        </p:cTn>
                                        <p:tgtEl>
                                          <p:spTgt spid="4"/>
                                        </p:tgtEl>
                                        <p:attrNameLst>
                                          <p:attrName>style.visibility</p:attrName>
                                        </p:attrNameLst>
                                      </p:cBhvr>
                                      <p:to>
                                        <p:strVal val="visible"/>
                                      </p:to>
                                    </p:set>
                                    <p:animEffect transition="in" filter="wipe(down)">
                                      <p:cBhvr>
                                        <p:cTn id="71" dur="500"/>
                                        <p:tgtEl>
                                          <p:spTgt spid="4"/>
                                        </p:tgtEl>
                                      </p:cBhvr>
                                    </p:animEffect>
                                  </p:childTnLst>
                                </p:cTn>
                              </p:par>
                            </p:childTnLst>
                          </p:cTn>
                        </p:par>
                      </p:childTnLst>
                    </p:cTn>
                  </p:par>
                  <p:par>
                    <p:cTn id="72" fill="hold">
                      <p:stCondLst>
                        <p:cond delay="indefinite"/>
                      </p:stCondLst>
                      <p:childTnLst>
                        <p:par>
                          <p:cTn id="73" fill="hold">
                            <p:stCondLst>
                              <p:cond delay="0"/>
                            </p:stCondLst>
                            <p:childTnLst>
                              <p:par>
                                <p:cTn id="74" presetID="21" presetClass="entr" presetSubtype="1" fill="hold" grpId="0" nodeType="clickEffect">
                                  <p:stCondLst>
                                    <p:cond delay="0"/>
                                  </p:stCondLst>
                                  <p:childTnLst>
                                    <p:set>
                                      <p:cBhvr>
                                        <p:cTn id="75" dur="1" fill="hold">
                                          <p:stCondLst>
                                            <p:cond delay="0"/>
                                          </p:stCondLst>
                                        </p:cTn>
                                        <p:tgtEl>
                                          <p:spTgt spid="9"/>
                                        </p:tgtEl>
                                        <p:attrNameLst>
                                          <p:attrName>style.visibility</p:attrName>
                                        </p:attrNameLst>
                                      </p:cBhvr>
                                      <p:to>
                                        <p:strVal val="visible"/>
                                      </p:to>
                                    </p:set>
                                    <p:animEffect transition="in" filter="wheel(1)">
                                      <p:cBhvr>
                                        <p:cTn id="76" dur="2000"/>
                                        <p:tgtEl>
                                          <p:spTgt spid="9"/>
                                        </p:tgtEl>
                                      </p:cBhvr>
                                    </p:animEffect>
                                  </p:childTnLst>
                                </p:cTn>
                              </p:par>
                            </p:childTnLst>
                          </p:cTn>
                        </p:par>
                      </p:childTnLst>
                    </p:cTn>
                  </p:par>
                  <p:par>
                    <p:cTn id="77" fill="hold">
                      <p:stCondLst>
                        <p:cond delay="indefinite"/>
                      </p:stCondLst>
                      <p:childTnLst>
                        <p:par>
                          <p:cTn id="78" fill="hold">
                            <p:stCondLst>
                              <p:cond delay="0"/>
                            </p:stCondLst>
                            <p:childTnLst>
                              <p:par>
                                <p:cTn id="79" presetID="53" presetClass="entr" presetSubtype="16" fill="hold" grpId="0" nodeType="clickEffect">
                                  <p:stCondLst>
                                    <p:cond delay="0"/>
                                  </p:stCondLst>
                                  <p:childTnLst>
                                    <p:set>
                                      <p:cBhvr>
                                        <p:cTn id="80" dur="1" fill="hold">
                                          <p:stCondLst>
                                            <p:cond delay="0"/>
                                          </p:stCondLst>
                                        </p:cTn>
                                        <p:tgtEl>
                                          <p:spTgt spid="10"/>
                                        </p:tgtEl>
                                        <p:attrNameLst>
                                          <p:attrName>style.visibility</p:attrName>
                                        </p:attrNameLst>
                                      </p:cBhvr>
                                      <p:to>
                                        <p:strVal val="visible"/>
                                      </p:to>
                                    </p:set>
                                    <p:anim calcmode="lin" valueType="num">
                                      <p:cBhvr>
                                        <p:cTn id="81" dur="500" fill="hold"/>
                                        <p:tgtEl>
                                          <p:spTgt spid="10"/>
                                        </p:tgtEl>
                                        <p:attrNameLst>
                                          <p:attrName>ppt_w</p:attrName>
                                        </p:attrNameLst>
                                      </p:cBhvr>
                                      <p:tavLst>
                                        <p:tav tm="0">
                                          <p:val>
                                            <p:fltVal val="0"/>
                                          </p:val>
                                        </p:tav>
                                        <p:tav tm="100000">
                                          <p:val>
                                            <p:strVal val="#ppt_w"/>
                                          </p:val>
                                        </p:tav>
                                      </p:tavLst>
                                    </p:anim>
                                    <p:anim calcmode="lin" valueType="num">
                                      <p:cBhvr>
                                        <p:cTn id="82" dur="500" fill="hold"/>
                                        <p:tgtEl>
                                          <p:spTgt spid="10"/>
                                        </p:tgtEl>
                                        <p:attrNameLst>
                                          <p:attrName>ppt_h</p:attrName>
                                        </p:attrNameLst>
                                      </p:cBhvr>
                                      <p:tavLst>
                                        <p:tav tm="0">
                                          <p:val>
                                            <p:fltVal val="0"/>
                                          </p:val>
                                        </p:tav>
                                        <p:tav tm="100000">
                                          <p:val>
                                            <p:strVal val="#ppt_h"/>
                                          </p:val>
                                        </p:tav>
                                      </p:tavLst>
                                    </p:anim>
                                    <p:animEffect transition="in" filter="fade">
                                      <p:cBhvr>
                                        <p:cTn id="83" dur="500"/>
                                        <p:tgtEl>
                                          <p:spTgt spid="10"/>
                                        </p:tgtEl>
                                      </p:cBhvr>
                                    </p:animEffect>
                                  </p:childTnLst>
                                </p:cTn>
                              </p:par>
                            </p:childTnLst>
                          </p:cTn>
                        </p:par>
                      </p:childTnLst>
                    </p:cTn>
                  </p:par>
                  <p:par>
                    <p:cTn id="84" fill="hold">
                      <p:stCondLst>
                        <p:cond delay="indefinite"/>
                      </p:stCondLst>
                      <p:childTnLst>
                        <p:par>
                          <p:cTn id="85" fill="hold">
                            <p:stCondLst>
                              <p:cond delay="0"/>
                            </p:stCondLst>
                            <p:childTnLst>
                              <p:par>
                                <p:cTn id="86" presetID="55" presetClass="entr" presetSubtype="0" fill="hold" grpId="0" nodeType="clickEffect">
                                  <p:stCondLst>
                                    <p:cond delay="0"/>
                                  </p:stCondLst>
                                  <p:childTnLst>
                                    <p:set>
                                      <p:cBhvr>
                                        <p:cTn id="87" dur="1" fill="hold">
                                          <p:stCondLst>
                                            <p:cond delay="0"/>
                                          </p:stCondLst>
                                        </p:cTn>
                                        <p:tgtEl>
                                          <p:spTgt spid="11"/>
                                        </p:tgtEl>
                                        <p:attrNameLst>
                                          <p:attrName>style.visibility</p:attrName>
                                        </p:attrNameLst>
                                      </p:cBhvr>
                                      <p:to>
                                        <p:strVal val="visible"/>
                                      </p:to>
                                    </p:set>
                                    <p:anim calcmode="lin" valueType="num">
                                      <p:cBhvr>
                                        <p:cTn id="88" dur="1000" fill="hold"/>
                                        <p:tgtEl>
                                          <p:spTgt spid="11"/>
                                        </p:tgtEl>
                                        <p:attrNameLst>
                                          <p:attrName>ppt_w</p:attrName>
                                        </p:attrNameLst>
                                      </p:cBhvr>
                                      <p:tavLst>
                                        <p:tav tm="0">
                                          <p:val>
                                            <p:strVal val="#ppt_w*0.70"/>
                                          </p:val>
                                        </p:tav>
                                        <p:tav tm="100000">
                                          <p:val>
                                            <p:strVal val="#ppt_w"/>
                                          </p:val>
                                        </p:tav>
                                      </p:tavLst>
                                    </p:anim>
                                    <p:anim calcmode="lin" valueType="num">
                                      <p:cBhvr>
                                        <p:cTn id="89" dur="1000" fill="hold"/>
                                        <p:tgtEl>
                                          <p:spTgt spid="11"/>
                                        </p:tgtEl>
                                        <p:attrNameLst>
                                          <p:attrName>ppt_h</p:attrName>
                                        </p:attrNameLst>
                                      </p:cBhvr>
                                      <p:tavLst>
                                        <p:tav tm="0">
                                          <p:val>
                                            <p:strVal val="#ppt_h"/>
                                          </p:val>
                                        </p:tav>
                                        <p:tav tm="100000">
                                          <p:val>
                                            <p:strVal val="#ppt_h"/>
                                          </p:val>
                                        </p:tav>
                                      </p:tavLst>
                                    </p:anim>
                                    <p:animEffect transition="in" filter="fade">
                                      <p:cBhvr>
                                        <p:cTn id="90" dur="1000"/>
                                        <p:tgtEl>
                                          <p:spTgt spid="11"/>
                                        </p:tgtEl>
                                      </p:cBhvr>
                                    </p:animEffect>
                                  </p:childTnLst>
                                </p:cTn>
                              </p:par>
                            </p:childTnLst>
                          </p:cTn>
                        </p:par>
                      </p:childTnLst>
                    </p:cTn>
                  </p:par>
                  <p:par>
                    <p:cTn id="91" fill="hold">
                      <p:stCondLst>
                        <p:cond delay="indefinite"/>
                      </p:stCondLst>
                      <p:childTnLst>
                        <p:par>
                          <p:cTn id="92" fill="hold">
                            <p:stCondLst>
                              <p:cond delay="0"/>
                            </p:stCondLst>
                            <p:childTnLst>
                              <p:par>
                                <p:cTn id="93" presetID="20" presetClass="entr" presetSubtype="0" fill="hold" grpId="0" nodeType="clickEffect">
                                  <p:stCondLst>
                                    <p:cond delay="0"/>
                                  </p:stCondLst>
                                  <p:childTnLst>
                                    <p:set>
                                      <p:cBhvr>
                                        <p:cTn id="94" dur="1" fill="hold">
                                          <p:stCondLst>
                                            <p:cond delay="0"/>
                                          </p:stCondLst>
                                        </p:cTn>
                                        <p:tgtEl>
                                          <p:spTgt spid="12"/>
                                        </p:tgtEl>
                                        <p:attrNameLst>
                                          <p:attrName>style.visibility</p:attrName>
                                        </p:attrNameLst>
                                      </p:cBhvr>
                                      <p:to>
                                        <p:strVal val="visible"/>
                                      </p:to>
                                    </p:set>
                                    <p:animEffect transition="in" filter="wedge">
                                      <p:cBhvr>
                                        <p:cTn id="95"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6" grpId="0" animBg="1"/>
      <p:bldP spid="7" grpId="0"/>
      <p:bldP spid="8" grpId="0"/>
      <p:bldP spid="9" grpId="0"/>
      <p:bldP spid="10" grpId="0"/>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2667000" cy="52322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effectLst>
                  <a:outerShdw blurRad="38100" dist="38100" dir="2700000" algn="tl">
                    <a:srgbClr val="000000">
                      <a:alpha val="43137"/>
                    </a:srgbClr>
                  </a:outerShdw>
                </a:effectLst>
              </a:rPr>
              <a:t>USES OF LASERS</a:t>
            </a:r>
            <a:endParaRPr lang="en-US" sz="2800" b="1" dirty="0">
              <a:effectLst>
                <a:outerShdw blurRad="38100" dist="38100" dir="2700000" algn="tl">
                  <a:srgbClr val="000000">
                    <a:alpha val="43137"/>
                  </a:srgbClr>
                </a:outerShdw>
              </a:effectLst>
            </a:endParaRPr>
          </a:p>
        </p:txBody>
      </p:sp>
      <p:sp>
        <p:nvSpPr>
          <p:cNvPr id="3" name="TextBox 2"/>
          <p:cNvSpPr txBox="1"/>
          <p:nvPr/>
        </p:nvSpPr>
        <p:spPr>
          <a:xfrm>
            <a:off x="304800" y="1143000"/>
            <a:ext cx="8686800" cy="2308324"/>
          </a:xfrm>
          <a:prstGeom prst="rect">
            <a:avLst/>
          </a:prstGeom>
          <a:noFill/>
        </p:spPr>
        <p:txBody>
          <a:bodyPr wrap="square" rtlCol="0">
            <a:spAutoFit/>
          </a:bodyPr>
          <a:lstStyle/>
          <a:p>
            <a:pPr marL="342900" indent="-342900">
              <a:buFont typeface="Arial" panose="020B0604020202020204" pitchFamily="34" charset="0"/>
              <a:buChar char="•"/>
            </a:pPr>
            <a:r>
              <a:rPr lang="en-US" sz="2400" b="1" dirty="0"/>
              <a:t>s</a:t>
            </a:r>
            <a:r>
              <a:rPr lang="en-US" sz="2400" b="1" dirty="0" smtClean="0"/>
              <a:t>cans bar codes (stores) </a:t>
            </a:r>
          </a:p>
          <a:p>
            <a:pPr marL="342900" indent="-342900">
              <a:buFont typeface="Arial" panose="020B0604020202020204" pitchFamily="34" charset="0"/>
              <a:buChar char="•"/>
            </a:pPr>
            <a:r>
              <a:rPr lang="en-US" sz="2400" b="1" dirty="0"/>
              <a:t>c</a:t>
            </a:r>
            <a:r>
              <a:rPr lang="en-US" sz="2400" b="1" dirty="0" smtClean="0"/>
              <a:t>an cut through metals (industry)</a:t>
            </a:r>
          </a:p>
          <a:p>
            <a:pPr marL="342900" indent="-342900">
              <a:buFont typeface="Arial" panose="020B0604020202020204" pitchFamily="34" charset="0"/>
              <a:buChar char="•"/>
            </a:pPr>
            <a:r>
              <a:rPr lang="en-US" sz="2400" b="1" dirty="0"/>
              <a:t>e</a:t>
            </a:r>
            <a:r>
              <a:rPr lang="en-US" sz="2400" b="1" dirty="0" smtClean="0"/>
              <a:t>nsure things are level, such as tunnels, bridges, and surfaces (engineering)</a:t>
            </a:r>
          </a:p>
          <a:p>
            <a:pPr marL="342900" indent="-342900">
              <a:buFont typeface="Arial" panose="020B0604020202020204" pitchFamily="34" charset="0"/>
              <a:buChar char="•"/>
            </a:pPr>
            <a:r>
              <a:rPr lang="en-US" sz="2400" b="1" dirty="0" smtClean="0"/>
              <a:t>can read information on compact discs, create holograms, and perform surgery</a:t>
            </a:r>
            <a:endParaRPr lang="en-US" sz="2400" b="1" dirty="0"/>
          </a:p>
        </p:txBody>
      </p:sp>
      <p:pic>
        <p:nvPicPr>
          <p:cNvPr id="6146" name="Picture 2" descr="C:\Users\bboyer.BFCS\AppData\Local\Microsoft\Windows\Temporary Internet Files\Content.IE5\UQRL2NXX\600px-CD_autolev_crop[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3733800"/>
            <a:ext cx="1025098" cy="102509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343400" y="1447800"/>
            <a:ext cx="184731" cy="369332"/>
          </a:xfrm>
          <a:prstGeom prst="rect">
            <a:avLst/>
          </a:prstGeom>
          <a:noFill/>
        </p:spPr>
        <p:txBody>
          <a:bodyPr wrap="none" rtlCol="0">
            <a:spAutoFit/>
          </a:bodyPr>
          <a:lstStyle/>
          <a:p>
            <a:endParaRPr lang="en-US" dirty="0"/>
          </a:p>
        </p:txBody>
      </p:sp>
      <p:sp>
        <p:nvSpPr>
          <p:cNvPr id="5" name="TextBox 4"/>
          <p:cNvSpPr txBox="1"/>
          <p:nvPr/>
        </p:nvSpPr>
        <p:spPr>
          <a:xfrm>
            <a:off x="1329898" y="3733800"/>
            <a:ext cx="7661702" cy="461665"/>
          </a:xfrm>
          <a:prstGeom prst="rect">
            <a:avLst/>
          </a:prstGeom>
          <a:noFill/>
        </p:spPr>
        <p:txBody>
          <a:bodyPr wrap="square" rtlCol="0">
            <a:spAutoFit/>
          </a:bodyPr>
          <a:lstStyle/>
          <a:p>
            <a:r>
              <a:rPr lang="en-US" sz="2400" b="1" dirty="0" smtClean="0"/>
              <a:t>CDs are produced by converting data into electric signals.</a:t>
            </a:r>
            <a:endParaRPr lang="en-US" sz="2400" b="1" dirty="0"/>
          </a:p>
        </p:txBody>
      </p:sp>
      <p:sp>
        <p:nvSpPr>
          <p:cNvPr id="6" name="TextBox 5"/>
          <p:cNvSpPr txBox="1"/>
          <p:nvPr/>
        </p:nvSpPr>
        <p:spPr>
          <a:xfrm>
            <a:off x="1329898" y="4297255"/>
            <a:ext cx="7661702" cy="830997"/>
          </a:xfrm>
          <a:prstGeom prst="rect">
            <a:avLst/>
          </a:prstGeom>
          <a:noFill/>
        </p:spPr>
        <p:txBody>
          <a:bodyPr wrap="square" rtlCol="0">
            <a:spAutoFit/>
          </a:bodyPr>
          <a:lstStyle/>
          <a:p>
            <a:r>
              <a:rPr lang="en-US" sz="2400" b="1" dirty="0" smtClean="0"/>
              <a:t>The electrical signals control the laser beams, which cut a series of pits on a blank disc.</a:t>
            </a:r>
            <a:endParaRPr lang="en-US" sz="2400" b="1" dirty="0"/>
          </a:p>
        </p:txBody>
      </p:sp>
      <p:sp>
        <p:nvSpPr>
          <p:cNvPr id="7" name="TextBox 6"/>
          <p:cNvSpPr txBox="1"/>
          <p:nvPr/>
        </p:nvSpPr>
        <p:spPr>
          <a:xfrm>
            <a:off x="304800" y="5128252"/>
            <a:ext cx="8686800" cy="1200329"/>
          </a:xfrm>
          <a:prstGeom prst="rect">
            <a:avLst/>
          </a:prstGeom>
          <a:noFill/>
        </p:spPr>
        <p:txBody>
          <a:bodyPr wrap="square" rtlCol="0">
            <a:spAutoFit/>
          </a:bodyPr>
          <a:lstStyle/>
          <a:p>
            <a:pPr algn="just"/>
            <a:r>
              <a:rPr lang="en-US" sz="2400" dirty="0" smtClean="0"/>
              <a:t>When the CD is played, a laser beam shines on the surface and is reflected, where the player converts the signals into sound or computer data.</a:t>
            </a:r>
            <a:endParaRPr lang="en-US" sz="2400" dirty="0"/>
          </a:p>
        </p:txBody>
      </p:sp>
    </p:spTree>
    <p:extLst>
      <p:ext uri="{BB962C8B-B14F-4D97-AF65-F5344CB8AC3E}">
        <p14:creationId xmlns:p14="http://schemas.microsoft.com/office/powerpoint/2010/main" val="7683985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bboyer.BFCS\AppData\Local\Microsoft\Windows\Temporary Internet Files\Content.IE5\QWZCSKY2\Obi_hologram[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04800"/>
            <a:ext cx="3492500" cy="36322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962400" y="304800"/>
            <a:ext cx="5029200" cy="1200329"/>
          </a:xfrm>
          <a:prstGeom prst="rect">
            <a:avLst/>
          </a:prstGeom>
          <a:noFill/>
        </p:spPr>
        <p:txBody>
          <a:bodyPr wrap="square" rtlCol="0">
            <a:spAutoFit/>
          </a:bodyPr>
          <a:lstStyle/>
          <a:p>
            <a:r>
              <a:rPr lang="en-US" sz="2400" b="1" dirty="0" smtClean="0"/>
              <a:t>A hologram is a 3-dimensional photograph created by using the light from a laser.</a:t>
            </a:r>
            <a:endParaRPr lang="en-US" sz="2400" b="1" dirty="0"/>
          </a:p>
        </p:txBody>
      </p:sp>
      <p:sp>
        <p:nvSpPr>
          <p:cNvPr id="3" name="TextBox 2"/>
          <p:cNvSpPr txBox="1"/>
          <p:nvPr/>
        </p:nvSpPr>
        <p:spPr>
          <a:xfrm>
            <a:off x="4038600" y="1905000"/>
            <a:ext cx="4953000" cy="830997"/>
          </a:xfrm>
          <a:prstGeom prst="rect">
            <a:avLst/>
          </a:prstGeom>
          <a:noFill/>
        </p:spPr>
        <p:txBody>
          <a:bodyPr wrap="square" rtlCol="0">
            <a:spAutoFit/>
          </a:bodyPr>
          <a:lstStyle/>
          <a:p>
            <a:r>
              <a:rPr lang="en-US" sz="2400" b="1" dirty="0" smtClean="0"/>
              <a:t>HOLOGRAPHY is the process of making these photographs.</a:t>
            </a:r>
            <a:endParaRPr lang="en-US" sz="2400" b="1" dirty="0"/>
          </a:p>
        </p:txBody>
      </p:sp>
      <p:pic>
        <p:nvPicPr>
          <p:cNvPr id="7171" name="Picture 3" descr="C:\Users\bboyer.BFCS\AppData\Local\Microsoft\Windows\Temporary Internet Files\Content.IE5\YHATSVSC\93301-034-7CC31938[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4837" y="2971800"/>
            <a:ext cx="4124325" cy="36671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28600" y="4191000"/>
            <a:ext cx="4186237" cy="1569660"/>
          </a:xfrm>
          <a:prstGeom prst="rect">
            <a:avLst/>
          </a:prstGeom>
          <a:noFill/>
        </p:spPr>
        <p:txBody>
          <a:bodyPr wrap="square" rtlCol="0">
            <a:spAutoFit/>
          </a:bodyPr>
          <a:lstStyle/>
          <a:p>
            <a:r>
              <a:rPr lang="en-US" sz="2400" b="1" dirty="0" smtClean="0"/>
              <a:t>Holograms seem to move  because light strikes the uneven surface at different angles.</a:t>
            </a:r>
            <a:endParaRPr lang="en-US" sz="2400" b="1" dirty="0"/>
          </a:p>
        </p:txBody>
      </p:sp>
    </p:spTree>
    <p:extLst>
      <p:ext uri="{BB962C8B-B14F-4D97-AF65-F5344CB8AC3E}">
        <p14:creationId xmlns:p14="http://schemas.microsoft.com/office/powerpoint/2010/main" val="897785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7170"/>
                                        </p:tgtEl>
                                        <p:attrNameLst>
                                          <p:attrName>style.visibility</p:attrName>
                                        </p:attrNameLst>
                                      </p:cBhvr>
                                      <p:to>
                                        <p:strVal val="visible"/>
                                      </p:to>
                                    </p:set>
                                    <p:anim calcmode="lin" valueType="num">
                                      <p:cBhvr>
                                        <p:cTn id="14" dur="1000" fill="hold"/>
                                        <p:tgtEl>
                                          <p:spTgt spid="7170"/>
                                        </p:tgtEl>
                                        <p:attrNameLst>
                                          <p:attrName>ppt_w</p:attrName>
                                        </p:attrNameLst>
                                      </p:cBhvr>
                                      <p:tavLst>
                                        <p:tav tm="0">
                                          <p:val>
                                            <p:fltVal val="0"/>
                                          </p:val>
                                        </p:tav>
                                        <p:tav tm="100000">
                                          <p:val>
                                            <p:strVal val="#ppt_w"/>
                                          </p:val>
                                        </p:tav>
                                      </p:tavLst>
                                    </p:anim>
                                    <p:anim calcmode="lin" valueType="num">
                                      <p:cBhvr>
                                        <p:cTn id="15" dur="1000" fill="hold"/>
                                        <p:tgtEl>
                                          <p:spTgt spid="7170"/>
                                        </p:tgtEl>
                                        <p:attrNameLst>
                                          <p:attrName>ppt_h</p:attrName>
                                        </p:attrNameLst>
                                      </p:cBhvr>
                                      <p:tavLst>
                                        <p:tav tm="0">
                                          <p:val>
                                            <p:fltVal val="0"/>
                                          </p:val>
                                        </p:tav>
                                        <p:tav tm="100000">
                                          <p:val>
                                            <p:strVal val="#ppt_h"/>
                                          </p:val>
                                        </p:tav>
                                      </p:tavLst>
                                    </p:anim>
                                    <p:anim calcmode="lin" valueType="num">
                                      <p:cBhvr>
                                        <p:cTn id="16" dur="1000" fill="hold"/>
                                        <p:tgtEl>
                                          <p:spTgt spid="7170"/>
                                        </p:tgtEl>
                                        <p:attrNameLst>
                                          <p:attrName>style.rotation</p:attrName>
                                        </p:attrNameLst>
                                      </p:cBhvr>
                                      <p:tavLst>
                                        <p:tav tm="0">
                                          <p:val>
                                            <p:fltVal val="90"/>
                                          </p:val>
                                        </p:tav>
                                        <p:tav tm="100000">
                                          <p:val>
                                            <p:fltVal val="0"/>
                                          </p:val>
                                        </p:tav>
                                      </p:tavLst>
                                    </p:anim>
                                    <p:animEffect transition="in" filter="fade">
                                      <p:cBhvr>
                                        <p:cTn id="17" dur="1000"/>
                                        <p:tgtEl>
                                          <p:spTgt spid="7170"/>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circle(in)">
                                      <p:cBhvr>
                                        <p:cTn id="22" dur="20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7171"/>
                                        </p:tgtEl>
                                        <p:attrNameLst>
                                          <p:attrName>style.visibility</p:attrName>
                                        </p:attrNameLst>
                                      </p:cBhvr>
                                      <p:to>
                                        <p:strVal val="visible"/>
                                      </p:to>
                                    </p:set>
                                    <p:animEffect transition="in" filter="randombar(horizontal)">
                                      <p:cBhvr>
                                        <p:cTn id="27" dur="500"/>
                                        <p:tgtEl>
                                          <p:spTgt spid="7171"/>
                                        </p:tgtEl>
                                      </p:cBhvr>
                                    </p:animEffect>
                                  </p:childTnLst>
                                </p:cTn>
                              </p:par>
                            </p:childTnLst>
                          </p:cTn>
                        </p:par>
                      </p:childTnLst>
                    </p:cTn>
                  </p:par>
                  <p:par>
                    <p:cTn id="28" fill="hold">
                      <p:stCondLst>
                        <p:cond delay="indefinite"/>
                      </p:stCondLst>
                      <p:childTnLst>
                        <p:par>
                          <p:cTn id="29" fill="hold">
                            <p:stCondLst>
                              <p:cond delay="0"/>
                            </p:stCondLst>
                            <p:childTnLst>
                              <p:par>
                                <p:cTn id="30" presetID="45"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2000"/>
                                        <p:tgtEl>
                                          <p:spTgt spid="4"/>
                                        </p:tgtEl>
                                      </p:cBhvr>
                                    </p:animEffect>
                                    <p:anim calcmode="lin" valueType="num">
                                      <p:cBhvr>
                                        <p:cTn id="33" dur="2000" fill="hold"/>
                                        <p:tgtEl>
                                          <p:spTgt spid="4"/>
                                        </p:tgtEl>
                                        <p:attrNameLst>
                                          <p:attrName>ppt_w</p:attrName>
                                        </p:attrNameLst>
                                      </p:cBhvr>
                                      <p:tavLst>
                                        <p:tav tm="0" fmla="#ppt_w*sin(2.5*pi*$)">
                                          <p:val>
                                            <p:fltVal val="0"/>
                                          </p:val>
                                        </p:tav>
                                        <p:tav tm="100000">
                                          <p:val>
                                            <p:fltVal val="1"/>
                                          </p:val>
                                        </p:tav>
                                      </p:tavLst>
                                    </p:anim>
                                    <p:anim calcmode="lin" valueType="num">
                                      <p:cBhvr>
                                        <p:cTn id="34"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theme/theme1.xml><?xml version="1.0" encoding="utf-8"?>
<a:theme xmlns:a="http://schemas.openxmlformats.org/drawingml/2006/main" name="Thatch">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239</TotalTime>
  <Words>872</Words>
  <Application>Microsoft Office PowerPoint</Application>
  <PresentationFormat>On-screen Show (4:3)</PresentationFormat>
  <Paragraphs>74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Thatch</vt:lpstr>
      <vt:lpstr>NOTES on 18.5  Using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NOTES on 18.5  Using Light</dc:title>
  <dc:creator>Beverly Boyer</dc:creator>
  <cp:lastModifiedBy>Beverly Boyer</cp:lastModifiedBy>
  <cp:revision>19</cp:revision>
  <dcterms:created xsi:type="dcterms:W3CDTF">2016-04-29T10:04:26Z</dcterms:created>
  <dcterms:modified xsi:type="dcterms:W3CDTF">2017-03-28T17:39:54Z</dcterms:modified>
</cp:coreProperties>
</file>