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6" r:id="rId2"/>
    <p:sldId id="257" r:id="rId3"/>
    <p:sldId id="258" r:id="rId4"/>
    <p:sldId id="259"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3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A2CDBC-7A5B-4686-A3D8-A63BA3561D8F}" type="datetimeFigureOut">
              <a:rPr lang="en-US" smtClean="0"/>
              <a:t>4/14/2017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B585F4-5460-4675-A74C-AA3266699F05}" type="slidenum">
              <a:rPr lang="en-US" smtClean="0"/>
              <a:t>‹#›</a:t>
            </a:fld>
            <a:endParaRPr lang="en-US"/>
          </a:p>
        </p:txBody>
      </p:sp>
    </p:spTree>
    <p:extLst>
      <p:ext uri="{BB962C8B-B14F-4D97-AF65-F5344CB8AC3E}">
        <p14:creationId xmlns:p14="http://schemas.microsoft.com/office/powerpoint/2010/main" val="3955737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EB585F4-5460-4675-A74C-AA3266699F05}" type="slidenum">
              <a:rPr lang="en-US" smtClean="0"/>
              <a:t>5</a:t>
            </a:fld>
            <a:endParaRPr lang="en-US"/>
          </a:p>
        </p:txBody>
      </p:sp>
    </p:spTree>
    <p:extLst>
      <p:ext uri="{BB962C8B-B14F-4D97-AF65-F5344CB8AC3E}">
        <p14:creationId xmlns:p14="http://schemas.microsoft.com/office/powerpoint/2010/main" val="11052729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5453FE11-5DA9-4702-90BB-2D84AE308D1D}"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B8FAE-1E67-49AB-B85E-92DF449E2534}" type="slidenum">
              <a:rPr lang="en-US" smtClean="0"/>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3FE11-5DA9-4702-90BB-2D84AE308D1D}"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B8FAE-1E67-49AB-B85E-92DF449E253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53FE11-5DA9-4702-90BB-2D84AE308D1D}"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B8FAE-1E67-49AB-B85E-92DF449E253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5453FE11-5DA9-4702-90BB-2D84AE308D1D}"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B8FAE-1E67-49AB-B85E-92DF449E2534}" type="slidenum">
              <a:rPr lang="en-US" smtClean="0"/>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53FE11-5DA9-4702-90BB-2D84AE308D1D}" type="datetimeFigureOut">
              <a:rPr lang="en-US" smtClean="0"/>
              <a:t>4/14/2017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0B8FAE-1E67-49AB-B85E-92DF449E2534}"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5453FE11-5DA9-4702-90BB-2D84AE308D1D}" type="datetimeFigureOut">
              <a:rPr lang="en-US" smtClean="0"/>
              <a:t>4/14/2017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B8FAE-1E67-49AB-B85E-92DF449E253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5453FE11-5DA9-4702-90BB-2D84AE308D1D}" type="datetimeFigureOut">
              <a:rPr lang="en-US" smtClean="0"/>
              <a:t>4/14/2017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0B8FAE-1E67-49AB-B85E-92DF449E253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53FE11-5DA9-4702-90BB-2D84AE308D1D}" type="datetimeFigureOut">
              <a:rPr lang="en-US" smtClean="0"/>
              <a:t>4/14/2017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0B8FAE-1E67-49AB-B85E-92DF449E253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53FE11-5DA9-4702-90BB-2D84AE308D1D}" type="datetimeFigureOut">
              <a:rPr lang="en-US" smtClean="0"/>
              <a:t>4/14/2017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0B8FAE-1E67-49AB-B85E-92DF449E253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3FE11-5DA9-4702-90BB-2D84AE308D1D}" type="datetimeFigureOut">
              <a:rPr lang="en-US" smtClean="0"/>
              <a:t>4/14/2017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B8FAE-1E67-49AB-B85E-92DF449E253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53FE11-5DA9-4702-90BB-2D84AE308D1D}" type="datetimeFigureOut">
              <a:rPr lang="en-US" smtClean="0"/>
              <a:t>4/14/2017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0B8FAE-1E67-49AB-B85E-92DF449E253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5453FE11-5DA9-4702-90BB-2D84AE308D1D}" type="datetimeFigureOut">
              <a:rPr lang="en-US" smtClean="0"/>
              <a:t>4/14/2017</a:t>
            </a:fld>
            <a:endParaRPr lang="en-US"/>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A30B8FAE-1E67-49AB-B85E-92DF449E253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3600" dirty="0" smtClean="0"/>
              <a:t> PS Chapter 19 Magnetism</a:t>
            </a:r>
            <a:endParaRPr lang="en-US" sz="3600" dirty="0"/>
          </a:p>
        </p:txBody>
      </p:sp>
      <p:sp>
        <p:nvSpPr>
          <p:cNvPr id="2" name="Title 1"/>
          <p:cNvSpPr>
            <a:spLocks noGrp="1"/>
          </p:cNvSpPr>
          <p:nvPr>
            <p:ph type="ctrTitle"/>
          </p:nvPr>
        </p:nvSpPr>
        <p:spPr/>
        <p:txBody>
          <a:bodyPr/>
          <a:lstStyle/>
          <a:p>
            <a:r>
              <a:rPr lang="en-US" sz="4000" dirty="0" smtClean="0"/>
              <a:t>NOTES on 19.1 </a:t>
            </a:r>
            <a:br>
              <a:rPr lang="en-US" sz="4000" dirty="0" smtClean="0"/>
            </a:br>
            <a:r>
              <a:rPr lang="en-US" sz="4000" dirty="0" smtClean="0"/>
              <a:t>What is magnetism?</a:t>
            </a:r>
            <a:endParaRPr lang="en-US" sz="4000" dirty="0"/>
          </a:p>
        </p:txBody>
      </p:sp>
    </p:spTree>
    <p:extLst>
      <p:ext uri="{BB962C8B-B14F-4D97-AF65-F5344CB8AC3E}">
        <p14:creationId xmlns:p14="http://schemas.microsoft.com/office/powerpoint/2010/main" val="34178309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763000" cy="892552"/>
          </a:xfrm>
          <a:prstGeom prst="rect">
            <a:avLst/>
          </a:prstGeom>
          <a:noFill/>
        </p:spPr>
        <p:txBody>
          <a:bodyPr wrap="square" rtlCol="0">
            <a:spAutoFit/>
          </a:bodyPr>
          <a:lstStyle/>
          <a:p>
            <a:pPr algn="just"/>
            <a:r>
              <a:rPr lang="en-US" sz="2400" b="1" dirty="0" smtClean="0"/>
              <a:t>A</a:t>
            </a:r>
            <a:r>
              <a:rPr lang="en-US" sz="2800" b="1" dirty="0" smtClean="0">
                <a:solidFill>
                  <a:schemeClr val="accent2">
                    <a:lumMod val="60000"/>
                    <a:lumOff val="40000"/>
                  </a:schemeClr>
                </a:solidFill>
                <a:effectLst>
                  <a:outerShdw blurRad="38100" dist="38100" dir="2700000" algn="tl">
                    <a:srgbClr val="000000">
                      <a:alpha val="43137"/>
                    </a:srgbClr>
                  </a:outerShdw>
                </a:effectLst>
              </a:rPr>
              <a:t> </a:t>
            </a:r>
            <a:r>
              <a:rPr lang="en-US" sz="2800" b="1" i="1" u="sng" dirty="0" smtClean="0">
                <a:solidFill>
                  <a:schemeClr val="accent2">
                    <a:lumMod val="60000"/>
                    <a:lumOff val="40000"/>
                  </a:schemeClr>
                </a:solidFill>
                <a:effectLst>
                  <a:outerShdw blurRad="38100" dist="38100" dir="2700000" algn="tl">
                    <a:srgbClr val="000000">
                      <a:alpha val="43137"/>
                    </a:srgbClr>
                  </a:outerShdw>
                </a:effectLst>
              </a:rPr>
              <a:t>MAGNET</a:t>
            </a:r>
            <a:r>
              <a:rPr lang="en-US" sz="2800" b="1" dirty="0" smtClean="0">
                <a:solidFill>
                  <a:schemeClr val="accent2">
                    <a:lumMod val="60000"/>
                    <a:lumOff val="40000"/>
                  </a:schemeClr>
                </a:solidFill>
                <a:effectLst>
                  <a:outerShdw blurRad="38100" dist="38100" dir="2700000" algn="tl">
                    <a:srgbClr val="000000">
                      <a:alpha val="43137"/>
                    </a:srgbClr>
                  </a:outerShdw>
                </a:effectLst>
              </a:rPr>
              <a:t> </a:t>
            </a:r>
            <a:r>
              <a:rPr lang="en-US" sz="2400" b="1" dirty="0" smtClean="0"/>
              <a:t>is any material that attracts </a:t>
            </a:r>
            <a:r>
              <a:rPr lang="en-US" sz="2400" b="1" i="1" u="sng" dirty="0" smtClean="0">
                <a:solidFill>
                  <a:schemeClr val="accent2">
                    <a:lumMod val="60000"/>
                    <a:lumOff val="40000"/>
                  </a:schemeClr>
                </a:solidFill>
                <a:effectLst>
                  <a:outerShdw blurRad="38100" dist="38100" dir="2700000" algn="tl">
                    <a:srgbClr val="000000">
                      <a:alpha val="43137"/>
                    </a:srgbClr>
                  </a:outerShdw>
                </a:effectLst>
              </a:rPr>
              <a:t>IRON</a:t>
            </a:r>
            <a:r>
              <a:rPr lang="en-US" sz="2400" b="1" dirty="0" smtClean="0"/>
              <a:t> and materials that contain iron.</a:t>
            </a:r>
            <a:endParaRPr lang="en-US" sz="2400" b="1" dirty="0"/>
          </a:p>
        </p:txBody>
      </p:sp>
      <p:sp>
        <p:nvSpPr>
          <p:cNvPr id="3" name="TextBox 2"/>
          <p:cNvSpPr txBox="1"/>
          <p:nvPr/>
        </p:nvSpPr>
        <p:spPr>
          <a:xfrm>
            <a:off x="228600" y="1371600"/>
            <a:ext cx="8763000" cy="830997"/>
          </a:xfrm>
          <a:prstGeom prst="rect">
            <a:avLst/>
          </a:prstGeom>
          <a:noFill/>
        </p:spPr>
        <p:txBody>
          <a:bodyPr wrap="square" rtlCol="0">
            <a:spAutoFit/>
          </a:bodyPr>
          <a:lstStyle/>
          <a:p>
            <a:pPr algn="just"/>
            <a:r>
              <a:rPr lang="en-US" sz="2400" b="1" dirty="0" smtClean="0"/>
              <a:t>Over 2,000 years ago in the city of Magnesia (aka Turkey) discovered an unusual rock containing the mineral magnetite.  </a:t>
            </a:r>
            <a:endParaRPr lang="en-US" sz="2400" b="1" dirty="0"/>
          </a:p>
        </p:txBody>
      </p:sp>
      <p:sp>
        <p:nvSpPr>
          <p:cNvPr id="4" name="TextBox 3"/>
          <p:cNvSpPr txBox="1"/>
          <p:nvPr/>
        </p:nvSpPr>
        <p:spPr>
          <a:xfrm>
            <a:off x="228600" y="2362200"/>
            <a:ext cx="8610600" cy="461665"/>
          </a:xfrm>
          <a:prstGeom prst="rect">
            <a:avLst/>
          </a:prstGeom>
          <a:noFill/>
        </p:spPr>
        <p:txBody>
          <a:bodyPr wrap="square" rtlCol="0">
            <a:spAutoFit/>
          </a:bodyPr>
          <a:lstStyle/>
          <a:p>
            <a:pPr algn="just"/>
            <a:r>
              <a:rPr lang="en-US" sz="2400" b="1" dirty="0" smtClean="0"/>
              <a:t>See what they did here… Magnesia … magnetite … magnet …magnet.</a:t>
            </a:r>
            <a:endParaRPr lang="en-US" sz="2400" b="1" dirty="0"/>
          </a:p>
        </p:txBody>
      </p:sp>
      <p:sp>
        <p:nvSpPr>
          <p:cNvPr id="5" name="TextBox 4"/>
          <p:cNvSpPr txBox="1"/>
          <p:nvPr/>
        </p:nvSpPr>
        <p:spPr>
          <a:xfrm>
            <a:off x="228600" y="2971800"/>
            <a:ext cx="8763000" cy="1569660"/>
          </a:xfrm>
          <a:prstGeom prst="rect">
            <a:avLst/>
          </a:prstGeom>
          <a:noFill/>
        </p:spPr>
        <p:txBody>
          <a:bodyPr wrap="square" rtlCol="0">
            <a:spAutoFit/>
          </a:bodyPr>
          <a:lstStyle/>
          <a:p>
            <a:pPr algn="just"/>
            <a:r>
              <a:rPr lang="en-US" sz="2400" b="1" dirty="0" smtClean="0"/>
              <a:t>These magnetite-containing rocks would attract materials that contained iron, and attract or repel  other rocks that contained magnetite.  That whole act of attraction or repulsion is called </a:t>
            </a:r>
            <a:r>
              <a:rPr lang="en-US" sz="2400" b="1" u="sng" dirty="0" smtClean="0">
                <a:solidFill>
                  <a:schemeClr val="accent2">
                    <a:lumMod val="60000"/>
                    <a:lumOff val="40000"/>
                  </a:schemeClr>
                </a:solidFill>
                <a:effectLst>
                  <a:outerShdw blurRad="38100" dist="38100" dir="2700000" algn="tl">
                    <a:srgbClr val="000000">
                      <a:alpha val="43137"/>
                    </a:srgbClr>
                  </a:outerShdw>
                </a:effectLst>
              </a:rPr>
              <a:t>MAGNETISM</a:t>
            </a:r>
            <a:r>
              <a:rPr lang="en-US" sz="2400" b="1" dirty="0" smtClean="0"/>
              <a:t>.  </a:t>
            </a:r>
            <a:endParaRPr lang="en-US" sz="2400" b="1" dirty="0"/>
          </a:p>
        </p:txBody>
      </p:sp>
      <p:pic>
        <p:nvPicPr>
          <p:cNvPr id="1026" name="Picture 2" descr="C:\Users\bboyer.BFCS\AppData\Local\Microsoft\Windows\Temporary Internet Files\Content.IE5\Y3NAG44D\Magne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4343400"/>
            <a:ext cx="2654300" cy="2159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5241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1"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wipe(down)">
                                      <p:cBhvr>
                                        <p:cTn id="19" dur="580">
                                          <p:stCondLst>
                                            <p:cond delay="0"/>
                                          </p:stCondLst>
                                        </p:cTn>
                                        <p:tgtEl>
                                          <p:spTgt spid="4"/>
                                        </p:tgtEl>
                                      </p:cBhvr>
                                    </p:animEffect>
                                    <p:anim calcmode="lin" valueType="num">
                                      <p:cBhvr>
                                        <p:cTn id="20"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25" dur="26">
                                          <p:stCondLst>
                                            <p:cond delay="650"/>
                                          </p:stCondLst>
                                        </p:cTn>
                                        <p:tgtEl>
                                          <p:spTgt spid="4"/>
                                        </p:tgtEl>
                                      </p:cBhvr>
                                      <p:to x="100000" y="60000"/>
                                    </p:animScale>
                                    <p:animScale>
                                      <p:cBhvr>
                                        <p:cTn id="26" dur="166" decel="50000">
                                          <p:stCondLst>
                                            <p:cond delay="676"/>
                                          </p:stCondLst>
                                        </p:cTn>
                                        <p:tgtEl>
                                          <p:spTgt spid="4"/>
                                        </p:tgtEl>
                                      </p:cBhvr>
                                      <p:to x="100000" y="100000"/>
                                    </p:animScale>
                                    <p:animScale>
                                      <p:cBhvr>
                                        <p:cTn id="27" dur="26">
                                          <p:stCondLst>
                                            <p:cond delay="1312"/>
                                          </p:stCondLst>
                                        </p:cTn>
                                        <p:tgtEl>
                                          <p:spTgt spid="4"/>
                                        </p:tgtEl>
                                      </p:cBhvr>
                                      <p:to x="100000" y="80000"/>
                                    </p:animScale>
                                    <p:animScale>
                                      <p:cBhvr>
                                        <p:cTn id="28" dur="166" decel="50000">
                                          <p:stCondLst>
                                            <p:cond delay="1338"/>
                                          </p:stCondLst>
                                        </p:cTn>
                                        <p:tgtEl>
                                          <p:spTgt spid="4"/>
                                        </p:tgtEl>
                                      </p:cBhvr>
                                      <p:to x="100000" y="100000"/>
                                    </p:animScale>
                                    <p:animScale>
                                      <p:cBhvr>
                                        <p:cTn id="29" dur="26">
                                          <p:stCondLst>
                                            <p:cond delay="1642"/>
                                          </p:stCondLst>
                                        </p:cTn>
                                        <p:tgtEl>
                                          <p:spTgt spid="4"/>
                                        </p:tgtEl>
                                      </p:cBhvr>
                                      <p:to x="100000" y="90000"/>
                                    </p:animScale>
                                    <p:animScale>
                                      <p:cBhvr>
                                        <p:cTn id="30" dur="166" decel="50000">
                                          <p:stCondLst>
                                            <p:cond delay="1668"/>
                                          </p:stCondLst>
                                        </p:cTn>
                                        <p:tgtEl>
                                          <p:spTgt spid="4"/>
                                        </p:tgtEl>
                                      </p:cBhvr>
                                      <p:to x="100000" y="100000"/>
                                    </p:animScale>
                                    <p:animScale>
                                      <p:cBhvr>
                                        <p:cTn id="31" dur="26">
                                          <p:stCondLst>
                                            <p:cond delay="1808"/>
                                          </p:stCondLst>
                                        </p:cTn>
                                        <p:tgtEl>
                                          <p:spTgt spid="4"/>
                                        </p:tgtEl>
                                      </p:cBhvr>
                                      <p:to x="100000" y="95000"/>
                                    </p:animScale>
                                    <p:animScale>
                                      <p:cBhvr>
                                        <p:cTn id="32" dur="166" decel="50000">
                                          <p:stCondLst>
                                            <p:cond delay="1834"/>
                                          </p:stCondLst>
                                        </p:cTn>
                                        <p:tgtEl>
                                          <p:spTgt spid="4"/>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41" presetClass="entr" presetSubtype="0" fill="hold" grpId="0" nodeType="clickEffect">
                                  <p:stCondLst>
                                    <p:cond delay="0"/>
                                  </p:stCondLst>
                                  <p:iterate type="lt">
                                    <p:tmPct val="10000"/>
                                  </p:iterate>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5"/>
                                        </p:tgtEl>
                                        <p:attrNameLst>
                                          <p:attrName>ppt_y</p:attrName>
                                        </p:attrNameLst>
                                      </p:cBhvr>
                                      <p:tavLst>
                                        <p:tav tm="0">
                                          <p:val>
                                            <p:strVal val="#ppt_y"/>
                                          </p:val>
                                        </p:tav>
                                        <p:tav tm="100000">
                                          <p:val>
                                            <p:strVal val="#ppt_y"/>
                                          </p:val>
                                        </p:tav>
                                      </p:tavLst>
                                    </p:anim>
                                    <p:anim calcmode="lin" valueType="num">
                                      <p:cBhvr>
                                        <p:cTn id="3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5"/>
                                        </p:tgtEl>
                                      </p:cBhvr>
                                    </p:animEffec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1026"/>
                                        </p:tgtEl>
                                        <p:attrNameLst>
                                          <p:attrName>style.visibility</p:attrName>
                                        </p:attrNameLst>
                                      </p:cBhvr>
                                      <p:to>
                                        <p:strVal val="visible"/>
                                      </p:to>
                                    </p:set>
                                    <p:animEffect transition="in" filter="barn(inVertical)">
                                      <p:cBhvr>
                                        <p:cTn id="46"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457200"/>
            <a:ext cx="8915400" cy="1200329"/>
          </a:xfrm>
          <a:prstGeom prst="rect">
            <a:avLst/>
          </a:prstGeom>
          <a:noFill/>
        </p:spPr>
        <p:txBody>
          <a:bodyPr wrap="square" rtlCol="0">
            <a:spAutoFit/>
          </a:bodyPr>
          <a:lstStyle/>
          <a:p>
            <a:r>
              <a:rPr lang="en-US" sz="2400" b="1" dirty="0" smtClean="0"/>
              <a:t>Then, 1,000 years later, people discovered that if they allowed a magnetic rock to swing freely from a string, one part would always point in a certain direction – towards the North Star, Polaris. </a:t>
            </a:r>
            <a:endParaRPr lang="en-US" sz="2400" b="1" dirty="0"/>
          </a:p>
        </p:txBody>
      </p:sp>
      <p:pic>
        <p:nvPicPr>
          <p:cNvPr id="2051" name="Picture 3" descr="C:\Users\bboyer.BFCS\AppData\Local\Microsoft\Windows\Temporary Internet Files\Content.IE5\Y3NAG44D\etoile[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5722" y="1673314"/>
            <a:ext cx="2159000" cy="2120900"/>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743200" y="1828800"/>
            <a:ext cx="6400800" cy="830997"/>
          </a:xfrm>
          <a:prstGeom prst="rect">
            <a:avLst/>
          </a:prstGeom>
          <a:noFill/>
        </p:spPr>
        <p:txBody>
          <a:bodyPr wrap="square" rtlCol="0">
            <a:spAutoFit/>
          </a:bodyPr>
          <a:lstStyle/>
          <a:p>
            <a:r>
              <a:rPr lang="en-US" sz="2400" b="1" dirty="0" smtClean="0"/>
              <a:t>Polaris is also called the leading star, or lodestar.  This is why magnetic rock is known as lodestone.</a:t>
            </a:r>
            <a:endParaRPr lang="en-US" sz="2400" b="1" dirty="0"/>
          </a:p>
        </p:txBody>
      </p:sp>
      <p:pic>
        <p:nvPicPr>
          <p:cNvPr id="2052" name="Picture 4" descr="C:\Users\bboyer.BFCS\AppData\Local\Microsoft\Windows\Temporary Internet Files\Content.IE5\5TF6QX5L\lodestone[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77000" y="2733764"/>
            <a:ext cx="2389845" cy="1853178"/>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73285" y="2739826"/>
            <a:ext cx="1600200" cy="461665"/>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sz="2400" b="1" dirty="0" smtClean="0">
                <a:solidFill>
                  <a:srgbClr val="00B0F0"/>
                </a:solidFill>
                <a:effectLst>
                  <a:outerShdw blurRad="38100" dist="38100" dir="2700000" algn="tl">
                    <a:srgbClr val="000000">
                      <a:alpha val="43137"/>
                    </a:srgbClr>
                  </a:outerShdw>
                </a:effectLst>
              </a:rPr>
              <a:t>MAGNETS:</a:t>
            </a:r>
            <a:endParaRPr lang="en-US" sz="2400" b="1" dirty="0">
              <a:solidFill>
                <a:srgbClr val="00B0F0"/>
              </a:solidFill>
              <a:effectLst>
                <a:outerShdw blurRad="38100" dist="38100" dir="2700000" algn="tl">
                  <a:srgbClr val="000000">
                    <a:alpha val="43137"/>
                  </a:srgbClr>
                </a:outerShdw>
              </a:effectLst>
            </a:endParaRPr>
          </a:p>
        </p:txBody>
      </p:sp>
      <p:sp>
        <p:nvSpPr>
          <p:cNvPr id="5" name="TextBox 4"/>
          <p:cNvSpPr txBox="1"/>
          <p:nvPr/>
        </p:nvSpPr>
        <p:spPr>
          <a:xfrm>
            <a:off x="2743200" y="3352800"/>
            <a:ext cx="3505200" cy="830997"/>
          </a:xfrm>
          <a:prstGeom prst="rect">
            <a:avLst/>
          </a:prstGeom>
          <a:noFill/>
        </p:spPr>
        <p:txBody>
          <a:bodyPr wrap="square" rtlCol="0">
            <a:spAutoFit/>
          </a:bodyPr>
          <a:lstStyle/>
          <a:p>
            <a:pPr algn="ctr"/>
            <a:r>
              <a:rPr lang="en-US" sz="2400" b="1" dirty="0" smtClean="0"/>
              <a:t>1.  Attract iron and materials that contain iron.</a:t>
            </a:r>
            <a:endParaRPr lang="en-US" sz="2400" b="1" dirty="0"/>
          </a:p>
        </p:txBody>
      </p:sp>
      <p:sp>
        <p:nvSpPr>
          <p:cNvPr id="6" name="TextBox 5"/>
          <p:cNvSpPr txBox="1"/>
          <p:nvPr/>
        </p:nvSpPr>
        <p:spPr>
          <a:xfrm>
            <a:off x="2209800" y="4356109"/>
            <a:ext cx="4267200" cy="461665"/>
          </a:xfrm>
          <a:prstGeom prst="rect">
            <a:avLst/>
          </a:prstGeom>
          <a:noFill/>
        </p:spPr>
        <p:txBody>
          <a:bodyPr wrap="square" rtlCol="0">
            <a:spAutoFit/>
          </a:bodyPr>
          <a:lstStyle/>
          <a:p>
            <a:pPr algn="ctr"/>
            <a:r>
              <a:rPr lang="en-US" sz="2400" b="1" dirty="0" smtClean="0"/>
              <a:t>2.  Attract or repel other magnets.</a:t>
            </a:r>
            <a:endParaRPr lang="en-US" sz="2400" b="1" dirty="0"/>
          </a:p>
        </p:txBody>
      </p:sp>
      <p:sp>
        <p:nvSpPr>
          <p:cNvPr id="7" name="TextBox 6"/>
          <p:cNvSpPr txBox="1"/>
          <p:nvPr/>
        </p:nvSpPr>
        <p:spPr>
          <a:xfrm>
            <a:off x="1828800" y="5047817"/>
            <a:ext cx="5549685" cy="830997"/>
          </a:xfrm>
          <a:prstGeom prst="rect">
            <a:avLst/>
          </a:prstGeom>
          <a:noFill/>
        </p:spPr>
        <p:txBody>
          <a:bodyPr wrap="square" rtlCol="0">
            <a:spAutoFit/>
          </a:bodyPr>
          <a:lstStyle/>
          <a:p>
            <a:pPr algn="ctr"/>
            <a:r>
              <a:rPr lang="en-US" sz="2400" b="1" dirty="0" smtClean="0"/>
              <a:t>3.  One part of a magnet will always point north when allowed to swing freely.</a:t>
            </a:r>
            <a:endParaRPr lang="en-US" sz="2400" b="1" dirty="0"/>
          </a:p>
        </p:txBody>
      </p:sp>
    </p:spTree>
    <p:extLst>
      <p:ext uri="{BB962C8B-B14F-4D97-AF65-F5344CB8AC3E}">
        <p14:creationId xmlns:p14="http://schemas.microsoft.com/office/powerpoint/2010/main" val="3131521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051"/>
                                        </p:tgtEl>
                                        <p:attrNameLst>
                                          <p:attrName>style.visibility</p:attrName>
                                        </p:attrNameLst>
                                      </p:cBhvr>
                                      <p:to>
                                        <p:strVal val="visible"/>
                                      </p:to>
                                    </p:set>
                                    <p:anim calcmode="lin" valueType="num">
                                      <p:cBhvr>
                                        <p:cTn id="7" dur="500" fill="hold"/>
                                        <p:tgtEl>
                                          <p:spTgt spid="2051"/>
                                        </p:tgtEl>
                                        <p:attrNameLst>
                                          <p:attrName>ppt_w</p:attrName>
                                        </p:attrNameLst>
                                      </p:cBhvr>
                                      <p:tavLst>
                                        <p:tav tm="0">
                                          <p:val>
                                            <p:fltVal val="0"/>
                                          </p:val>
                                        </p:tav>
                                        <p:tav tm="100000">
                                          <p:val>
                                            <p:strVal val="#ppt_w"/>
                                          </p:val>
                                        </p:tav>
                                      </p:tavLst>
                                    </p:anim>
                                    <p:anim calcmode="lin" valueType="num">
                                      <p:cBhvr>
                                        <p:cTn id="8" dur="500" fill="hold"/>
                                        <p:tgtEl>
                                          <p:spTgt spid="2051"/>
                                        </p:tgtEl>
                                        <p:attrNameLst>
                                          <p:attrName>ppt_h</p:attrName>
                                        </p:attrNameLst>
                                      </p:cBhvr>
                                      <p:tavLst>
                                        <p:tav tm="0">
                                          <p:val>
                                            <p:fltVal val="0"/>
                                          </p:val>
                                        </p:tav>
                                        <p:tav tm="100000">
                                          <p:val>
                                            <p:strVal val="#ppt_h"/>
                                          </p:val>
                                        </p:tav>
                                      </p:tavLst>
                                    </p:anim>
                                    <p:animEffect transition="in" filter="fade">
                                      <p:cBhvr>
                                        <p:cTn id="9" dur="500"/>
                                        <p:tgtEl>
                                          <p:spTgt spid="2051"/>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26" presetClass="entr" presetSubtype="0" fill="hold" nodeType="clickEffect">
                                  <p:stCondLst>
                                    <p:cond delay="0"/>
                                  </p:stCondLst>
                                  <p:childTnLst>
                                    <p:set>
                                      <p:cBhvr>
                                        <p:cTn id="18" dur="1" fill="hold">
                                          <p:stCondLst>
                                            <p:cond delay="0"/>
                                          </p:stCondLst>
                                        </p:cTn>
                                        <p:tgtEl>
                                          <p:spTgt spid="2052"/>
                                        </p:tgtEl>
                                        <p:attrNameLst>
                                          <p:attrName>style.visibility</p:attrName>
                                        </p:attrNameLst>
                                      </p:cBhvr>
                                      <p:to>
                                        <p:strVal val="visible"/>
                                      </p:to>
                                    </p:set>
                                    <p:animEffect transition="in" filter="wipe(down)">
                                      <p:cBhvr>
                                        <p:cTn id="19" dur="580">
                                          <p:stCondLst>
                                            <p:cond delay="0"/>
                                          </p:stCondLst>
                                        </p:cTn>
                                        <p:tgtEl>
                                          <p:spTgt spid="2052"/>
                                        </p:tgtEl>
                                      </p:cBhvr>
                                    </p:animEffect>
                                    <p:anim calcmode="lin" valueType="num">
                                      <p:cBhvr>
                                        <p:cTn id="20" dur="1822" tmFilter="0,0; 0.14,0.36; 0.43,0.73; 0.71,0.91; 1.0,1.0">
                                          <p:stCondLst>
                                            <p:cond delay="0"/>
                                          </p:stCondLst>
                                        </p:cTn>
                                        <p:tgtEl>
                                          <p:spTgt spid="2052"/>
                                        </p:tgtEl>
                                        <p:attrNameLst>
                                          <p:attrName>ppt_x</p:attrName>
                                        </p:attrNameLst>
                                      </p:cBhvr>
                                      <p:tavLst>
                                        <p:tav tm="0">
                                          <p:val>
                                            <p:strVal val="#ppt_x-0.25"/>
                                          </p:val>
                                        </p:tav>
                                        <p:tav tm="100000">
                                          <p:val>
                                            <p:strVal val="#ppt_x"/>
                                          </p:val>
                                        </p:tav>
                                      </p:tavLst>
                                    </p:anim>
                                    <p:anim calcmode="lin" valueType="num">
                                      <p:cBhvr>
                                        <p:cTn id="21" dur="664" tmFilter="0.0,0.0; 0.25,0.07; 0.50,0.2; 0.75,0.467; 1.0,1.0">
                                          <p:stCondLst>
                                            <p:cond delay="0"/>
                                          </p:stCondLst>
                                        </p:cTn>
                                        <p:tgtEl>
                                          <p:spTgt spid="2052"/>
                                        </p:tgtEl>
                                        <p:attrNameLst>
                                          <p:attrName>ppt_y</p:attrName>
                                        </p:attrNameLst>
                                      </p:cBhvr>
                                      <p:tavLst>
                                        <p:tav tm="0" fmla="#ppt_y-sin(pi*$)/3">
                                          <p:val>
                                            <p:fltVal val="0.5"/>
                                          </p:val>
                                        </p:tav>
                                        <p:tav tm="100000">
                                          <p:val>
                                            <p:fltVal val="1"/>
                                          </p:val>
                                        </p:tav>
                                      </p:tavLst>
                                    </p:anim>
                                    <p:anim calcmode="lin" valueType="num">
                                      <p:cBhvr>
                                        <p:cTn id="22" dur="664" tmFilter="0, 0; 0.125,0.2665; 0.25,0.4; 0.375,0.465; 0.5,0.5;  0.625,0.535; 0.75,0.6; 0.875,0.7335; 1,1">
                                          <p:stCondLst>
                                            <p:cond delay="664"/>
                                          </p:stCondLst>
                                        </p:cTn>
                                        <p:tgtEl>
                                          <p:spTgt spid="2052"/>
                                        </p:tgtEl>
                                        <p:attrNameLst>
                                          <p:attrName>ppt_y</p:attrName>
                                        </p:attrNameLst>
                                      </p:cBhvr>
                                      <p:tavLst>
                                        <p:tav tm="0" fmla="#ppt_y-sin(pi*$)/9">
                                          <p:val>
                                            <p:fltVal val="0"/>
                                          </p:val>
                                        </p:tav>
                                        <p:tav tm="100000">
                                          <p:val>
                                            <p:fltVal val="1"/>
                                          </p:val>
                                        </p:tav>
                                      </p:tavLst>
                                    </p:anim>
                                    <p:anim calcmode="lin" valueType="num">
                                      <p:cBhvr>
                                        <p:cTn id="23" dur="332" tmFilter="0, 0; 0.125,0.2665; 0.25,0.4; 0.375,0.465; 0.5,0.5;  0.625,0.535; 0.75,0.6; 0.875,0.7335; 1,1">
                                          <p:stCondLst>
                                            <p:cond delay="1324"/>
                                          </p:stCondLst>
                                        </p:cTn>
                                        <p:tgtEl>
                                          <p:spTgt spid="2052"/>
                                        </p:tgtEl>
                                        <p:attrNameLst>
                                          <p:attrName>ppt_y</p:attrName>
                                        </p:attrNameLst>
                                      </p:cBhvr>
                                      <p:tavLst>
                                        <p:tav tm="0" fmla="#ppt_y-sin(pi*$)/27">
                                          <p:val>
                                            <p:fltVal val="0"/>
                                          </p:val>
                                        </p:tav>
                                        <p:tav tm="100000">
                                          <p:val>
                                            <p:fltVal val="1"/>
                                          </p:val>
                                        </p:tav>
                                      </p:tavLst>
                                    </p:anim>
                                    <p:anim calcmode="lin" valueType="num">
                                      <p:cBhvr>
                                        <p:cTn id="24" dur="164" tmFilter="0, 0; 0.125,0.2665; 0.25,0.4; 0.375,0.465; 0.5,0.5;  0.625,0.535; 0.75,0.6; 0.875,0.7335; 1,1">
                                          <p:stCondLst>
                                            <p:cond delay="1656"/>
                                          </p:stCondLst>
                                        </p:cTn>
                                        <p:tgtEl>
                                          <p:spTgt spid="2052"/>
                                        </p:tgtEl>
                                        <p:attrNameLst>
                                          <p:attrName>ppt_y</p:attrName>
                                        </p:attrNameLst>
                                      </p:cBhvr>
                                      <p:tavLst>
                                        <p:tav tm="0" fmla="#ppt_y-sin(pi*$)/81">
                                          <p:val>
                                            <p:fltVal val="0"/>
                                          </p:val>
                                        </p:tav>
                                        <p:tav tm="100000">
                                          <p:val>
                                            <p:fltVal val="1"/>
                                          </p:val>
                                        </p:tav>
                                      </p:tavLst>
                                    </p:anim>
                                    <p:animScale>
                                      <p:cBhvr>
                                        <p:cTn id="25" dur="26">
                                          <p:stCondLst>
                                            <p:cond delay="650"/>
                                          </p:stCondLst>
                                        </p:cTn>
                                        <p:tgtEl>
                                          <p:spTgt spid="2052"/>
                                        </p:tgtEl>
                                      </p:cBhvr>
                                      <p:to x="100000" y="60000"/>
                                    </p:animScale>
                                    <p:animScale>
                                      <p:cBhvr>
                                        <p:cTn id="26" dur="166" decel="50000">
                                          <p:stCondLst>
                                            <p:cond delay="676"/>
                                          </p:stCondLst>
                                        </p:cTn>
                                        <p:tgtEl>
                                          <p:spTgt spid="2052"/>
                                        </p:tgtEl>
                                      </p:cBhvr>
                                      <p:to x="100000" y="100000"/>
                                    </p:animScale>
                                    <p:animScale>
                                      <p:cBhvr>
                                        <p:cTn id="27" dur="26">
                                          <p:stCondLst>
                                            <p:cond delay="1312"/>
                                          </p:stCondLst>
                                        </p:cTn>
                                        <p:tgtEl>
                                          <p:spTgt spid="2052"/>
                                        </p:tgtEl>
                                      </p:cBhvr>
                                      <p:to x="100000" y="80000"/>
                                    </p:animScale>
                                    <p:animScale>
                                      <p:cBhvr>
                                        <p:cTn id="28" dur="166" decel="50000">
                                          <p:stCondLst>
                                            <p:cond delay="1338"/>
                                          </p:stCondLst>
                                        </p:cTn>
                                        <p:tgtEl>
                                          <p:spTgt spid="2052"/>
                                        </p:tgtEl>
                                      </p:cBhvr>
                                      <p:to x="100000" y="100000"/>
                                    </p:animScale>
                                    <p:animScale>
                                      <p:cBhvr>
                                        <p:cTn id="29" dur="26">
                                          <p:stCondLst>
                                            <p:cond delay="1642"/>
                                          </p:stCondLst>
                                        </p:cTn>
                                        <p:tgtEl>
                                          <p:spTgt spid="2052"/>
                                        </p:tgtEl>
                                      </p:cBhvr>
                                      <p:to x="100000" y="90000"/>
                                    </p:animScale>
                                    <p:animScale>
                                      <p:cBhvr>
                                        <p:cTn id="30" dur="166" decel="50000">
                                          <p:stCondLst>
                                            <p:cond delay="1668"/>
                                          </p:stCondLst>
                                        </p:cTn>
                                        <p:tgtEl>
                                          <p:spTgt spid="2052"/>
                                        </p:tgtEl>
                                      </p:cBhvr>
                                      <p:to x="100000" y="100000"/>
                                    </p:animScale>
                                    <p:animScale>
                                      <p:cBhvr>
                                        <p:cTn id="31" dur="26">
                                          <p:stCondLst>
                                            <p:cond delay="1808"/>
                                          </p:stCondLst>
                                        </p:cTn>
                                        <p:tgtEl>
                                          <p:spTgt spid="2052"/>
                                        </p:tgtEl>
                                      </p:cBhvr>
                                      <p:to x="100000" y="95000"/>
                                    </p:animScale>
                                    <p:animScale>
                                      <p:cBhvr>
                                        <p:cTn id="32" dur="166" decel="50000">
                                          <p:stCondLst>
                                            <p:cond delay="1834"/>
                                          </p:stCondLst>
                                        </p:cTn>
                                        <p:tgtEl>
                                          <p:spTgt spid="2052"/>
                                        </p:tgtEl>
                                      </p:cBhvr>
                                      <p:to x="100000" y="100000"/>
                                    </p:animScale>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 calcmode="lin" valueType="num">
                                      <p:cBhvr>
                                        <p:cTn id="37" dur="1000" fill="hold"/>
                                        <p:tgtEl>
                                          <p:spTgt spid="4"/>
                                        </p:tgtEl>
                                        <p:attrNameLst>
                                          <p:attrName>ppt_w</p:attrName>
                                        </p:attrNameLst>
                                      </p:cBhvr>
                                      <p:tavLst>
                                        <p:tav tm="0">
                                          <p:val>
                                            <p:fltVal val="0"/>
                                          </p:val>
                                        </p:tav>
                                        <p:tav tm="100000">
                                          <p:val>
                                            <p:strVal val="#ppt_w"/>
                                          </p:val>
                                        </p:tav>
                                      </p:tavLst>
                                    </p:anim>
                                    <p:anim calcmode="lin" valueType="num">
                                      <p:cBhvr>
                                        <p:cTn id="38" dur="1000" fill="hold"/>
                                        <p:tgtEl>
                                          <p:spTgt spid="4"/>
                                        </p:tgtEl>
                                        <p:attrNameLst>
                                          <p:attrName>ppt_h</p:attrName>
                                        </p:attrNameLst>
                                      </p:cBhvr>
                                      <p:tavLst>
                                        <p:tav tm="0">
                                          <p:val>
                                            <p:fltVal val="0"/>
                                          </p:val>
                                        </p:tav>
                                        <p:tav tm="100000">
                                          <p:val>
                                            <p:strVal val="#ppt_h"/>
                                          </p:val>
                                        </p:tav>
                                      </p:tavLst>
                                    </p:anim>
                                    <p:anim calcmode="lin" valueType="num">
                                      <p:cBhvr>
                                        <p:cTn id="39" dur="1000" fill="hold"/>
                                        <p:tgtEl>
                                          <p:spTgt spid="4"/>
                                        </p:tgtEl>
                                        <p:attrNameLst>
                                          <p:attrName>style.rotation</p:attrName>
                                        </p:attrNameLst>
                                      </p:cBhvr>
                                      <p:tavLst>
                                        <p:tav tm="0">
                                          <p:val>
                                            <p:fltVal val="90"/>
                                          </p:val>
                                        </p:tav>
                                        <p:tav tm="100000">
                                          <p:val>
                                            <p:fltVal val="0"/>
                                          </p:val>
                                        </p:tav>
                                      </p:tavLst>
                                    </p:anim>
                                    <p:animEffect transition="in" filter="fade">
                                      <p:cBhvr>
                                        <p:cTn id="40" dur="10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55" presetClass="entr" presetSubtype="0"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1000" fill="hold"/>
                                        <p:tgtEl>
                                          <p:spTgt spid="5"/>
                                        </p:tgtEl>
                                        <p:attrNameLst>
                                          <p:attrName>ppt_w</p:attrName>
                                        </p:attrNameLst>
                                      </p:cBhvr>
                                      <p:tavLst>
                                        <p:tav tm="0">
                                          <p:val>
                                            <p:strVal val="#ppt_w*0.70"/>
                                          </p:val>
                                        </p:tav>
                                        <p:tav tm="100000">
                                          <p:val>
                                            <p:strVal val="#ppt_w"/>
                                          </p:val>
                                        </p:tav>
                                      </p:tavLst>
                                    </p:anim>
                                    <p:anim calcmode="lin" valueType="num">
                                      <p:cBhvr>
                                        <p:cTn id="46" dur="1000" fill="hold"/>
                                        <p:tgtEl>
                                          <p:spTgt spid="5"/>
                                        </p:tgtEl>
                                        <p:attrNameLst>
                                          <p:attrName>ppt_h</p:attrName>
                                        </p:attrNameLst>
                                      </p:cBhvr>
                                      <p:tavLst>
                                        <p:tav tm="0">
                                          <p:val>
                                            <p:strVal val="#ppt_h"/>
                                          </p:val>
                                        </p:tav>
                                        <p:tav tm="100000">
                                          <p:val>
                                            <p:strVal val="#ppt_h"/>
                                          </p:val>
                                        </p:tav>
                                      </p:tavLst>
                                    </p:anim>
                                    <p:animEffect transition="in" filter="fade">
                                      <p:cBhvr>
                                        <p:cTn id="47" dur="1000"/>
                                        <p:tgtEl>
                                          <p:spTgt spid="5"/>
                                        </p:tgtEl>
                                      </p:cBhvr>
                                    </p:animEffect>
                                  </p:childTnLst>
                                </p:cTn>
                              </p:par>
                            </p:childTnLst>
                          </p:cTn>
                        </p:par>
                      </p:childTnLst>
                    </p:cTn>
                  </p:par>
                  <p:par>
                    <p:cTn id="48" fill="hold">
                      <p:stCondLst>
                        <p:cond delay="indefinite"/>
                      </p:stCondLst>
                      <p:childTnLst>
                        <p:par>
                          <p:cTn id="49" fill="hold">
                            <p:stCondLst>
                              <p:cond delay="0"/>
                            </p:stCondLst>
                            <p:childTnLst>
                              <p:par>
                                <p:cTn id="50" presetID="56" presetClass="entr" presetSubtype="0" fill="hold" grpId="0" nodeType="clickEffect">
                                  <p:stCondLst>
                                    <p:cond delay="0"/>
                                  </p:stCondLst>
                                  <p:iterate type="lt">
                                    <p:tmPct val="10000"/>
                                  </p:iterate>
                                  <p:childTnLst>
                                    <p:set>
                                      <p:cBhvr>
                                        <p:cTn id="51" dur="1" fill="hold">
                                          <p:stCondLst>
                                            <p:cond delay="0"/>
                                          </p:stCondLst>
                                        </p:cTn>
                                        <p:tgtEl>
                                          <p:spTgt spid="6"/>
                                        </p:tgtEl>
                                        <p:attrNameLst>
                                          <p:attrName>style.visibility</p:attrName>
                                        </p:attrNameLst>
                                      </p:cBhvr>
                                      <p:to>
                                        <p:strVal val="visible"/>
                                      </p:to>
                                    </p:set>
                                    <p:anim by="(-#ppt_w*2)" calcmode="lin" valueType="num">
                                      <p:cBhvr rctx="PPT">
                                        <p:cTn id="52" dur="500" autoRev="1" fill="hold">
                                          <p:stCondLst>
                                            <p:cond delay="0"/>
                                          </p:stCondLst>
                                        </p:cTn>
                                        <p:tgtEl>
                                          <p:spTgt spid="6"/>
                                        </p:tgtEl>
                                        <p:attrNameLst>
                                          <p:attrName>ppt_w</p:attrName>
                                        </p:attrNameLst>
                                      </p:cBhvr>
                                    </p:anim>
                                    <p:anim by="(#ppt_w*0.50)" calcmode="lin" valueType="num">
                                      <p:cBhvr>
                                        <p:cTn id="53" dur="500" decel="50000" autoRev="1" fill="hold">
                                          <p:stCondLst>
                                            <p:cond delay="0"/>
                                          </p:stCondLst>
                                        </p:cTn>
                                        <p:tgtEl>
                                          <p:spTgt spid="6"/>
                                        </p:tgtEl>
                                        <p:attrNameLst>
                                          <p:attrName>ppt_x</p:attrName>
                                        </p:attrNameLst>
                                      </p:cBhvr>
                                    </p:anim>
                                    <p:anim from="(-#ppt_h/2)" to="(#ppt_y)" calcmode="lin" valueType="num">
                                      <p:cBhvr>
                                        <p:cTn id="54" dur="1000" fill="hold">
                                          <p:stCondLst>
                                            <p:cond delay="0"/>
                                          </p:stCondLst>
                                        </p:cTn>
                                        <p:tgtEl>
                                          <p:spTgt spid="6"/>
                                        </p:tgtEl>
                                        <p:attrNameLst>
                                          <p:attrName>ppt_y</p:attrName>
                                        </p:attrNameLst>
                                      </p:cBhvr>
                                    </p:anim>
                                    <p:animRot by="21600000">
                                      <p:cBhvr>
                                        <p:cTn id="55" dur="1000" fill="hold">
                                          <p:stCondLst>
                                            <p:cond delay="0"/>
                                          </p:stCondLst>
                                        </p:cTn>
                                        <p:tgtEl>
                                          <p:spTgt spid="6"/>
                                        </p:tgtEl>
                                        <p:attrNameLst>
                                          <p:attrName>r</p:attrName>
                                        </p:attrNameLst>
                                      </p:cBhvr>
                                    </p:animRot>
                                  </p:childTnLst>
                                </p:cTn>
                              </p:par>
                            </p:childTnLst>
                          </p:cTn>
                        </p:par>
                      </p:childTnLst>
                    </p:cTn>
                  </p:par>
                  <p:par>
                    <p:cTn id="56" fill="hold">
                      <p:stCondLst>
                        <p:cond delay="indefinite"/>
                      </p:stCondLst>
                      <p:childTnLst>
                        <p:par>
                          <p:cTn id="57" fill="hold">
                            <p:stCondLst>
                              <p:cond delay="0"/>
                            </p:stCondLst>
                            <p:childTnLst>
                              <p:par>
                                <p:cTn id="58" presetID="52" presetClass="entr" presetSubtype="0" fill="hold" grpId="0" nodeType="clickEffect">
                                  <p:stCondLst>
                                    <p:cond delay="0"/>
                                  </p:stCondLst>
                                  <p:childTnLst>
                                    <p:set>
                                      <p:cBhvr>
                                        <p:cTn id="59" dur="1" fill="hold">
                                          <p:stCondLst>
                                            <p:cond delay="0"/>
                                          </p:stCondLst>
                                        </p:cTn>
                                        <p:tgtEl>
                                          <p:spTgt spid="7"/>
                                        </p:tgtEl>
                                        <p:attrNameLst>
                                          <p:attrName>style.visibility</p:attrName>
                                        </p:attrNameLst>
                                      </p:cBhvr>
                                      <p:to>
                                        <p:strVal val="visible"/>
                                      </p:to>
                                    </p:set>
                                    <p:animScale>
                                      <p:cBhvr>
                                        <p:cTn id="60" dur="1000" decel="50000" fill="hold">
                                          <p:stCondLst>
                                            <p:cond delay="0"/>
                                          </p:stCondLst>
                                        </p:cTn>
                                        <p:tgtEl>
                                          <p:spTgt spid="7"/>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1" dur="1000" decel="50000" fill="hold">
                                          <p:stCondLst>
                                            <p:cond delay="0"/>
                                          </p:stCondLst>
                                        </p:cTn>
                                        <p:tgtEl>
                                          <p:spTgt spid="7"/>
                                        </p:tgtEl>
                                        <p:attrNameLst>
                                          <p:attrName>ppt_x</p:attrName>
                                          <p:attrName>ppt_y</p:attrName>
                                        </p:attrNameLst>
                                      </p:cBhvr>
                                    </p:animMotion>
                                    <p:animEffect transition="in" filter="fade">
                                      <p:cBhvr>
                                        <p:cTn id="62"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381000"/>
            <a:ext cx="8305800" cy="830997"/>
          </a:xfrm>
          <a:prstGeom prst="rect">
            <a:avLst/>
          </a:prstGeom>
          <a:noFill/>
        </p:spPr>
        <p:txBody>
          <a:bodyPr wrap="square" rtlCol="0">
            <a:spAutoFit/>
          </a:bodyPr>
          <a:lstStyle/>
          <a:p>
            <a:r>
              <a:rPr lang="en-US" sz="2400" b="1" dirty="0" smtClean="0"/>
              <a:t>Any magnet, no matter what its shape, has two ends, each called a </a:t>
            </a:r>
            <a:r>
              <a:rPr lang="en-US" sz="2400" b="1" i="1" u="sng" dirty="0" smtClean="0">
                <a:solidFill>
                  <a:schemeClr val="accent2">
                    <a:lumMod val="60000"/>
                    <a:lumOff val="40000"/>
                  </a:schemeClr>
                </a:solidFill>
                <a:effectLst>
                  <a:outerShdw blurRad="38100" dist="38100" dir="2700000" algn="tl">
                    <a:srgbClr val="000000">
                      <a:alpha val="43137"/>
                    </a:srgbClr>
                  </a:outerShdw>
                </a:effectLst>
              </a:rPr>
              <a:t>MAGNETIC POLE.</a:t>
            </a:r>
            <a:endParaRPr lang="en-US" sz="2400" b="1" i="1" u="sng" dirty="0">
              <a:solidFill>
                <a:schemeClr val="accent2">
                  <a:lumMod val="60000"/>
                  <a:lumOff val="40000"/>
                </a:schemeClr>
              </a:solidFill>
              <a:effectLst>
                <a:outerShdw blurRad="38100" dist="38100" dir="2700000" algn="tl">
                  <a:srgbClr val="000000">
                    <a:alpha val="43137"/>
                  </a:srgbClr>
                </a:outerShdw>
              </a:effectLst>
            </a:endParaRPr>
          </a:p>
        </p:txBody>
      </p:sp>
      <p:sp>
        <p:nvSpPr>
          <p:cNvPr id="3" name="TextBox 2"/>
          <p:cNvSpPr txBox="1"/>
          <p:nvPr/>
        </p:nvSpPr>
        <p:spPr>
          <a:xfrm>
            <a:off x="152400" y="1600200"/>
            <a:ext cx="8763000" cy="461665"/>
          </a:xfrm>
          <a:prstGeom prst="rect">
            <a:avLst/>
          </a:prstGeom>
          <a:noFill/>
        </p:spPr>
        <p:txBody>
          <a:bodyPr wrap="square" rtlCol="0">
            <a:spAutoFit/>
          </a:bodyPr>
          <a:lstStyle/>
          <a:p>
            <a:r>
              <a:rPr lang="en-US" sz="2400" b="1" dirty="0" smtClean="0"/>
              <a:t>The magnetic effect of a magnet is stronger at the poles. </a:t>
            </a:r>
            <a:endParaRPr lang="en-US" sz="2400" b="1" dirty="0"/>
          </a:p>
        </p:txBody>
      </p:sp>
      <p:pic>
        <p:nvPicPr>
          <p:cNvPr id="3076" name="Picture 4" descr="C:\Users\bboyer.BFCS\AppData\Local\Microsoft\Windows\Temporary Internet Files\Content.IE5\5TF6QX5L\800px-VFPt_cylindrical_magnet_thumb.sv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1692" y="2254535"/>
            <a:ext cx="2858475" cy="214385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3848100" y="2936232"/>
            <a:ext cx="4572000" cy="461665"/>
          </a:xfrm>
          <a:prstGeom prst="rect">
            <a:avLst/>
          </a:prstGeom>
          <a:noFill/>
        </p:spPr>
        <p:txBody>
          <a:bodyPr wrap="square" rtlCol="0">
            <a:spAutoFit/>
          </a:bodyPr>
          <a:lstStyle/>
          <a:p>
            <a:r>
              <a:rPr lang="en-US" sz="2400" b="1" dirty="0" smtClean="0"/>
              <a:t>Magnetic poles that are </a:t>
            </a:r>
            <a:r>
              <a:rPr lang="en-US" sz="2400" b="1" dirty="0" smtClean="0">
                <a:solidFill>
                  <a:srgbClr val="FF0000"/>
                </a:solidFill>
                <a:effectLst>
                  <a:outerShdw blurRad="38100" dist="38100" dir="2700000" algn="tl">
                    <a:srgbClr val="000000">
                      <a:alpha val="43137"/>
                    </a:srgbClr>
                  </a:outerShdw>
                </a:effectLst>
              </a:rPr>
              <a:t>alike REPEL</a:t>
            </a:r>
            <a:r>
              <a:rPr lang="en-US" sz="2400" b="1" dirty="0" smtClean="0"/>
              <a:t>.</a:t>
            </a:r>
            <a:endParaRPr lang="en-US" sz="2400" b="1" dirty="0"/>
          </a:p>
        </p:txBody>
      </p:sp>
      <p:sp>
        <p:nvSpPr>
          <p:cNvPr id="5" name="TextBox 4"/>
          <p:cNvSpPr txBox="1"/>
          <p:nvPr/>
        </p:nvSpPr>
        <p:spPr>
          <a:xfrm>
            <a:off x="3429000" y="2255192"/>
            <a:ext cx="5410200" cy="461665"/>
          </a:xfrm>
          <a:prstGeom prst="rect">
            <a:avLst/>
          </a:prstGeom>
          <a:noFill/>
        </p:spPr>
        <p:txBody>
          <a:bodyPr wrap="square" rtlCol="0">
            <a:spAutoFit/>
          </a:bodyPr>
          <a:lstStyle/>
          <a:p>
            <a:r>
              <a:rPr lang="en-US" sz="2400" b="1" dirty="0" smtClean="0"/>
              <a:t>Magnetic poles that are </a:t>
            </a:r>
            <a:r>
              <a:rPr lang="en-US" sz="2400" b="1" dirty="0" smtClean="0">
                <a:solidFill>
                  <a:srgbClr val="00B0F0"/>
                </a:solidFill>
                <a:effectLst>
                  <a:outerShdw blurRad="38100" dist="38100" dir="2700000" algn="tl">
                    <a:srgbClr val="000000">
                      <a:alpha val="43137"/>
                    </a:srgbClr>
                  </a:outerShdw>
                </a:effectLst>
              </a:rPr>
              <a:t>opposite</a:t>
            </a:r>
            <a:r>
              <a:rPr lang="en-US" sz="2400" b="1" dirty="0" smtClean="0"/>
              <a:t> </a:t>
            </a:r>
            <a:r>
              <a:rPr lang="en-US" sz="2400" b="1" dirty="0" smtClean="0">
                <a:solidFill>
                  <a:srgbClr val="FF0000"/>
                </a:solidFill>
                <a:effectLst>
                  <a:outerShdw blurRad="38100" dist="38100" dir="2700000" algn="tl">
                    <a:srgbClr val="000000">
                      <a:alpha val="43137"/>
                    </a:srgbClr>
                  </a:outerShdw>
                </a:effectLst>
              </a:rPr>
              <a:t>ATTRACT</a:t>
            </a:r>
            <a:r>
              <a:rPr lang="en-US" sz="2400" b="1" dirty="0" smtClean="0"/>
              <a:t>.</a:t>
            </a:r>
            <a:endParaRPr lang="en-US" sz="2400" b="1" dirty="0"/>
          </a:p>
        </p:txBody>
      </p:sp>
      <p:pic>
        <p:nvPicPr>
          <p:cNvPr id="3077" name="Picture 5" descr="C:\Users\bboyer.BFCS\AppData\Local\Microsoft\Windows\Temporary Internet Files\Content.IE5\EFP1Z39I\magnet2[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0853" y="3466292"/>
            <a:ext cx="4799247" cy="2494097"/>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3" descr="C:\Users\bboyer.BFCS\AppData\Local\Microsoft\Windows\Temporary Internet Files\Content.IE5\5TF6QX5L\magnets[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 y="4651218"/>
            <a:ext cx="3276600" cy="2028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75678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3076"/>
                                        </p:tgtEl>
                                        <p:attrNameLst>
                                          <p:attrName>style.visibility</p:attrName>
                                        </p:attrNameLst>
                                      </p:cBhvr>
                                      <p:to>
                                        <p:strVal val="visible"/>
                                      </p:to>
                                    </p:set>
                                    <p:animEffect transition="in" filter="wipe(down)">
                                      <p:cBhvr>
                                        <p:cTn id="17" dur="580">
                                          <p:stCondLst>
                                            <p:cond delay="0"/>
                                          </p:stCondLst>
                                        </p:cTn>
                                        <p:tgtEl>
                                          <p:spTgt spid="3076"/>
                                        </p:tgtEl>
                                      </p:cBhvr>
                                    </p:animEffect>
                                    <p:anim calcmode="lin" valueType="num">
                                      <p:cBhvr>
                                        <p:cTn id="18" dur="1822" tmFilter="0,0; 0.14,0.36; 0.43,0.73; 0.71,0.91; 1.0,1.0">
                                          <p:stCondLst>
                                            <p:cond delay="0"/>
                                          </p:stCondLst>
                                        </p:cTn>
                                        <p:tgtEl>
                                          <p:spTgt spid="3076"/>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076"/>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076"/>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076"/>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076"/>
                                        </p:tgtEl>
                                        <p:attrNameLst>
                                          <p:attrName>ppt_y</p:attrName>
                                        </p:attrNameLst>
                                      </p:cBhvr>
                                      <p:tavLst>
                                        <p:tav tm="0" fmla="#ppt_y-sin(pi*$)/81">
                                          <p:val>
                                            <p:fltVal val="0"/>
                                          </p:val>
                                        </p:tav>
                                        <p:tav tm="100000">
                                          <p:val>
                                            <p:fltVal val="1"/>
                                          </p:val>
                                        </p:tav>
                                      </p:tavLst>
                                    </p:anim>
                                    <p:animScale>
                                      <p:cBhvr>
                                        <p:cTn id="23" dur="26">
                                          <p:stCondLst>
                                            <p:cond delay="650"/>
                                          </p:stCondLst>
                                        </p:cTn>
                                        <p:tgtEl>
                                          <p:spTgt spid="3076"/>
                                        </p:tgtEl>
                                      </p:cBhvr>
                                      <p:to x="100000" y="60000"/>
                                    </p:animScale>
                                    <p:animScale>
                                      <p:cBhvr>
                                        <p:cTn id="24" dur="166" decel="50000">
                                          <p:stCondLst>
                                            <p:cond delay="676"/>
                                          </p:stCondLst>
                                        </p:cTn>
                                        <p:tgtEl>
                                          <p:spTgt spid="3076"/>
                                        </p:tgtEl>
                                      </p:cBhvr>
                                      <p:to x="100000" y="100000"/>
                                    </p:animScale>
                                    <p:animScale>
                                      <p:cBhvr>
                                        <p:cTn id="25" dur="26">
                                          <p:stCondLst>
                                            <p:cond delay="1312"/>
                                          </p:stCondLst>
                                        </p:cTn>
                                        <p:tgtEl>
                                          <p:spTgt spid="3076"/>
                                        </p:tgtEl>
                                      </p:cBhvr>
                                      <p:to x="100000" y="80000"/>
                                    </p:animScale>
                                    <p:animScale>
                                      <p:cBhvr>
                                        <p:cTn id="26" dur="166" decel="50000">
                                          <p:stCondLst>
                                            <p:cond delay="1338"/>
                                          </p:stCondLst>
                                        </p:cTn>
                                        <p:tgtEl>
                                          <p:spTgt spid="3076"/>
                                        </p:tgtEl>
                                      </p:cBhvr>
                                      <p:to x="100000" y="100000"/>
                                    </p:animScale>
                                    <p:animScale>
                                      <p:cBhvr>
                                        <p:cTn id="27" dur="26">
                                          <p:stCondLst>
                                            <p:cond delay="1642"/>
                                          </p:stCondLst>
                                        </p:cTn>
                                        <p:tgtEl>
                                          <p:spTgt spid="3076"/>
                                        </p:tgtEl>
                                      </p:cBhvr>
                                      <p:to x="100000" y="90000"/>
                                    </p:animScale>
                                    <p:animScale>
                                      <p:cBhvr>
                                        <p:cTn id="28" dur="166" decel="50000">
                                          <p:stCondLst>
                                            <p:cond delay="1668"/>
                                          </p:stCondLst>
                                        </p:cTn>
                                        <p:tgtEl>
                                          <p:spTgt spid="3076"/>
                                        </p:tgtEl>
                                      </p:cBhvr>
                                      <p:to x="100000" y="100000"/>
                                    </p:animScale>
                                    <p:animScale>
                                      <p:cBhvr>
                                        <p:cTn id="29" dur="26">
                                          <p:stCondLst>
                                            <p:cond delay="1808"/>
                                          </p:stCondLst>
                                        </p:cTn>
                                        <p:tgtEl>
                                          <p:spTgt spid="3076"/>
                                        </p:tgtEl>
                                      </p:cBhvr>
                                      <p:to x="100000" y="95000"/>
                                    </p:animScale>
                                    <p:animScale>
                                      <p:cBhvr>
                                        <p:cTn id="30" dur="166" decel="50000">
                                          <p:stCondLst>
                                            <p:cond delay="1834"/>
                                          </p:stCondLst>
                                        </p:cTn>
                                        <p:tgtEl>
                                          <p:spTgt spid="3076"/>
                                        </p:tgtEl>
                                      </p:cBhvr>
                                      <p:to x="100000" y="100000"/>
                                    </p:animScale>
                                  </p:childTnLst>
                                </p:cTn>
                              </p:par>
                            </p:childTnLst>
                          </p:cTn>
                        </p:par>
                      </p:childTnLst>
                    </p:cTn>
                  </p:par>
                  <p:par>
                    <p:cTn id="31" fill="hold">
                      <p:stCondLst>
                        <p:cond delay="indefinite"/>
                      </p:stCondLst>
                      <p:childTnLst>
                        <p:par>
                          <p:cTn id="32" fill="hold">
                            <p:stCondLst>
                              <p:cond delay="0"/>
                            </p:stCondLst>
                            <p:childTnLst>
                              <p:par>
                                <p:cTn id="33" presetID="20"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wedge">
                                      <p:cBhvr>
                                        <p:cTn id="35" dur="2000"/>
                                        <p:tgtEl>
                                          <p:spTgt spid="5"/>
                                        </p:tgtEl>
                                      </p:cBhvr>
                                    </p:animEffect>
                                  </p:childTnLst>
                                </p:cTn>
                              </p:par>
                            </p:childTnLst>
                          </p:cTn>
                        </p:par>
                      </p:childTnLst>
                    </p:cTn>
                  </p:par>
                  <p:par>
                    <p:cTn id="36" fill="hold">
                      <p:stCondLst>
                        <p:cond delay="indefinite"/>
                      </p:stCondLst>
                      <p:childTnLst>
                        <p:par>
                          <p:cTn id="37" fill="hold">
                            <p:stCondLst>
                              <p:cond delay="0"/>
                            </p:stCondLst>
                            <p:childTnLst>
                              <p:par>
                                <p:cTn id="38" presetID="5" presetClass="entr" presetSubtype="10"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checkerboard(across)">
                                      <p:cBhvr>
                                        <p:cTn id="40" dur="5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077"/>
                                        </p:tgtEl>
                                        <p:attrNameLst>
                                          <p:attrName>style.visibility</p:attrName>
                                        </p:attrNameLst>
                                      </p:cBhvr>
                                      <p:to>
                                        <p:strVal val="visible"/>
                                      </p:to>
                                    </p:set>
                                    <p:anim calcmode="lin" valueType="num">
                                      <p:cBhvr additive="base">
                                        <p:cTn id="45" dur="500" fill="hold"/>
                                        <p:tgtEl>
                                          <p:spTgt spid="3077"/>
                                        </p:tgtEl>
                                        <p:attrNameLst>
                                          <p:attrName>ppt_x</p:attrName>
                                        </p:attrNameLst>
                                      </p:cBhvr>
                                      <p:tavLst>
                                        <p:tav tm="0">
                                          <p:val>
                                            <p:strVal val="#ppt_x"/>
                                          </p:val>
                                        </p:tav>
                                        <p:tav tm="100000">
                                          <p:val>
                                            <p:strVal val="#ppt_x"/>
                                          </p:val>
                                        </p:tav>
                                      </p:tavLst>
                                    </p:anim>
                                    <p:anim calcmode="lin" valueType="num">
                                      <p:cBhvr additive="base">
                                        <p:cTn id="46" dur="500" fill="hold"/>
                                        <p:tgtEl>
                                          <p:spTgt spid="3077"/>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55" presetClass="entr" presetSubtype="0" fill="hold" nodeType="clickEffect">
                                  <p:stCondLst>
                                    <p:cond delay="0"/>
                                  </p:stCondLst>
                                  <p:childTnLst>
                                    <p:set>
                                      <p:cBhvr>
                                        <p:cTn id="50" dur="1" fill="hold">
                                          <p:stCondLst>
                                            <p:cond delay="0"/>
                                          </p:stCondLst>
                                        </p:cTn>
                                        <p:tgtEl>
                                          <p:spTgt spid="8"/>
                                        </p:tgtEl>
                                        <p:attrNameLst>
                                          <p:attrName>style.visibility</p:attrName>
                                        </p:attrNameLst>
                                      </p:cBhvr>
                                      <p:to>
                                        <p:strVal val="visible"/>
                                      </p:to>
                                    </p:set>
                                    <p:anim calcmode="lin" valueType="num">
                                      <p:cBhvr>
                                        <p:cTn id="51" dur="1000" fill="hold"/>
                                        <p:tgtEl>
                                          <p:spTgt spid="8"/>
                                        </p:tgtEl>
                                        <p:attrNameLst>
                                          <p:attrName>ppt_w</p:attrName>
                                        </p:attrNameLst>
                                      </p:cBhvr>
                                      <p:tavLst>
                                        <p:tav tm="0">
                                          <p:val>
                                            <p:strVal val="#ppt_w*0.70"/>
                                          </p:val>
                                        </p:tav>
                                        <p:tav tm="100000">
                                          <p:val>
                                            <p:strVal val="#ppt_w"/>
                                          </p:val>
                                        </p:tav>
                                      </p:tavLst>
                                    </p:anim>
                                    <p:anim calcmode="lin" valueType="num">
                                      <p:cBhvr>
                                        <p:cTn id="52" dur="1000" fill="hold"/>
                                        <p:tgtEl>
                                          <p:spTgt spid="8"/>
                                        </p:tgtEl>
                                        <p:attrNameLst>
                                          <p:attrName>ppt_h</p:attrName>
                                        </p:attrNameLst>
                                      </p:cBhvr>
                                      <p:tavLst>
                                        <p:tav tm="0">
                                          <p:val>
                                            <p:strVal val="#ppt_h"/>
                                          </p:val>
                                        </p:tav>
                                        <p:tav tm="100000">
                                          <p:val>
                                            <p:strVal val="#ppt_h"/>
                                          </p:val>
                                        </p:tav>
                                      </p:tavLst>
                                    </p:anim>
                                    <p:animEffect transition="in" filter="fade">
                                      <p:cBhvr>
                                        <p:cTn id="53"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381000"/>
            <a:ext cx="6629400" cy="830997"/>
          </a:xfrm>
          <a:prstGeom prst="rect">
            <a:avLst/>
          </a:prstGeom>
          <a:noFill/>
        </p:spPr>
        <p:txBody>
          <a:bodyPr wrap="square" rtlCol="0">
            <a:spAutoFit/>
          </a:bodyPr>
          <a:lstStyle/>
          <a:p>
            <a:pPr algn="ctr"/>
            <a:r>
              <a:rPr lang="en-US" sz="2400" b="1" dirty="0" smtClean="0"/>
              <a:t>The attraction or repulsion between magnetic poles is </a:t>
            </a:r>
          </a:p>
          <a:p>
            <a:pPr algn="ctr"/>
            <a:r>
              <a:rPr lang="en-US" sz="2400" b="1" dirty="0" smtClean="0"/>
              <a:t>       MAGNETIC FORCE.</a:t>
            </a:r>
            <a:endParaRPr lang="en-US" sz="2400" b="1" dirty="0"/>
          </a:p>
        </p:txBody>
      </p:sp>
      <p:pic>
        <p:nvPicPr>
          <p:cNvPr id="4098" name="Picture 2" descr="C:\Users\bboyer.BFCS\AppData\Local\Microsoft\Windows\Temporary Internet Files\Content.IE5\Y3NAG44D\MagneticFieldMagnets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1146" y="990600"/>
            <a:ext cx="3242318" cy="2521803"/>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581400" y="1447800"/>
            <a:ext cx="5410200" cy="1200329"/>
          </a:xfrm>
          <a:prstGeom prst="rect">
            <a:avLst/>
          </a:prstGeom>
          <a:noFill/>
        </p:spPr>
        <p:txBody>
          <a:bodyPr wrap="square" rtlCol="0">
            <a:spAutoFit/>
          </a:bodyPr>
          <a:lstStyle/>
          <a:p>
            <a:pPr algn="ctr"/>
            <a:r>
              <a:rPr lang="en-US" sz="2400" b="1" dirty="0" smtClean="0"/>
              <a:t>Remember:  </a:t>
            </a:r>
          </a:p>
          <a:p>
            <a:r>
              <a:rPr lang="en-US" sz="2400" b="1" dirty="0" smtClean="0"/>
              <a:t>A force is a push or pull that can cause an object to move.</a:t>
            </a:r>
            <a:endParaRPr lang="en-US" sz="2400" b="1" dirty="0"/>
          </a:p>
        </p:txBody>
      </p:sp>
      <p:sp>
        <p:nvSpPr>
          <p:cNvPr id="4" name="TextBox 3"/>
          <p:cNvSpPr txBox="1"/>
          <p:nvPr/>
        </p:nvSpPr>
        <p:spPr>
          <a:xfrm>
            <a:off x="3581400" y="2819400"/>
            <a:ext cx="5410200" cy="830997"/>
          </a:xfrm>
          <a:prstGeom prst="rect">
            <a:avLst/>
          </a:prstGeom>
          <a:noFill/>
        </p:spPr>
        <p:txBody>
          <a:bodyPr wrap="square" rtlCol="0">
            <a:spAutoFit/>
          </a:bodyPr>
          <a:lstStyle/>
          <a:p>
            <a:r>
              <a:rPr lang="en-US" sz="2400" b="1" dirty="0" smtClean="0"/>
              <a:t>So… a magnetic force is produced when magnetic poles interact.  </a:t>
            </a:r>
            <a:endParaRPr lang="en-US" sz="2400" b="1" dirty="0"/>
          </a:p>
        </p:txBody>
      </p:sp>
      <p:sp>
        <p:nvSpPr>
          <p:cNvPr id="5" name="TextBox 4"/>
          <p:cNvSpPr txBox="1"/>
          <p:nvPr/>
        </p:nvSpPr>
        <p:spPr>
          <a:xfrm>
            <a:off x="0" y="3655367"/>
            <a:ext cx="9144000" cy="46166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en-US" sz="2400" b="1" dirty="0" smtClean="0"/>
              <a:t>Any material that EXERTS a magnetic force is considered to be a magnet.</a:t>
            </a:r>
            <a:endParaRPr lang="en-US" sz="2400" b="1" dirty="0"/>
          </a:p>
        </p:txBody>
      </p:sp>
      <p:sp>
        <p:nvSpPr>
          <p:cNvPr id="6" name="TextBox 5"/>
          <p:cNvSpPr txBox="1"/>
          <p:nvPr/>
        </p:nvSpPr>
        <p:spPr>
          <a:xfrm>
            <a:off x="1269609" y="4428017"/>
            <a:ext cx="3429000" cy="461665"/>
          </a:xfrm>
          <a:prstGeom prst="rect">
            <a:avLst/>
          </a:prstGeom>
        </p:spPr>
        <p:style>
          <a:lnRef idx="0">
            <a:schemeClr val="accent1"/>
          </a:lnRef>
          <a:fillRef idx="3">
            <a:schemeClr val="accent1"/>
          </a:fillRef>
          <a:effectRef idx="3">
            <a:schemeClr val="accent1"/>
          </a:effectRef>
          <a:fontRef idx="minor">
            <a:schemeClr val="lt1"/>
          </a:fontRef>
        </p:style>
        <p:txBody>
          <a:bodyPr wrap="square" rtlCol="0">
            <a:spAutoFit/>
          </a:bodyPr>
          <a:lstStyle/>
          <a:p>
            <a:r>
              <a:rPr lang="en-US" sz="2400" b="1" dirty="0" smtClean="0"/>
              <a:t>How does the </a:t>
            </a:r>
            <a:r>
              <a:rPr lang="en-US" sz="2400" b="1" dirty="0" err="1" smtClean="0"/>
              <a:t>meglev</a:t>
            </a:r>
            <a:r>
              <a:rPr lang="en-US" sz="2400" b="1" dirty="0" smtClean="0"/>
              <a:t> run?</a:t>
            </a:r>
            <a:endParaRPr lang="en-US" sz="2400" b="1" dirty="0"/>
          </a:p>
        </p:txBody>
      </p:sp>
      <p:pic>
        <p:nvPicPr>
          <p:cNvPr id="4103" name="Picture 7" descr="C:\Users\bboyer.BFCS\AppData\Local\Microsoft\Windows\Temporary Internet Files\Content.IE5\Y3NAG44D\maglev-lev[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0" y="4658850"/>
            <a:ext cx="3019586" cy="1810572"/>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21102" y="4963971"/>
            <a:ext cx="5922498" cy="1200329"/>
          </a:xfrm>
          <a:prstGeom prst="rect">
            <a:avLst/>
          </a:prstGeom>
          <a:noFill/>
          <a:ln w="38100">
            <a:solidFill>
              <a:srgbClr val="FF0000"/>
            </a:solidFill>
          </a:ln>
        </p:spPr>
        <p:txBody>
          <a:bodyPr wrap="square" rtlCol="0">
            <a:spAutoFit/>
          </a:bodyPr>
          <a:lstStyle/>
          <a:p>
            <a:r>
              <a:rPr lang="en-US" sz="2400" b="1" dirty="0" smtClean="0"/>
              <a:t>On the bottom of the train and on the guideway on the ground, there are like poles facing each other which levitate the train.</a:t>
            </a:r>
            <a:endParaRPr lang="en-US" sz="2400" b="1" dirty="0"/>
          </a:p>
        </p:txBody>
      </p:sp>
      <p:sp>
        <p:nvSpPr>
          <p:cNvPr id="8" name="TextBox 7"/>
          <p:cNvSpPr txBox="1"/>
          <p:nvPr/>
        </p:nvSpPr>
        <p:spPr>
          <a:xfrm>
            <a:off x="348931" y="6259258"/>
            <a:ext cx="5266840" cy="461665"/>
          </a:xfrm>
          <a:prstGeom prst="rect">
            <a:avLst/>
          </a:prstGeom>
          <a:noFill/>
          <a:ln w="38100">
            <a:solidFill>
              <a:srgbClr val="FF0000"/>
            </a:solidFill>
          </a:ln>
        </p:spPr>
        <p:txBody>
          <a:bodyPr wrap="square" rtlCol="0">
            <a:spAutoFit/>
          </a:bodyPr>
          <a:lstStyle/>
          <a:p>
            <a:r>
              <a:rPr lang="en-US" sz="2400" b="1" dirty="0" smtClean="0"/>
              <a:t>Other magnets make the train go forward.</a:t>
            </a:r>
            <a:endParaRPr lang="en-US" sz="2400" b="1" dirty="0"/>
          </a:p>
        </p:txBody>
      </p:sp>
    </p:spTree>
    <p:extLst>
      <p:ext uri="{BB962C8B-B14F-4D97-AF65-F5344CB8AC3E}">
        <p14:creationId xmlns:p14="http://schemas.microsoft.com/office/powerpoint/2010/main" val="126745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1" presetClass="entr" presetSubtype="0" fill="hold" grpId="0" nodeType="clickEffect">
                                  <p:stCondLst>
                                    <p:cond delay="0"/>
                                  </p:stCondLst>
                                  <p:iterate type="lt">
                                    <p:tmPct val="10000"/>
                                  </p:iterate>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3"/>
                                        </p:tgtEl>
                                        <p:attrNameLst>
                                          <p:attrName>ppt_y</p:attrName>
                                        </p:attrNameLst>
                                      </p:cBhvr>
                                      <p:tavLst>
                                        <p:tav tm="0">
                                          <p:val>
                                            <p:strVal val="#ppt_y"/>
                                          </p:val>
                                        </p:tav>
                                        <p:tav tm="100000">
                                          <p:val>
                                            <p:strVal val="#ppt_y"/>
                                          </p:val>
                                        </p:tav>
                                      </p:tavLst>
                                    </p:anim>
                                    <p:anim calcmode="lin" valueType="num">
                                      <p:cBhvr>
                                        <p:cTn id="15" dur="50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49" presetClass="entr" presetSubtype="0" decel="10000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500" fill="hold"/>
                                        <p:tgtEl>
                                          <p:spTgt spid="4"/>
                                        </p:tgtEl>
                                        <p:attrNameLst>
                                          <p:attrName>ppt_w</p:attrName>
                                        </p:attrNameLst>
                                      </p:cBhvr>
                                      <p:tavLst>
                                        <p:tav tm="0">
                                          <p:val>
                                            <p:fltVal val="0"/>
                                          </p:val>
                                        </p:tav>
                                        <p:tav tm="100000">
                                          <p:val>
                                            <p:strVal val="#ppt_w"/>
                                          </p:val>
                                        </p:tav>
                                      </p:tavLst>
                                    </p:anim>
                                    <p:anim calcmode="lin" valueType="num">
                                      <p:cBhvr>
                                        <p:cTn id="23" dur="500" fill="hold"/>
                                        <p:tgtEl>
                                          <p:spTgt spid="4"/>
                                        </p:tgtEl>
                                        <p:attrNameLst>
                                          <p:attrName>ppt_h</p:attrName>
                                        </p:attrNameLst>
                                      </p:cBhvr>
                                      <p:tavLst>
                                        <p:tav tm="0">
                                          <p:val>
                                            <p:fltVal val="0"/>
                                          </p:val>
                                        </p:tav>
                                        <p:tav tm="100000">
                                          <p:val>
                                            <p:strVal val="#ppt_h"/>
                                          </p:val>
                                        </p:tav>
                                      </p:tavLst>
                                    </p:anim>
                                    <p:anim calcmode="lin" valueType="num">
                                      <p:cBhvr>
                                        <p:cTn id="24" dur="500" fill="hold"/>
                                        <p:tgtEl>
                                          <p:spTgt spid="4"/>
                                        </p:tgtEl>
                                        <p:attrNameLst>
                                          <p:attrName>style.rotation</p:attrName>
                                        </p:attrNameLst>
                                      </p:cBhvr>
                                      <p:tavLst>
                                        <p:tav tm="0">
                                          <p:val>
                                            <p:fltVal val="360"/>
                                          </p:val>
                                        </p:tav>
                                        <p:tav tm="100000">
                                          <p:val>
                                            <p:fltVal val="0"/>
                                          </p:val>
                                        </p:tav>
                                      </p:tavLst>
                                    </p:anim>
                                    <p:animEffect transition="in" filter="fade">
                                      <p:cBhvr>
                                        <p:cTn id="25" dur="500"/>
                                        <p:tgtEl>
                                          <p:spTgt spid="4"/>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4098"/>
                                        </p:tgtEl>
                                        <p:attrNameLst>
                                          <p:attrName>style.visibility</p:attrName>
                                        </p:attrNameLst>
                                      </p:cBhvr>
                                      <p:to>
                                        <p:strVal val="visible"/>
                                      </p:to>
                                    </p:set>
                                    <p:anim calcmode="lin" valueType="num">
                                      <p:cBhvr>
                                        <p:cTn id="30" dur="500" fill="hold"/>
                                        <p:tgtEl>
                                          <p:spTgt spid="4098"/>
                                        </p:tgtEl>
                                        <p:attrNameLst>
                                          <p:attrName>ppt_w</p:attrName>
                                        </p:attrNameLst>
                                      </p:cBhvr>
                                      <p:tavLst>
                                        <p:tav tm="0">
                                          <p:val>
                                            <p:fltVal val="0"/>
                                          </p:val>
                                        </p:tav>
                                        <p:tav tm="100000">
                                          <p:val>
                                            <p:strVal val="#ppt_w"/>
                                          </p:val>
                                        </p:tav>
                                      </p:tavLst>
                                    </p:anim>
                                    <p:anim calcmode="lin" valueType="num">
                                      <p:cBhvr>
                                        <p:cTn id="31" dur="500" fill="hold"/>
                                        <p:tgtEl>
                                          <p:spTgt spid="4098"/>
                                        </p:tgtEl>
                                        <p:attrNameLst>
                                          <p:attrName>ppt_h</p:attrName>
                                        </p:attrNameLst>
                                      </p:cBhvr>
                                      <p:tavLst>
                                        <p:tav tm="0">
                                          <p:val>
                                            <p:fltVal val="0"/>
                                          </p:val>
                                        </p:tav>
                                        <p:tav tm="100000">
                                          <p:val>
                                            <p:strVal val="#ppt_h"/>
                                          </p:val>
                                        </p:tav>
                                      </p:tavLst>
                                    </p:anim>
                                    <p:animEffect transition="in" filter="fade">
                                      <p:cBhvr>
                                        <p:cTn id="32" dur="500"/>
                                        <p:tgtEl>
                                          <p:spTgt spid="4098"/>
                                        </p:tgtEl>
                                      </p:cBhvr>
                                    </p:animEffect>
                                  </p:childTnLst>
                                </p:cTn>
                              </p:par>
                            </p:childTnLst>
                          </p:cTn>
                        </p:par>
                      </p:childTnLst>
                    </p:cTn>
                  </p:par>
                  <p:par>
                    <p:cTn id="33" fill="hold">
                      <p:stCondLst>
                        <p:cond delay="indefinite"/>
                      </p:stCondLst>
                      <p:childTnLst>
                        <p:par>
                          <p:cTn id="34" fill="hold">
                            <p:stCondLst>
                              <p:cond delay="0"/>
                            </p:stCondLst>
                            <p:childTnLst>
                              <p:par>
                                <p:cTn id="35" presetID="53" presetClass="entr" presetSubtype="16" fill="hold" grpId="0" nodeType="click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p:cTn id="37" dur="500" fill="hold"/>
                                        <p:tgtEl>
                                          <p:spTgt spid="5"/>
                                        </p:tgtEl>
                                        <p:attrNameLst>
                                          <p:attrName>ppt_w</p:attrName>
                                        </p:attrNameLst>
                                      </p:cBhvr>
                                      <p:tavLst>
                                        <p:tav tm="0">
                                          <p:val>
                                            <p:fltVal val="0"/>
                                          </p:val>
                                        </p:tav>
                                        <p:tav tm="100000">
                                          <p:val>
                                            <p:strVal val="#ppt_w"/>
                                          </p:val>
                                        </p:tav>
                                      </p:tavLst>
                                    </p:anim>
                                    <p:anim calcmode="lin" valueType="num">
                                      <p:cBhvr>
                                        <p:cTn id="38" dur="500" fill="hold"/>
                                        <p:tgtEl>
                                          <p:spTgt spid="5"/>
                                        </p:tgtEl>
                                        <p:attrNameLst>
                                          <p:attrName>ppt_h</p:attrName>
                                        </p:attrNameLst>
                                      </p:cBhvr>
                                      <p:tavLst>
                                        <p:tav tm="0">
                                          <p:val>
                                            <p:fltVal val="0"/>
                                          </p:val>
                                        </p:tav>
                                        <p:tav tm="100000">
                                          <p:val>
                                            <p:strVal val="#ppt_h"/>
                                          </p:val>
                                        </p:tav>
                                      </p:tavLst>
                                    </p:anim>
                                    <p:animEffect transition="in" filter="fade">
                                      <p:cBhvr>
                                        <p:cTn id="39" dur="500"/>
                                        <p:tgtEl>
                                          <p:spTgt spid="5"/>
                                        </p:tgtEl>
                                      </p:cBhvr>
                                    </p:animEffect>
                                  </p:childTnLst>
                                </p:cTn>
                              </p:par>
                            </p:childTnLst>
                          </p:cTn>
                        </p:par>
                      </p:childTnLst>
                    </p:cTn>
                  </p:par>
                  <p:par>
                    <p:cTn id="40" fill="hold">
                      <p:stCondLst>
                        <p:cond delay="indefinite"/>
                      </p:stCondLst>
                      <p:childTnLst>
                        <p:par>
                          <p:cTn id="41" fill="hold">
                            <p:stCondLst>
                              <p:cond delay="0"/>
                            </p:stCondLst>
                            <p:childTnLst>
                              <p:par>
                                <p:cTn id="42" presetID="45" presetClass="entr" presetSubtype="0"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Effect transition="in" filter="fade">
                                      <p:cBhvr>
                                        <p:cTn id="44" dur="2000"/>
                                        <p:tgtEl>
                                          <p:spTgt spid="6"/>
                                        </p:tgtEl>
                                      </p:cBhvr>
                                    </p:animEffect>
                                    <p:anim calcmode="lin" valueType="num">
                                      <p:cBhvr>
                                        <p:cTn id="45" dur="2000" fill="hold"/>
                                        <p:tgtEl>
                                          <p:spTgt spid="6"/>
                                        </p:tgtEl>
                                        <p:attrNameLst>
                                          <p:attrName>ppt_w</p:attrName>
                                        </p:attrNameLst>
                                      </p:cBhvr>
                                      <p:tavLst>
                                        <p:tav tm="0" fmla="#ppt_w*sin(2.5*pi*$)">
                                          <p:val>
                                            <p:fltVal val="0"/>
                                          </p:val>
                                        </p:tav>
                                        <p:tav tm="100000">
                                          <p:val>
                                            <p:fltVal val="1"/>
                                          </p:val>
                                        </p:tav>
                                      </p:tavLst>
                                    </p:anim>
                                    <p:anim calcmode="lin" valueType="num">
                                      <p:cBhvr>
                                        <p:cTn id="46" dur="2000" fill="hold"/>
                                        <p:tgtEl>
                                          <p:spTgt spid="6"/>
                                        </p:tgtEl>
                                        <p:attrNameLst>
                                          <p:attrName>ppt_h</p:attrName>
                                        </p:attrNameLst>
                                      </p:cBhvr>
                                      <p:tavLst>
                                        <p:tav tm="0">
                                          <p:val>
                                            <p:strVal val="#ppt_h"/>
                                          </p:val>
                                        </p:tav>
                                        <p:tav tm="100000">
                                          <p:val>
                                            <p:strVal val="#ppt_h"/>
                                          </p:val>
                                        </p:tav>
                                      </p:tavLst>
                                    </p:anim>
                                  </p:childTnLst>
                                </p:cTn>
                              </p:par>
                            </p:childTnLst>
                          </p:cTn>
                        </p:par>
                      </p:childTnLst>
                    </p:cTn>
                  </p:par>
                  <p:par>
                    <p:cTn id="47" fill="hold">
                      <p:stCondLst>
                        <p:cond delay="indefinite"/>
                      </p:stCondLst>
                      <p:childTnLst>
                        <p:par>
                          <p:cTn id="48" fill="hold">
                            <p:stCondLst>
                              <p:cond delay="0"/>
                            </p:stCondLst>
                            <p:childTnLst>
                              <p:par>
                                <p:cTn id="49" presetID="31" presetClass="entr" presetSubtype="0" fill="hold" nodeType="clickEffect">
                                  <p:stCondLst>
                                    <p:cond delay="0"/>
                                  </p:stCondLst>
                                  <p:childTnLst>
                                    <p:set>
                                      <p:cBhvr>
                                        <p:cTn id="50" dur="1" fill="hold">
                                          <p:stCondLst>
                                            <p:cond delay="0"/>
                                          </p:stCondLst>
                                        </p:cTn>
                                        <p:tgtEl>
                                          <p:spTgt spid="4103"/>
                                        </p:tgtEl>
                                        <p:attrNameLst>
                                          <p:attrName>style.visibility</p:attrName>
                                        </p:attrNameLst>
                                      </p:cBhvr>
                                      <p:to>
                                        <p:strVal val="visible"/>
                                      </p:to>
                                    </p:set>
                                    <p:anim calcmode="lin" valueType="num">
                                      <p:cBhvr>
                                        <p:cTn id="51" dur="1000" fill="hold"/>
                                        <p:tgtEl>
                                          <p:spTgt spid="4103"/>
                                        </p:tgtEl>
                                        <p:attrNameLst>
                                          <p:attrName>ppt_w</p:attrName>
                                        </p:attrNameLst>
                                      </p:cBhvr>
                                      <p:tavLst>
                                        <p:tav tm="0">
                                          <p:val>
                                            <p:fltVal val="0"/>
                                          </p:val>
                                        </p:tav>
                                        <p:tav tm="100000">
                                          <p:val>
                                            <p:strVal val="#ppt_w"/>
                                          </p:val>
                                        </p:tav>
                                      </p:tavLst>
                                    </p:anim>
                                    <p:anim calcmode="lin" valueType="num">
                                      <p:cBhvr>
                                        <p:cTn id="52" dur="1000" fill="hold"/>
                                        <p:tgtEl>
                                          <p:spTgt spid="4103"/>
                                        </p:tgtEl>
                                        <p:attrNameLst>
                                          <p:attrName>ppt_h</p:attrName>
                                        </p:attrNameLst>
                                      </p:cBhvr>
                                      <p:tavLst>
                                        <p:tav tm="0">
                                          <p:val>
                                            <p:fltVal val="0"/>
                                          </p:val>
                                        </p:tav>
                                        <p:tav tm="100000">
                                          <p:val>
                                            <p:strVal val="#ppt_h"/>
                                          </p:val>
                                        </p:tav>
                                      </p:tavLst>
                                    </p:anim>
                                    <p:anim calcmode="lin" valueType="num">
                                      <p:cBhvr>
                                        <p:cTn id="53" dur="1000" fill="hold"/>
                                        <p:tgtEl>
                                          <p:spTgt spid="4103"/>
                                        </p:tgtEl>
                                        <p:attrNameLst>
                                          <p:attrName>style.rotation</p:attrName>
                                        </p:attrNameLst>
                                      </p:cBhvr>
                                      <p:tavLst>
                                        <p:tav tm="0">
                                          <p:val>
                                            <p:fltVal val="90"/>
                                          </p:val>
                                        </p:tav>
                                        <p:tav tm="100000">
                                          <p:val>
                                            <p:fltVal val="0"/>
                                          </p:val>
                                        </p:tav>
                                      </p:tavLst>
                                    </p:anim>
                                    <p:animEffect transition="in" filter="fade">
                                      <p:cBhvr>
                                        <p:cTn id="54" dur="1000"/>
                                        <p:tgtEl>
                                          <p:spTgt spid="4103"/>
                                        </p:tgtEl>
                                      </p:cBhvr>
                                    </p:animEffect>
                                  </p:childTnLst>
                                </p:cTn>
                              </p:par>
                            </p:childTnLst>
                          </p:cTn>
                        </p:par>
                      </p:childTnLst>
                    </p:cTn>
                  </p:par>
                  <p:par>
                    <p:cTn id="55" fill="hold">
                      <p:stCondLst>
                        <p:cond delay="indefinite"/>
                      </p:stCondLst>
                      <p:childTnLst>
                        <p:par>
                          <p:cTn id="56" fill="hold">
                            <p:stCondLst>
                              <p:cond delay="0"/>
                            </p:stCondLst>
                            <p:childTnLst>
                              <p:par>
                                <p:cTn id="57" presetID="26" presetClass="entr" presetSubtype="0" fill="hold" grpId="0" nodeType="click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wipe(down)">
                                      <p:cBhvr>
                                        <p:cTn id="59" dur="580">
                                          <p:stCondLst>
                                            <p:cond delay="0"/>
                                          </p:stCondLst>
                                        </p:cTn>
                                        <p:tgtEl>
                                          <p:spTgt spid="7"/>
                                        </p:tgtEl>
                                      </p:cBhvr>
                                    </p:animEffect>
                                    <p:anim calcmode="lin" valueType="num">
                                      <p:cBhvr>
                                        <p:cTn id="60"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61"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62"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63"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64"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65" dur="26">
                                          <p:stCondLst>
                                            <p:cond delay="650"/>
                                          </p:stCondLst>
                                        </p:cTn>
                                        <p:tgtEl>
                                          <p:spTgt spid="7"/>
                                        </p:tgtEl>
                                      </p:cBhvr>
                                      <p:to x="100000" y="60000"/>
                                    </p:animScale>
                                    <p:animScale>
                                      <p:cBhvr>
                                        <p:cTn id="66" dur="166" decel="50000">
                                          <p:stCondLst>
                                            <p:cond delay="676"/>
                                          </p:stCondLst>
                                        </p:cTn>
                                        <p:tgtEl>
                                          <p:spTgt spid="7"/>
                                        </p:tgtEl>
                                      </p:cBhvr>
                                      <p:to x="100000" y="100000"/>
                                    </p:animScale>
                                    <p:animScale>
                                      <p:cBhvr>
                                        <p:cTn id="67" dur="26">
                                          <p:stCondLst>
                                            <p:cond delay="1312"/>
                                          </p:stCondLst>
                                        </p:cTn>
                                        <p:tgtEl>
                                          <p:spTgt spid="7"/>
                                        </p:tgtEl>
                                      </p:cBhvr>
                                      <p:to x="100000" y="80000"/>
                                    </p:animScale>
                                    <p:animScale>
                                      <p:cBhvr>
                                        <p:cTn id="68" dur="166" decel="50000">
                                          <p:stCondLst>
                                            <p:cond delay="1338"/>
                                          </p:stCondLst>
                                        </p:cTn>
                                        <p:tgtEl>
                                          <p:spTgt spid="7"/>
                                        </p:tgtEl>
                                      </p:cBhvr>
                                      <p:to x="100000" y="100000"/>
                                    </p:animScale>
                                    <p:animScale>
                                      <p:cBhvr>
                                        <p:cTn id="69" dur="26">
                                          <p:stCondLst>
                                            <p:cond delay="1642"/>
                                          </p:stCondLst>
                                        </p:cTn>
                                        <p:tgtEl>
                                          <p:spTgt spid="7"/>
                                        </p:tgtEl>
                                      </p:cBhvr>
                                      <p:to x="100000" y="90000"/>
                                    </p:animScale>
                                    <p:animScale>
                                      <p:cBhvr>
                                        <p:cTn id="70" dur="166" decel="50000">
                                          <p:stCondLst>
                                            <p:cond delay="1668"/>
                                          </p:stCondLst>
                                        </p:cTn>
                                        <p:tgtEl>
                                          <p:spTgt spid="7"/>
                                        </p:tgtEl>
                                      </p:cBhvr>
                                      <p:to x="100000" y="100000"/>
                                    </p:animScale>
                                    <p:animScale>
                                      <p:cBhvr>
                                        <p:cTn id="71" dur="26">
                                          <p:stCondLst>
                                            <p:cond delay="1808"/>
                                          </p:stCondLst>
                                        </p:cTn>
                                        <p:tgtEl>
                                          <p:spTgt spid="7"/>
                                        </p:tgtEl>
                                      </p:cBhvr>
                                      <p:to x="100000" y="95000"/>
                                    </p:animScale>
                                    <p:animScale>
                                      <p:cBhvr>
                                        <p:cTn id="72" dur="166" decel="50000">
                                          <p:stCondLst>
                                            <p:cond delay="1834"/>
                                          </p:stCondLst>
                                        </p:cTn>
                                        <p:tgtEl>
                                          <p:spTgt spid="7"/>
                                        </p:tgtEl>
                                      </p:cBhvr>
                                      <p:to x="100000" y="100000"/>
                                    </p:animScale>
                                  </p:childTnLst>
                                </p:cTn>
                              </p:par>
                            </p:childTnLst>
                          </p:cTn>
                        </p:par>
                      </p:childTnLst>
                    </p:cTn>
                  </p:par>
                  <p:par>
                    <p:cTn id="73" fill="hold">
                      <p:stCondLst>
                        <p:cond delay="indefinite"/>
                      </p:stCondLst>
                      <p:childTnLst>
                        <p:par>
                          <p:cTn id="74" fill="hold">
                            <p:stCondLst>
                              <p:cond delay="0"/>
                            </p:stCondLst>
                            <p:childTnLst>
                              <p:par>
                                <p:cTn id="75" presetID="37" presetClass="entr" presetSubtype="0" fill="hold" grpId="0" nodeType="clickEffect">
                                  <p:stCondLst>
                                    <p:cond delay="0"/>
                                  </p:stCondLst>
                                  <p:childTnLst>
                                    <p:set>
                                      <p:cBhvr>
                                        <p:cTn id="76" dur="1" fill="hold">
                                          <p:stCondLst>
                                            <p:cond delay="0"/>
                                          </p:stCondLst>
                                        </p:cTn>
                                        <p:tgtEl>
                                          <p:spTgt spid="8"/>
                                        </p:tgtEl>
                                        <p:attrNameLst>
                                          <p:attrName>style.visibility</p:attrName>
                                        </p:attrNameLst>
                                      </p:cBhvr>
                                      <p:to>
                                        <p:strVal val="visible"/>
                                      </p:to>
                                    </p:set>
                                    <p:animEffect transition="in" filter="fade">
                                      <p:cBhvr>
                                        <p:cTn id="77" dur="1000"/>
                                        <p:tgtEl>
                                          <p:spTgt spid="8"/>
                                        </p:tgtEl>
                                      </p:cBhvr>
                                    </p:animEffect>
                                    <p:anim calcmode="lin" valueType="num">
                                      <p:cBhvr>
                                        <p:cTn id="78" dur="1000" fill="hold"/>
                                        <p:tgtEl>
                                          <p:spTgt spid="8"/>
                                        </p:tgtEl>
                                        <p:attrNameLst>
                                          <p:attrName>ppt_x</p:attrName>
                                        </p:attrNameLst>
                                      </p:cBhvr>
                                      <p:tavLst>
                                        <p:tav tm="0">
                                          <p:val>
                                            <p:strVal val="#ppt_x"/>
                                          </p:val>
                                        </p:tav>
                                        <p:tav tm="100000">
                                          <p:val>
                                            <p:strVal val="#ppt_x"/>
                                          </p:val>
                                        </p:tav>
                                      </p:tavLst>
                                    </p:anim>
                                    <p:anim calcmode="lin" valueType="num">
                                      <p:cBhvr>
                                        <p:cTn id="79" dur="900" decel="100000" fill="hold"/>
                                        <p:tgtEl>
                                          <p:spTgt spid="8"/>
                                        </p:tgtEl>
                                        <p:attrNameLst>
                                          <p:attrName>ppt_y</p:attrName>
                                        </p:attrNameLst>
                                      </p:cBhvr>
                                      <p:tavLst>
                                        <p:tav tm="0">
                                          <p:val>
                                            <p:strVal val="#ppt_y+1"/>
                                          </p:val>
                                        </p:tav>
                                        <p:tav tm="100000">
                                          <p:val>
                                            <p:strVal val="#ppt_y-.03"/>
                                          </p:val>
                                        </p:tav>
                                      </p:tavLst>
                                    </p:anim>
                                    <p:anim calcmode="lin" valueType="num">
                                      <p:cBhvr>
                                        <p:cTn id="80" dur="100" accel="100000" fill="hold">
                                          <p:stCondLst>
                                            <p:cond delay="900"/>
                                          </p:stCondLst>
                                        </p:cTn>
                                        <p:tgtEl>
                                          <p:spTgt spid="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animBg="1"/>
      <p:bldP spid="6" grpId="0" animBg="1"/>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39968" y="205988"/>
            <a:ext cx="8458200" cy="830997"/>
          </a:xfrm>
          <a:prstGeom prst="rect">
            <a:avLst/>
          </a:prstGeom>
          <a:noFill/>
        </p:spPr>
        <p:txBody>
          <a:bodyPr wrap="square" rtlCol="0">
            <a:spAutoFit/>
          </a:bodyPr>
          <a:lstStyle/>
          <a:p>
            <a:pPr algn="ctr"/>
            <a:r>
              <a:rPr lang="en-US" sz="2400" b="1" dirty="0" smtClean="0"/>
              <a:t>The area of magnetic force around a magnet is known as its </a:t>
            </a:r>
            <a:r>
              <a:rPr lang="en-US" sz="2400" b="1" i="1" u="sng" dirty="0" smtClean="0">
                <a:solidFill>
                  <a:schemeClr val="accent2">
                    <a:lumMod val="60000"/>
                    <a:lumOff val="40000"/>
                  </a:schemeClr>
                </a:solidFill>
                <a:effectLst>
                  <a:outerShdw blurRad="38100" dist="38100" dir="2700000" algn="tl">
                    <a:srgbClr val="000000">
                      <a:alpha val="43137"/>
                    </a:srgbClr>
                  </a:outerShdw>
                </a:effectLst>
              </a:rPr>
              <a:t>MAGNETIC FIELD</a:t>
            </a:r>
            <a:r>
              <a:rPr lang="en-US" sz="2400" b="1" dirty="0" smtClean="0"/>
              <a:t>.</a:t>
            </a:r>
            <a:endParaRPr lang="en-US" sz="2400" b="1" dirty="0"/>
          </a:p>
        </p:txBody>
      </p:sp>
      <p:pic>
        <p:nvPicPr>
          <p:cNvPr id="3" name="Picture 3" descr="C:\Users\bboyer.BFCS\AppData\Local\Microsoft\Windows\Temporary Internet Files\Content.IE5\Y3NAG44D\mag3[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3360" y="987748"/>
            <a:ext cx="3058735" cy="4879652"/>
          </a:xfrm>
          <a:prstGeom prst="rect">
            <a:avLst/>
          </a:prstGeom>
          <a:solidFill>
            <a:schemeClr val="tx2">
              <a:lumMod val="40000"/>
              <a:lumOff val="60000"/>
            </a:schemeClr>
          </a:solidFill>
        </p:spPr>
      </p:pic>
      <p:sp>
        <p:nvSpPr>
          <p:cNvPr id="4" name="TextBox 3"/>
          <p:cNvSpPr txBox="1"/>
          <p:nvPr/>
        </p:nvSpPr>
        <p:spPr>
          <a:xfrm>
            <a:off x="245013" y="1292886"/>
            <a:ext cx="5410200" cy="830997"/>
          </a:xfrm>
          <a:prstGeom prst="rect">
            <a:avLst/>
          </a:prstGeom>
          <a:noFill/>
        </p:spPr>
        <p:txBody>
          <a:bodyPr wrap="square" rtlCol="0">
            <a:spAutoFit/>
          </a:bodyPr>
          <a:lstStyle/>
          <a:p>
            <a:r>
              <a:rPr lang="en-US" sz="2400" dirty="0" smtClean="0"/>
              <a:t>Magnetic field lines are invisible lines that map out the magnetic field around a magnet.</a:t>
            </a:r>
            <a:endParaRPr lang="en-US" sz="2400" dirty="0"/>
          </a:p>
        </p:txBody>
      </p:sp>
      <p:sp>
        <p:nvSpPr>
          <p:cNvPr id="5" name="TextBox 4"/>
          <p:cNvSpPr txBox="1"/>
          <p:nvPr/>
        </p:nvSpPr>
        <p:spPr>
          <a:xfrm>
            <a:off x="271976" y="2341545"/>
            <a:ext cx="5551865" cy="1200329"/>
          </a:xfrm>
          <a:prstGeom prst="rect">
            <a:avLst/>
          </a:prstGeom>
          <a:noFill/>
        </p:spPr>
        <p:txBody>
          <a:bodyPr wrap="square" rtlCol="0">
            <a:spAutoFit/>
          </a:bodyPr>
          <a:lstStyle/>
          <a:p>
            <a:r>
              <a:rPr lang="en-US" sz="2400" b="1" dirty="0" smtClean="0"/>
              <a:t>Magnetic field lines spread out from one pole, curve around the magnet, and return to the other pole.</a:t>
            </a:r>
            <a:endParaRPr lang="en-US" sz="2400" b="1" dirty="0"/>
          </a:p>
        </p:txBody>
      </p:sp>
      <p:sp>
        <p:nvSpPr>
          <p:cNvPr id="6" name="TextBox 5"/>
          <p:cNvSpPr txBox="1"/>
          <p:nvPr/>
        </p:nvSpPr>
        <p:spPr>
          <a:xfrm>
            <a:off x="218049" y="3733800"/>
            <a:ext cx="5393788" cy="1938992"/>
          </a:xfrm>
          <a:prstGeom prst="rect">
            <a:avLst/>
          </a:prstGeom>
          <a:noFill/>
        </p:spPr>
        <p:txBody>
          <a:bodyPr wrap="square" rtlCol="0">
            <a:spAutoFit/>
          </a:bodyPr>
          <a:lstStyle/>
          <a:p>
            <a:r>
              <a:rPr lang="en-US" sz="2400" b="1" dirty="0" smtClean="0"/>
              <a:t>Complete loops are formed, but never cross, from the north pole to the south pole.  The direction of the magnetic field lines ALWAYS go from the north to the south pole.</a:t>
            </a:r>
            <a:endParaRPr lang="en-US" sz="2400" b="1" dirty="0"/>
          </a:p>
        </p:txBody>
      </p:sp>
      <p:sp>
        <p:nvSpPr>
          <p:cNvPr id="7" name="TextBox 6"/>
          <p:cNvSpPr txBox="1"/>
          <p:nvPr/>
        </p:nvSpPr>
        <p:spPr>
          <a:xfrm>
            <a:off x="218049" y="5867400"/>
            <a:ext cx="8580119" cy="830997"/>
          </a:xfrm>
          <a:prstGeom prst="rect">
            <a:avLst/>
          </a:prstGeom>
          <a:noFill/>
        </p:spPr>
        <p:txBody>
          <a:bodyPr wrap="square" rtlCol="0">
            <a:spAutoFit/>
          </a:bodyPr>
          <a:lstStyle/>
          <a:p>
            <a:r>
              <a:rPr lang="en-US" sz="2400" b="1" dirty="0" smtClean="0"/>
              <a:t>The distance between magnetic field lines indicates the strength of a magnetic field- the closer, the stronger the field.</a:t>
            </a:r>
            <a:endParaRPr lang="en-US" sz="2400" b="1" dirty="0"/>
          </a:p>
        </p:txBody>
      </p:sp>
    </p:spTree>
    <p:extLst>
      <p:ext uri="{BB962C8B-B14F-4D97-AF65-F5344CB8AC3E}">
        <p14:creationId xmlns:p14="http://schemas.microsoft.com/office/powerpoint/2010/main" val="7506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randombar(horizontal)">
                                      <p:cBhvr>
                                        <p:cTn id="14" dur="5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circle(in)">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 calcmode="lin" valueType="num">
                                      <p:cBhvr>
                                        <p:cTn id="24" dur="500" fill="hold"/>
                                        <p:tgtEl>
                                          <p:spTgt spid="5"/>
                                        </p:tgtEl>
                                        <p:attrNameLst>
                                          <p:attrName>ppt_w</p:attrName>
                                        </p:attrNameLst>
                                      </p:cBhvr>
                                      <p:tavLst>
                                        <p:tav tm="0">
                                          <p:val>
                                            <p:fltVal val="0"/>
                                          </p:val>
                                        </p:tav>
                                        <p:tav tm="100000">
                                          <p:val>
                                            <p:strVal val="#ppt_w"/>
                                          </p:val>
                                        </p:tav>
                                      </p:tavLst>
                                    </p:anim>
                                    <p:anim calcmode="lin" valueType="num">
                                      <p:cBhvr>
                                        <p:cTn id="25" dur="500" fill="hold"/>
                                        <p:tgtEl>
                                          <p:spTgt spid="5"/>
                                        </p:tgtEl>
                                        <p:attrNameLst>
                                          <p:attrName>ppt_h</p:attrName>
                                        </p:attrNameLst>
                                      </p:cBhvr>
                                      <p:tavLst>
                                        <p:tav tm="0">
                                          <p:val>
                                            <p:fltVal val="0"/>
                                          </p:val>
                                        </p:tav>
                                        <p:tav tm="100000">
                                          <p:val>
                                            <p:strVal val="#ppt_h"/>
                                          </p:val>
                                        </p:tav>
                                      </p:tavLst>
                                    </p:anim>
                                    <p:animEffect transition="in" filter="fade">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43"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
                                        <p:tgtEl>
                                          <p:spTgt spid="6"/>
                                        </p:tgtEl>
                                      </p:cBhvr>
                                    </p:animEffect>
                                    <p:anim calcmode="lin" valueType="num">
                                      <p:cBhvr>
                                        <p:cTn id="32" dur="400" fill="hold"/>
                                        <p:tgtEl>
                                          <p:spTgt spid="6"/>
                                        </p:tgtEl>
                                        <p:attrNameLst>
                                          <p:attrName>ppt_x</p:attrName>
                                        </p:attrNameLst>
                                      </p:cBhvr>
                                      <p:tavLst>
                                        <p:tav tm="0">
                                          <p:val>
                                            <p:strVal val="#ppt_x"/>
                                          </p:val>
                                        </p:tav>
                                        <p:tav tm="100000">
                                          <p:val>
                                            <p:strVal val="#ppt_x"/>
                                          </p:val>
                                        </p:tav>
                                      </p:tavLst>
                                    </p:anim>
                                    <p:anim calcmode="lin" valueType="num">
                                      <p:cBhvr>
                                        <p:cTn id="33" dur="400" fill="hold"/>
                                        <p:tgtEl>
                                          <p:spTgt spid="6"/>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7"/>
                                        </p:tgtEl>
                                        <p:attrNameLst>
                                          <p:attrName>style.visibility</p:attrName>
                                        </p:attrNameLst>
                                      </p:cBhvr>
                                      <p:to>
                                        <p:strVal val="visible"/>
                                      </p:to>
                                    </p:set>
                                    <p:animEffect transition="in" filter="barn(inVertical)">
                                      <p:cBhvr>
                                        <p:cTn id="4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194</TotalTime>
  <Words>435</Words>
  <Application>Microsoft Office PowerPoint</Application>
  <PresentationFormat>On-screen Show (4:3)</PresentationFormat>
  <Paragraphs>31</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Horizon</vt:lpstr>
      <vt:lpstr>NOTES on 19.1  What is magnetism?</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NOTES on 19.1  What is magnetism?</dc:title>
  <dc:creator>Beverly Boyer</dc:creator>
  <cp:lastModifiedBy>Beverly Boyer</cp:lastModifiedBy>
  <cp:revision>14</cp:revision>
  <dcterms:created xsi:type="dcterms:W3CDTF">2016-05-01T13:46:34Z</dcterms:created>
  <dcterms:modified xsi:type="dcterms:W3CDTF">2017-04-14T18:54:34Z</dcterms:modified>
</cp:coreProperties>
</file>