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2" r:id="rId7"/>
    <p:sldId id="261"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6" d="100"/>
          <a:sy n="106" d="100"/>
        </p:scale>
        <p:origin x="-113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2" cstate="print"/>
          <a:srcRect t="33333"/>
          <a:stretch>
            <a:fillRect/>
          </a:stretch>
        </p:blipFill>
        <p:spPr>
          <a:xfrm>
            <a:off x="0" y="0"/>
            <a:ext cx="9144000" cy="4572000"/>
          </a:xfrm>
          <a:prstGeom prst="rect">
            <a:avLst/>
          </a:prstGeom>
        </p:spPr>
      </p:pic>
      <p:sp>
        <p:nvSpPr>
          <p:cNvPr id="4" name="Date Placeholder 3"/>
          <p:cNvSpPr>
            <a:spLocks noGrp="1"/>
          </p:cNvSpPr>
          <p:nvPr>
            <p:ph type="dt" sz="half" idx="10"/>
          </p:nvPr>
        </p:nvSpPr>
        <p:spPr/>
        <p:txBody>
          <a:bodyPr/>
          <a:lstStyle/>
          <a:p>
            <a:fld id="{809F3C6E-27E4-42D6-AE26-7D8B557EE205}" type="datetimeFigureOut">
              <a:rPr lang="en-US" smtClean="0"/>
              <a:t>4/14/2017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E2D122-84DA-4B7C-A988-10BED782282F}" type="slidenum">
              <a:rPr lang="en-US" smtClean="0"/>
              <a:t>‹#›</a:t>
            </a:fld>
            <a:endParaRPr lang="en-US"/>
          </a:p>
        </p:txBody>
      </p:sp>
      <p:sp>
        <p:nvSpPr>
          <p:cNvPr id="3" name="Subtitle 2"/>
          <p:cNvSpPr>
            <a:spLocks noGrp="1"/>
          </p:cNvSpPr>
          <p:nvPr>
            <p:ph type="subTitle" idx="1"/>
          </p:nvPr>
        </p:nvSpPr>
        <p:spPr>
          <a:xfrm>
            <a:off x="1219200" y="3886200"/>
            <a:ext cx="6400800" cy="1752600"/>
          </a:xfrm>
        </p:spPr>
        <p:txBody>
          <a:bodyPr>
            <a:normAutofit/>
          </a:bodyPr>
          <a:lstStyle>
            <a:lvl1pPr marL="0" indent="0" algn="ctr">
              <a:buNone/>
              <a:defRPr sz="1700"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685800" y="2007888"/>
            <a:ext cx="7772400" cy="1470025"/>
          </a:xfrm>
        </p:spPr>
        <p:txBody>
          <a:bodyPr/>
          <a:lstStyle>
            <a:lvl1pPr algn="ctr">
              <a:defRPr sz="3200"/>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09F3C6E-27E4-42D6-AE26-7D8B557EE205}" type="datetimeFigureOut">
              <a:rPr lang="en-US" smtClean="0"/>
              <a:t>4/14/2017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E2D122-84DA-4B7C-A988-10BED782282F}"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09F3C6E-27E4-42D6-AE26-7D8B557EE205}" type="datetimeFigureOut">
              <a:rPr lang="en-US" smtClean="0"/>
              <a:t>4/14/2017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E2D122-84DA-4B7C-A988-10BED782282F}"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4" name="Date Placeholder 3"/>
          <p:cNvSpPr>
            <a:spLocks noGrp="1"/>
          </p:cNvSpPr>
          <p:nvPr>
            <p:ph type="dt" sz="half" idx="10"/>
          </p:nvPr>
        </p:nvSpPr>
        <p:spPr/>
        <p:txBody>
          <a:bodyPr/>
          <a:lstStyle/>
          <a:p>
            <a:fld id="{809F3C6E-27E4-42D6-AE26-7D8B557EE205}" type="datetimeFigureOut">
              <a:rPr lang="en-US" smtClean="0"/>
              <a:t>4/14/2017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E2D122-84DA-4B7C-A988-10BED782282F}" type="slidenum">
              <a:rPr lang="en-US" smtClean="0"/>
              <a:t>‹#›</a:t>
            </a:fld>
            <a:endParaRPr lang="en-US"/>
          </a:p>
        </p:txBody>
      </p:sp>
      <p:sp>
        <p:nvSpPr>
          <p:cNvPr id="8" name="Content Placeholder 7"/>
          <p:cNvSpPr>
            <a:spLocks noGrp="1"/>
          </p:cNvSpPr>
          <p:nvPr>
            <p:ph sz="quarter" idx="13"/>
          </p:nvPr>
        </p:nvSpPr>
        <p:spPr>
          <a:xfrm>
            <a:off x="609600" y="1600200"/>
            <a:ext cx="79248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600" y="4962525"/>
            <a:ext cx="7885113" cy="1362075"/>
          </a:xfrm>
        </p:spPr>
        <p:txBody>
          <a:bodyPr anchor="t"/>
          <a:lstStyle>
            <a:lvl1pPr algn="l">
              <a:defRPr sz="3200" b="0" i="0" cap="all" baseline="0"/>
            </a:lvl1pPr>
          </a:lstStyle>
          <a:p>
            <a:r>
              <a:rPr lang="en-US" smtClean="0"/>
              <a:t>Click to edit Master title style</a:t>
            </a:r>
            <a:endParaRPr lang="en-US" dirty="0"/>
          </a:p>
        </p:txBody>
      </p:sp>
      <p:sp>
        <p:nvSpPr>
          <p:cNvPr id="3" name="Text Placeholder 2"/>
          <p:cNvSpPr>
            <a:spLocks noGrp="1"/>
          </p:cNvSpPr>
          <p:nvPr>
            <p:ph type="body" idx="1"/>
          </p:nvPr>
        </p:nvSpPr>
        <p:spPr>
          <a:xfrm>
            <a:off x="609600" y="3462338"/>
            <a:ext cx="7885113" cy="1500187"/>
          </a:xfrm>
        </p:spPr>
        <p:txBody>
          <a:bodyPr anchor="b">
            <a:normAutofit/>
          </a:bodyPr>
          <a:lstStyle>
            <a:lvl1pPr marL="0" indent="0">
              <a:buNone/>
              <a:defRPr sz="1700" baseline="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09F3C6E-27E4-42D6-AE26-7D8B557EE205}" type="datetimeFigureOut">
              <a:rPr lang="en-US" smtClean="0"/>
              <a:t>4/14/2017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E2D122-84DA-4B7C-A988-10BED782282F}"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1" name="Content Placeholder 10"/>
          <p:cNvSpPr>
            <a:spLocks noGrp="1"/>
          </p:cNvSpPr>
          <p:nvPr>
            <p:ph sz="quarter" idx="13"/>
          </p:nvPr>
        </p:nvSpPr>
        <p:spPr>
          <a:xfrm>
            <a:off x="609600" y="1600200"/>
            <a:ext cx="3733800" cy="4114800"/>
          </a:xfrm>
        </p:spPr>
        <p:txBody>
          <a:bodyPr/>
          <a:lstStyle>
            <a:lvl5pPr>
              <a:defRPr/>
            </a:lvl5pPr>
            <a:lvl6pPr>
              <a:buClr>
                <a:schemeClr val="tx2"/>
              </a:buClr>
              <a:buFont typeface="Arial" pitchFamily="34" charset="0"/>
              <a:buChar char="•"/>
              <a:defRPr/>
            </a:lvl6pPr>
            <a:lvl7pPr>
              <a:buClr>
                <a:schemeClr val="tx2"/>
              </a:buClr>
              <a:buFont typeface="Arial" pitchFamily="34" charset="0"/>
              <a:buChar char="•"/>
              <a:defRPr/>
            </a:lvl7pPr>
            <a:lvl8pPr>
              <a:buClr>
                <a:schemeClr val="tx2"/>
              </a:buClr>
              <a:buFont typeface="Arial" pitchFamily="34" charset="0"/>
              <a:buChar char="•"/>
              <a:defRPr/>
            </a:lvl8pPr>
            <a:lvl9pPr>
              <a:buClr>
                <a:schemeClr val="tx2"/>
              </a:buCl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3" name="Content Placeholder 12"/>
          <p:cNvSpPr>
            <a:spLocks noGrp="1"/>
          </p:cNvSpPr>
          <p:nvPr>
            <p:ph sz="quarter" idx="14"/>
          </p:nvPr>
        </p:nvSpPr>
        <p:spPr>
          <a:xfrm>
            <a:off x="4800600" y="1600200"/>
            <a:ext cx="3733800" cy="41148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5" name="Date Placeholder 4"/>
          <p:cNvSpPr>
            <a:spLocks noGrp="1"/>
          </p:cNvSpPr>
          <p:nvPr>
            <p:ph type="dt" sz="half" idx="10"/>
          </p:nvPr>
        </p:nvSpPr>
        <p:spPr/>
        <p:txBody>
          <a:bodyPr/>
          <a:lstStyle/>
          <a:p>
            <a:fld id="{809F3C6E-27E4-42D6-AE26-7D8B557EE205}" type="datetimeFigureOut">
              <a:rPr lang="en-US" smtClean="0"/>
              <a:t>4/14/2017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E2D122-84DA-4B7C-A988-10BED782282F}"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3" name="Content Placeholder 12"/>
          <p:cNvSpPr>
            <a:spLocks noGrp="1"/>
          </p:cNvSpPr>
          <p:nvPr>
            <p:ph sz="quarter" idx="14"/>
          </p:nvPr>
        </p:nvSpPr>
        <p:spPr>
          <a:xfrm>
            <a:off x="4800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1" name="Content Placeholder 10"/>
          <p:cNvSpPr>
            <a:spLocks noGrp="1"/>
          </p:cNvSpPr>
          <p:nvPr>
            <p:ph sz="quarter" idx="13"/>
          </p:nvPr>
        </p:nvSpPr>
        <p:spPr>
          <a:xfrm>
            <a:off x="609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 name="Title 1"/>
          <p:cNvSpPr>
            <a:spLocks noGrp="1"/>
          </p:cNvSpPr>
          <p:nvPr>
            <p:ph type="title"/>
          </p:nvPr>
        </p:nvSpPr>
        <p:spPr>
          <a:xfrm>
            <a:off x="609600" y="274638"/>
            <a:ext cx="7924800" cy="11430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09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800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809F3C6E-27E4-42D6-AE26-7D8B557EE205}" type="datetimeFigureOut">
              <a:rPr lang="en-US" smtClean="0"/>
              <a:t>4/14/2017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DE2D122-84DA-4B7C-A988-10BED782282F}"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09F3C6E-27E4-42D6-AE26-7D8B557EE205}" type="datetimeFigureOut">
              <a:rPr lang="en-US" smtClean="0"/>
              <a:t>4/14/2017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DE2D122-84DA-4B7C-A988-10BED782282F}"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09F3C6E-27E4-42D6-AE26-7D8B557EE205}" type="datetimeFigureOut">
              <a:rPr lang="en-US" smtClean="0"/>
              <a:t>4/14/2017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DE2D122-84DA-4B7C-A988-10BED782282F}"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Content Placeholder 8"/>
          <p:cNvSpPr>
            <a:spLocks noGrp="1"/>
          </p:cNvSpPr>
          <p:nvPr>
            <p:ph sz="quarter" idx="13"/>
          </p:nvPr>
        </p:nvSpPr>
        <p:spPr>
          <a:xfrm>
            <a:off x="3962400" y="1447800"/>
            <a:ext cx="4648200" cy="4267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1"/>
          <p:cNvSpPr>
            <a:spLocks noGrp="1"/>
          </p:cNvSpPr>
          <p:nvPr>
            <p:ph type="title"/>
          </p:nvPr>
        </p:nvSpPr>
        <p:spPr>
          <a:xfrm>
            <a:off x="612648" y="1447800"/>
            <a:ext cx="2971800" cy="1097280"/>
          </a:xfrm>
        </p:spPr>
        <p:txBody>
          <a:bodyPr anchor="b"/>
          <a:lstStyle>
            <a:lvl1pPr algn="l">
              <a:defRPr sz="1800" b="0" i="0" cap="none" baseline="0">
                <a:solidFill>
                  <a:schemeClr val="tx2"/>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612648" y="2547891"/>
            <a:ext cx="2971800" cy="3167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09F3C6E-27E4-42D6-AE26-7D8B557EE205}" type="datetimeFigureOut">
              <a:rPr lang="en-US" smtClean="0"/>
              <a:t>4/14/2017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E2D122-84DA-4B7C-A988-10BED782282F}"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pic>
        <p:nvPicPr>
          <p:cNvPr id="11" name="Picture 10" descr="horizon.png"/>
          <p:cNvPicPr>
            <a:picLocks noChangeAspect="1"/>
          </p:cNvPicPr>
          <p:nvPr/>
        </p:nvPicPr>
        <p:blipFill>
          <a:blip r:embed="rId2" cstate="print"/>
          <a:stretch>
            <a:fillRect/>
          </a:stretch>
        </p:blipFill>
        <p:spPr>
          <a:xfrm>
            <a:off x="0" y="0"/>
            <a:ext cx="9144000" cy="6858000"/>
          </a:xfrm>
          <a:prstGeom prst="rect">
            <a:avLst/>
          </a:prstGeom>
        </p:spPr>
      </p:pic>
      <p:sp>
        <p:nvSpPr>
          <p:cNvPr id="2" name="Title 1"/>
          <p:cNvSpPr>
            <a:spLocks noGrp="1"/>
          </p:cNvSpPr>
          <p:nvPr>
            <p:ph type="title"/>
          </p:nvPr>
        </p:nvSpPr>
        <p:spPr>
          <a:xfrm>
            <a:off x="609600" y="1447800"/>
            <a:ext cx="2971800" cy="1097280"/>
          </a:xfrm>
        </p:spPr>
        <p:txBody>
          <a:bodyPr anchor="b"/>
          <a:lstStyle>
            <a:lvl1pPr algn="l">
              <a:defRPr sz="1800" b="0" i="0" cap="none" baseline="0">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4657344" y="1447800"/>
            <a:ext cx="3419856" cy="3474720"/>
          </a:xfrm>
          <a:custGeom>
            <a:avLst/>
            <a:gdLst>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74450 w 3419856"/>
              <a:gd name="connsiteY9" fmla="*/ 3429000 h 3429000"/>
              <a:gd name="connsiteX10" fmla="*/ 21806 w 3419856"/>
              <a:gd name="connsiteY10" fmla="*/ 3407194 h 3429000"/>
              <a:gd name="connsiteX11" fmla="*/ 0 w 3419856"/>
              <a:gd name="connsiteY11" fmla="*/ 3354550 h 3429000"/>
              <a:gd name="connsiteX12" fmla="*/ 0 w 3419856"/>
              <a:gd name="connsiteY12" fmla="*/ 74450 h 3429000"/>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21806 w 3419856"/>
              <a:gd name="connsiteY9" fmla="*/ 3407194 h 3429000"/>
              <a:gd name="connsiteX10" fmla="*/ 0 w 3419856"/>
              <a:gd name="connsiteY10" fmla="*/ 3354550 h 3429000"/>
              <a:gd name="connsiteX11" fmla="*/ 0 w 3419856"/>
              <a:gd name="connsiteY11" fmla="*/ 74450 h 3429000"/>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8026"/>
              <a:gd name="connsiteY0" fmla="*/ 74450 h 3910007"/>
              <a:gd name="connsiteX1" fmla="*/ 21806 w 3968026"/>
              <a:gd name="connsiteY1" fmla="*/ 21806 h 3910007"/>
              <a:gd name="connsiteX2" fmla="*/ 74450 w 3968026"/>
              <a:gd name="connsiteY2" fmla="*/ 0 h 3910007"/>
              <a:gd name="connsiteX3" fmla="*/ 3345406 w 3968026"/>
              <a:gd name="connsiteY3" fmla="*/ 0 h 3910007"/>
              <a:gd name="connsiteX4" fmla="*/ 3398050 w 3968026"/>
              <a:gd name="connsiteY4" fmla="*/ 21806 h 3910007"/>
              <a:gd name="connsiteX5" fmla="*/ 3419856 w 3968026"/>
              <a:gd name="connsiteY5" fmla="*/ 74450 h 3910007"/>
              <a:gd name="connsiteX6" fmla="*/ 3419856 w 3968026"/>
              <a:gd name="connsiteY6" fmla="*/ 3354550 h 3910007"/>
              <a:gd name="connsiteX7" fmla="*/ 3398050 w 3968026"/>
              <a:gd name="connsiteY7" fmla="*/ 3407194 h 3910007"/>
              <a:gd name="connsiteX8" fmla="*/ 0 w 3968026"/>
              <a:gd name="connsiteY8" fmla="*/ 3354550 h 3910007"/>
              <a:gd name="connsiteX9" fmla="*/ 0 w 3968026"/>
              <a:gd name="connsiteY9" fmla="*/ 74450 h 3910007"/>
              <a:gd name="connsiteX0" fmla="*/ 0 w 3419856"/>
              <a:gd name="connsiteY0" fmla="*/ 74450 h 3901233"/>
              <a:gd name="connsiteX1" fmla="*/ 21806 w 3419856"/>
              <a:gd name="connsiteY1" fmla="*/ 21806 h 3901233"/>
              <a:gd name="connsiteX2" fmla="*/ 74450 w 3419856"/>
              <a:gd name="connsiteY2" fmla="*/ 0 h 3901233"/>
              <a:gd name="connsiteX3" fmla="*/ 3345406 w 3419856"/>
              <a:gd name="connsiteY3" fmla="*/ 0 h 3901233"/>
              <a:gd name="connsiteX4" fmla="*/ 3398050 w 3419856"/>
              <a:gd name="connsiteY4" fmla="*/ 21806 h 3901233"/>
              <a:gd name="connsiteX5" fmla="*/ 3419856 w 3419856"/>
              <a:gd name="connsiteY5" fmla="*/ 74450 h 3901233"/>
              <a:gd name="connsiteX6" fmla="*/ 3419856 w 3419856"/>
              <a:gd name="connsiteY6" fmla="*/ 3354550 h 3901233"/>
              <a:gd name="connsiteX7" fmla="*/ 0 w 3419856"/>
              <a:gd name="connsiteY7" fmla="*/ 3354550 h 3901233"/>
              <a:gd name="connsiteX8" fmla="*/ 0 w 3419856"/>
              <a:gd name="connsiteY8" fmla="*/ 74450 h 3901233"/>
              <a:gd name="connsiteX0" fmla="*/ 0 w 3419856"/>
              <a:gd name="connsiteY0" fmla="*/ 74450 h 3354550"/>
              <a:gd name="connsiteX1" fmla="*/ 21806 w 3419856"/>
              <a:gd name="connsiteY1" fmla="*/ 21806 h 3354550"/>
              <a:gd name="connsiteX2" fmla="*/ 74450 w 3419856"/>
              <a:gd name="connsiteY2" fmla="*/ 0 h 3354550"/>
              <a:gd name="connsiteX3" fmla="*/ 3345406 w 3419856"/>
              <a:gd name="connsiteY3" fmla="*/ 0 h 3354550"/>
              <a:gd name="connsiteX4" fmla="*/ 3398050 w 3419856"/>
              <a:gd name="connsiteY4" fmla="*/ 21806 h 3354550"/>
              <a:gd name="connsiteX5" fmla="*/ 3419856 w 3419856"/>
              <a:gd name="connsiteY5" fmla="*/ 74450 h 3354550"/>
              <a:gd name="connsiteX6" fmla="*/ 3419856 w 3419856"/>
              <a:gd name="connsiteY6" fmla="*/ 3354550 h 3354550"/>
              <a:gd name="connsiteX7" fmla="*/ 0 w 3419856"/>
              <a:gd name="connsiteY7" fmla="*/ 3354550 h 3354550"/>
              <a:gd name="connsiteX8" fmla="*/ 0 w 3419856"/>
              <a:gd name="connsiteY8" fmla="*/ 74450 h 3354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419856" h="3354550">
                <a:moveTo>
                  <a:pt x="0" y="74450"/>
                </a:moveTo>
                <a:cubicBezTo>
                  <a:pt x="0" y="54705"/>
                  <a:pt x="7844" y="35768"/>
                  <a:pt x="21806" y="21806"/>
                </a:cubicBezTo>
                <a:cubicBezTo>
                  <a:pt x="35768" y="7844"/>
                  <a:pt x="54705" y="0"/>
                  <a:pt x="74450" y="0"/>
                </a:cubicBezTo>
                <a:lnTo>
                  <a:pt x="3345406" y="0"/>
                </a:lnTo>
                <a:cubicBezTo>
                  <a:pt x="3365151" y="0"/>
                  <a:pt x="3384088" y="7844"/>
                  <a:pt x="3398050" y="21806"/>
                </a:cubicBezTo>
                <a:cubicBezTo>
                  <a:pt x="3412012" y="35768"/>
                  <a:pt x="3419856" y="54705"/>
                  <a:pt x="3419856" y="74450"/>
                </a:cubicBezTo>
                <a:lnTo>
                  <a:pt x="3419856" y="3354550"/>
                </a:lnTo>
                <a:lnTo>
                  <a:pt x="0" y="3354550"/>
                </a:lnTo>
                <a:lnTo>
                  <a:pt x="0" y="74450"/>
                </a:lnTo>
                <a:close/>
              </a:path>
            </a:pathLst>
          </a:custGeom>
        </p:spPr>
        <p:txBody>
          <a:bodyPr>
            <a:normAutofit/>
          </a:bodyPr>
          <a:lstStyle>
            <a:lvl1pPr marL="0" indent="0" algn="ctr">
              <a:buNone/>
              <a:defRPr sz="2000" baseline="0">
                <a:solidFill>
                  <a:schemeClr val="tx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09600" y="2547890"/>
            <a:ext cx="2971800" cy="2405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09F3C6E-27E4-42D6-AE26-7D8B557EE205}" type="datetimeFigureOut">
              <a:rPr lang="en-US" smtClean="0"/>
              <a:t>4/14/2017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E2D122-84DA-4B7C-A988-10BED782282F}"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13" cstate="print"/>
          <a:stretch>
            <a:fillRect/>
          </a:stretch>
        </p:blipFill>
        <p:spPr>
          <a:xfrm>
            <a:off x="0" y="0"/>
            <a:ext cx="9144000" cy="6858000"/>
          </a:xfrm>
          <a:prstGeom prst="rect">
            <a:avLst/>
          </a:prstGeom>
        </p:spPr>
      </p:pic>
      <p:sp>
        <p:nvSpPr>
          <p:cNvPr id="2" name="Title Placeholder 1"/>
          <p:cNvSpPr>
            <a:spLocks noGrp="1"/>
          </p:cNvSpPr>
          <p:nvPr>
            <p:ph type="title"/>
          </p:nvPr>
        </p:nvSpPr>
        <p:spPr>
          <a:xfrm>
            <a:off x="609600" y="274638"/>
            <a:ext cx="7924800" cy="1143000"/>
          </a:xfrm>
          <a:prstGeom prst="rect">
            <a:avLst/>
          </a:prstGeom>
        </p:spPr>
        <p:txBody>
          <a:bodyPr vert="horz" lIns="91440" tIns="45720" rIns="91440" bIns="45720" rtlCol="0" anchor="b"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609600" y="1600200"/>
            <a:ext cx="7924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5715000" y="6356350"/>
            <a:ext cx="1524000" cy="365125"/>
          </a:xfrm>
          <a:prstGeom prst="rect">
            <a:avLst/>
          </a:prstGeom>
        </p:spPr>
        <p:txBody>
          <a:bodyPr vert="horz" lIns="91440" tIns="45720" rIns="91440" bIns="45720" rtlCol="0" anchor="ctr"/>
          <a:lstStyle>
            <a:lvl1pPr algn="r">
              <a:defRPr sz="1000" strike="noStrike" spc="60" baseline="0">
                <a:solidFill>
                  <a:schemeClr val="tx1"/>
                </a:solidFill>
              </a:defRPr>
            </a:lvl1pPr>
          </a:lstStyle>
          <a:p>
            <a:fld id="{809F3C6E-27E4-42D6-AE26-7D8B557EE205}" type="datetimeFigureOut">
              <a:rPr lang="en-US" smtClean="0"/>
              <a:t>4/14/2017</a:t>
            </a:fld>
            <a:endParaRPr lang="en-US"/>
          </a:p>
        </p:txBody>
      </p:sp>
      <p:sp>
        <p:nvSpPr>
          <p:cNvPr id="5" name="Footer Placeholder 4"/>
          <p:cNvSpPr>
            <a:spLocks noGrp="1"/>
          </p:cNvSpPr>
          <p:nvPr>
            <p:ph type="ftr" sz="quarter" idx="3"/>
          </p:nvPr>
        </p:nvSpPr>
        <p:spPr>
          <a:xfrm>
            <a:off x="609600" y="6356350"/>
            <a:ext cx="2895600" cy="365125"/>
          </a:xfrm>
          <a:prstGeom prst="rect">
            <a:avLst/>
          </a:prstGeom>
        </p:spPr>
        <p:txBody>
          <a:bodyPr vert="horz" lIns="91440" tIns="45720" rIns="91440" bIns="45720" rtlCol="0" anchor="ctr"/>
          <a:lstStyle>
            <a:lvl1pPr algn="l">
              <a:defRPr sz="1000" cap="all" spc="60" baseline="0">
                <a:solidFill>
                  <a:schemeClr val="tx1"/>
                </a:solidFill>
              </a:defRPr>
            </a:lvl1pPr>
          </a:lstStyle>
          <a:p>
            <a:endParaRPr lang="en-US"/>
          </a:p>
        </p:txBody>
      </p:sp>
      <p:sp>
        <p:nvSpPr>
          <p:cNvPr id="6" name="Slide Number Placeholder 5"/>
          <p:cNvSpPr>
            <a:spLocks noGrp="1"/>
          </p:cNvSpPr>
          <p:nvPr>
            <p:ph type="sldNum" sz="quarter" idx="4"/>
          </p:nvPr>
        </p:nvSpPr>
        <p:spPr>
          <a:xfrm>
            <a:off x="7543800" y="6356350"/>
            <a:ext cx="990600" cy="365125"/>
          </a:xfrm>
          <a:prstGeom prst="rect">
            <a:avLst/>
          </a:prstGeom>
        </p:spPr>
        <p:txBody>
          <a:bodyPr vert="horz" lIns="91440" tIns="45720" rIns="91440" bIns="45720" rtlCol="0" anchor="ctr"/>
          <a:lstStyle>
            <a:lvl1pPr algn="r">
              <a:defRPr sz="1100" baseline="0">
                <a:solidFill>
                  <a:schemeClr val="tx1"/>
                </a:solidFill>
              </a:defRPr>
            </a:lvl1pPr>
          </a:lstStyle>
          <a:p>
            <a:fld id="{ADE2D122-84DA-4B7C-A988-10BED782282F}"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3000" kern="1200" cap="all" spc="50"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1pPr>
      <a:lvl2pPr marL="742950" indent="-28575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2pPr>
      <a:lvl3pPr marL="1143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3pPr>
      <a:lvl4pPr marL="1600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4pPr>
      <a:lvl5pPr marL="20574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5pPr>
      <a:lvl6pPr marL="25146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6pPr>
      <a:lvl7pPr marL="29718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7pPr>
      <a:lvl8pPr marL="3429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8pPr>
      <a:lvl9pPr marL="3886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7.xml"/><Relationship Id="rId4" Type="http://schemas.openxmlformats.org/officeDocument/2006/relationships/image" Target="../media/image7.png"/></Relationships>
</file>

<file path=ppt/slides/_rels/slide5.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png"/><Relationship Id="rId1" Type="http://schemas.openxmlformats.org/officeDocument/2006/relationships/slideLayout" Target="../slideLayouts/slideLayout7.xml"/><Relationship Id="rId4" Type="http://schemas.openxmlformats.org/officeDocument/2006/relationships/image" Target="../media/image1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a:bodyPr>
          <a:lstStyle/>
          <a:p>
            <a:r>
              <a:rPr lang="en-US" sz="3600" b="1" dirty="0" smtClean="0"/>
              <a:t>PS Chapter 19 Magnetism</a:t>
            </a:r>
            <a:endParaRPr lang="en-US" sz="3600" b="1" dirty="0"/>
          </a:p>
        </p:txBody>
      </p:sp>
      <p:sp>
        <p:nvSpPr>
          <p:cNvPr id="2" name="Title 1"/>
          <p:cNvSpPr>
            <a:spLocks noGrp="1"/>
          </p:cNvSpPr>
          <p:nvPr>
            <p:ph type="ctrTitle"/>
          </p:nvPr>
        </p:nvSpPr>
        <p:spPr/>
        <p:txBody>
          <a:bodyPr/>
          <a:lstStyle/>
          <a:p>
            <a:r>
              <a:rPr lang="en-US" sz="4000" b="1" dirty="0" smtClean="0">
                <a:effectLst>
                  <a:outerShdw blurRad="38100" dist="38100" dir="2700000" algn="tl">
                    <a:srgbClr val="000000">
                      <a:alpha val="43137"/>
                    </a:srgbClr>
                  </a:outerShdw>
                </a:effectLst>
              </a:rPr>
              <a:t>NOTES </a:t>
            </a:r>
            <a:r>
              <a:rPr lang="en-US" sz="4000" b="1" smtClean="0">
                <a:effectLst>
                  <a:outerShdw blurRad="38100" dist="38100" dir="2700000" algn="tl">
                    <a:srgbClr val="000000">
                      <a:alpha val="43137"/>
                    </a:srgbClr>
                  </a:outerShdw>
                </a:effectLst>
              </a:rPr>
              <a:t>on 19.2  </a:t>
            </a:r>
            <a:r>
              <a:rPr lang="en-US" sz="4000" b="1" dirty="0" smtClean="0">
                <a:effectLst>
                  <a:outerShdw blurRad="38100" dist="38100" dir="2700000" algn="tl">
                    <a:srgbClr val="000000">
                      <a:alpha val="43137"/>
                    </a:srgbClr>
                  </a:outerShdw>
                </a:effectLst>
              </a:rPr>
              <a:t/>
            </a:r>
            <a:br>
              <a:rPr lang="en-US" sz="4000" b="1" dirty="0" smtClean="0">
                <a:effectLst>
                  <a:outerShdw blurRad="38100" dist="38100" dir="2700000" algn="tl">
                    <a:srgbClr val="000000">
                      <a:alpha val="43137"/>
                    </a:srgbClr>
                  </a:outerShdw>
                </a:effectLst>
              </a:rPr>
            </a:br>
            <a:r>
              <a:rPr lang="en-US" sz="4000" b="1" dirty="0" smtClean="0">
                <a:effectLst>
                  <a:outerShdw blurRad="38100" dist="38100" dir="2700000" algn="tl">
                    <a:srgbClr val="000000">
                      <a:alpha val="43137"/>
                    </a:srgbClr>
                  </a:outerShdw>
                </a:effectLst>
              </a:rPr>
              <a:t>Inside a Magnet</a:t>
            </a:r>
            <a:endParaRPr lang="en-US" sz="40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95658269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78603" y="374542"/>
            <a:ext cx="8031998" cy="830997"/>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en-US" sz="2400" b="1" dirty="0" smtClean="0"/>
              <a:t>To better understand what a magnet is, we need to go back and review what we know about </a:t>
            </a:r>
            <a:r>
              <a:rPr lang="en-US" sz="2400" b="1" i="1" u="sng" dirty="0" smtClean="0">
                <a:solidFill>
                  <a:srgbClr val="00B0F0"/>
                </a:solidFill>
                <a:effectLst>
                  <a:outerShdw blurRad="38100" dist="38100" dir="2700000" algn="tl">
                    <a:srgbClr val="000000">
                      <a:alpha val="43137"/>
                    </a:srgbClr>
                  </a:outerShdw>
                </a:effectLst>
              </a:rPr>
              <a:t>ATOMS</a:t>
            </a:r>
            <a:r>
              <a:rPr lang="en-US" sz="2400" b="1" dirty="0" smtClean="0"/>
              <a:t>. </a:t>
            </a:r>
            <a:endParaRPr lang="en-US" sz="2400" b="1" dirty="0"/>
          </a:p>
        </p:txBody>
      </p:sp>
      <p:pic>
        <p:nvPicPr>
          <p:cNvPr id="1026" name="Picture 2" descr="C:\Users\bboyer.BFCS\AppData\Local\Microsoft\Windows\Temporary Internet Files\Content.IE5\5N068EZU\Atomo[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46961" y="2605926"/>
            <a:ext cx="4238625" cy="3352800"/>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157403" y="1141995"/>
            <a:ext cx="8908779" cy="830997"/>
          </a:xfrm>
          <a:prstGeom prst="rect">
            <a:avLst/>
          </a:prstGeom>
          <a:noFill/>
        </p:spPr>
        <p:txBody>
          <a:bodyPr wrap="square" rtlCol="0">
            <a:spAutoFit/>
          </a:bodyPr>
          <a:lstStyle/>
          <a:p>
            <a:r>
              <a:rPr lang="en-US" sz="2400" b="1" dirty="0" smtClean="0"/>
              <a:t>                                                                           are the smallest particles of an                     .</a:t>
            </a:r>
            <a:endParaRPr lang="en-US" sz="2400" b="1" dirty="0"/>
          </a:p>
        </p:txBody>
      </p:sp>
      <p:sp>
        <p:nvSpPr>
          <p:cNvPr id="4" name="TextBox 3"/>
          <p:cNvSpPr txBox="1"/>
          <p:nvPr/>
        </p:nvSpPr>
        <p:spPr>
          <a:xfrm>
            <a:off x="105904" y="1171388"/>
            <a:ext cx="5228095" cy="461665"/>
          </a:xfrm>
          <a:prstGeom prst="rect">
            <a:avLst/>
          </a:prstGeom>
          <a:noFill/>
        </p:spPr>
        <p:txBody>
          <a:bodyPr wrap="square" rtlCol="0">
            <a:spAutoFit/>
          </a:bodyPr>
          <a:lstStyle/>
          <a:p>
            <a:r>
              <a:rPr lang="en-US" sz="2400" b="1" dirty="0" smtClean="0"/>
              <a:t>All matter is made up of                 .</a:t>
            </a:r>
            <a:endParaRPr lang="en-US" sz="2400" b="1" dirty="0"/>
          </a:p>
        </p:txBody>
      </p:sp>
      <p:sp>
        <p:nvSpPr>
          <p:cNvPr id="5" name="TextBox 4"/>
          <p:cNvSpPr txBox="1"/>
          <p:nvPr/>
        </p:nvSpPr>
        <p:spPr>
          <a:xfrm>
            <a:off x="72161" y="1557493"/>
            <a:ext cx="8846303" cy="830997"/>
          </a:xfrm>
          <a:prstGeom prst="rect">
            <a:avLst/>
          </a:prstGeom>
          <a:noFill/>
        </p:spPr>
        <p:txBody>
          <a:bodyPr wrap="square" rtlCol="0">
            <a:spAutoFit/>
          </a:bodyPr>
          <a:lstStyle/>
          <a:p>
            <a:r>
              <a:rPr lang="en-US" sz="2400" b="1" dirty="0" smtClean="0"/>
              <a:t>                             An                    is one of about 100 basic substances that make up all matter.</a:t>
            </a:r>
            <a:endParaRPr lang="en-US" sz="2400" b="1" dirty="0"/>
          </a:p>
        </p:txBody>
      </p:sp>
      <p:sp>
        <p:nvSpPr>
          <p:cNvPr id="6" name="TextBox 5"/>
          <p:cNvSpPr txBox="1"/>
          <p:nvPr/>
        </p:nvSpPr>
        <p:spPr>
          <a:xfrm>
            <a:off x="3124200" y="1171388"/>
            <a:ext cx="1066800" cy="461665"/>
          </a:xfrm>
          <a:prstGeom prst="rect">
            <a:avLst/>
          </a:prstGeom>
          <a:noFill/>
        </p:spPr>
        <p:txBody>
          <a:bodyPr wrap="square" rtlCol="0">
            <a:spAutoFit/>
          </a:bodyPr>
          <a:lstStyle/>
          <a:p>
            <a:r>
              <a:rPr lang="en-US" sz="2400" b="1" dirty="0" smtClean="0">
                <a:solidFill>
                  <a:srgbClr val="00B0F0"/>
                </a:solidFill>
              </a:rPr>
              <a:t>ATOMS       </a:t>
            </a:r>
            <a:endParaRPr lang="en-US" sz="2400" b="1" dirty="0">
              <a:solidFill>
                <a:srgbClr val="00B0F0"/>
              </a:solidFill>
            </a:endParaRPr>
          </a:p>
        </p:txBody>
      </p:sp>
      <p:sp>
        <p:nvSpPr>
          <p:cNvPr id="10" name="TextBox 9"/>
          <p:cNvSpPr txBox="1"/>
          <p:nvPr/>
        </p:nvSpPr>
        <p:spPr>
          <a:xfrm>
            <a:off x="4467709" y="1171387"/>
            <a:ext cx="1066800" cy="461665"/>
          </a:xfrm>
          <a:prstGeom prst="rect">
            <a:avLst/>
          </a:prstGeom>
          <a:noFill/>
        </p:spPr>
        <p:txBody>
          <a:bodyPr wrap="square" rtlCol="0">
            <a:spAutoFit/>
          </a:bodyPr>
          <a:lstStyle/>
          <a:p>
            <a:r>
              <a:rPr lang="en-US" sz="2400" b="1" dirty="0" smtClean="0">
                <a:solidFill>
                  <a:srgbClr val="00B0F0"/>
                </a:solidFill>
              </a:rPr>
              <a:t>ATOMS</a:t>
            </a:r>
            <a:endParaRPr lang="en-US" sz="2400" b="1" dirty="0">
              <a:solidFill>
                <a:srgbClr val="00B0F0"/>
              </a:solidFill>
            </a:endParaRPr>
          </a:p>
        </p:txBody>
      </p:sp>
      <p:sp>
        <p:nvSpPr>
          <p:cNvPr id="7" name="TextBox 6"/>
          <p:cNvSpPr txBox="1"/>
          <p:nvPr/>
        </p:nvSpPr>
        <p:spPr>
          <a:xfrm>
            <a:off x="2518475" y="1557493"/>
            <a:ext cx="1447800" cy="461665"/>
          </a:xfrm>
          <a:prstGeom prst="rect">
            <a:avLst/>
          </a:prstGeom>
          <a:noFill/>
        </p:spPr>
        <p:txBody>
          <a:bodyPr wrap="square" rtlCol="0">
            <a:spAutoFit/>
          </a:bodyPr>
          <a:lstStyle/>
          <a:p>
            <a:r>
              <a:rPr lang="en-US" sz="2400" b="1" dirty="0" smtClean="0">
                <a:solidFill>
                  <a:srgbClr val="FFC000"/>
                </a:solidFill>
              </a:rPr>
              <a:t>ELEMENT</a:t>
            </a:r>
            <a:endParaRPr lang="en-US" sz="2400" b="1" dirty="0">
              <a:solidFill>
                <a:srgbClr val="FFC000"/>
              </a:solidFill>
            </a:endParaRPr>
          </a:p>
        </p:txBody>
      </p:sp>
      <p:sp>
        <p:nvSpPr>
          <p:cNvPr id="12" name="TextBox 11"/>
          <p:cNvSpPr txBox="1"/>
          <p:nvPr/>
        </p:nvSpPr>
        <p:spPr>
          <a:xfrm>
            <a:off x="578603" y="1557493"/>
            <a:ext cx="1447800" cy="461665"/>
          </a:xfrm>
          <a:prstGeom prst="rect">
            <a:avLst/>
          </a:prstGeom>
          <a:noFill/>
        </p:spPr>
        <p:txBody>
          <a:bodyPr wrap="square" rtlCol="0">
            <a:spAutoFit/>
          </a:bodyPr>
          <a:lstStyle/>
          <a:p>
            <a:r>
              <a:rPr lang="en-US" sz="2400" b="1" dirty="0" smtClean="0">
                <a:solidFill>
                  <a:srgbClr val="FFC000"/>
                </a:solidFill>
              </a:rPr>
              <a:t>ELEMENT</a:t>
            </a:r>
            <a:endParaRPr lang="en-US" sz="2400" b="1" dirty="0">
              <a:solidFill>
                <a:srgbClr val="FFC000"/>
              </a:solidFill>
            </a:endParaRPr>
          </a:p>
        </p:txBody>
      </p:sp>
      <p:sp>
        <p:nvSpPr>
          <p:cNvPr id="8" name="TextBox 7"/>
          <p:cNvSpPr txBox="1"/>
          <p:nvPr/>
        </p:nvSpPr>
        <p:spPr>
          <a:xfrm>
            <a:off x="157404" y="3352800"/>
            <a:ext cx="1869000" cy="1938992"/>
          </a:xfrm>
          <a:prstGeom prst="rect">
            <a:avLst/>
          </a:prstGeom>
          <a:noFill/>
        </p:spPr>
        <p:txBody>
          <a:bodyPr wrap="square" rtlCol="0">
            <a:spAutoFit/>
          </a:bodyPr>
          <a:lstStyle/>
          <a:p>
            <a:r>
              <a:rPr lang="en-US" sz="2400" b="1" dirty="0" smtClean="0"/>
              <a:t>* the center region that contains protons and neutrons</a:t>
            </a:r>
            <a:endParaRPr lang="en-US" sz="2400" b="1" dirty="0"/>
          </a:p>
        </p:txBody>
      </p:sp>
      <p:sp>
        <p:nvSpPr>
          <p:cNvPr id="9" name="TextBox 8"/>
          <p:cNvSpPr txBox="1"/>
          <p:nvPr/>
        </p:nvSpPr>
        <p:spPr>
          <a:xfrm>
            <a:off x="6226682" y="2218841"/>
            <a:ext cx="2713902" cy="830997"/>
          </a:xfrm>
          <a:prstGeom prst="rect">
            <a:avLst/>
          </a:prstGeom>
          <a:noFill/>
        </p:spPr>
        <p:txBody>
          <a:bodyPr wrap="square" rtlCol="0">
            <a:spAutoFit/>
          </a:bodyPr>
          <a:lstStyle/>
          <a:p>
            <a:r>
              <a:rPr lang="en-US" sz="2400" b="1" dirty="0" smtClean="0"/>
              <a:t>*positively charged particle</a:t>
            </a:r>
            <a:endParaRPr lang="en-US" sz="2400" b="1" dirty="0"/>
          </a:p>
        </p:txBody>
      </p:sp>
      <p:sp>
        <p:nvSpPr>
          <p:cNvPr id="11" name="TextBox 10"/>
          <p:cNvSpPr txBox="1"/>
          <p:nvPr/>
        </p:nvSpPr>
        <p:spPr>
          <a:xfrm>
            <a:off x="6226682" y="3200400"/>
            <a:ext cx="2917318" cy="830997"/>
          </a:xfrm>
          <a:prstGeom prst="rect">
            <a:avLst/>
          </a:prstGeom>
          <a:noFill/>
        </p:spPr>
        <p:txBody>
          <a:bodyPr wrap="square" rtlCol="0">
            <a:spAutoFit/>
          </a:bodyPr>
          <a:lstStyle/>
          <a:p>
            <a:r>
              <a:rPr lang="en-US" sz="2400" b="1" dirty="0" smtClean="0"/>
              <a:t>*a particle with no charge</a:t>
            </a:r>
            <a:endParaRPr lang="en-US" sz="2400" b="1" dirty="0"/>
          </a:p>
        </p:txBody>
      </p:sp>
      <p:sp>
        <p:nvSpPr>
          <p:cNvPr id="14" name="TextBox 13"/>
          <p:cNvSpPr txBox="1"/>
          <p:nvPr/>
        </p:nvSpPr>
        <p:spPr>
          <a:xfrm>
            <a:off x="6226682" y="4353293"/>
            <a:ext cx="2917318" cy="1938992"/>
          </a:xfrm>
          <a:prstGeom prst="rect">
            <a:avLst/>
          </a:prstGeom>
          <a:noFill/>
        </p:spPr>
        <p:txBody>
          <a:bodyPr wrap="square" rtlCol="0">
            <a:spAutoFit/>
          </a:bodyPr>
          <a:lstStyle/>
          <a:p>
            <a:r>
              <a:rPr lang="en-US" sz="2400" b="1" dirty="0" smtClean="0"/>
              <a:t>* the smallest particle – contains a negative charge and roams randomly throughout the atom</a:t>
            </a:r>
            <a:endParaRPr lang="en-US" sz="2400" b="1" dirty="0"/>
          </a:p>
        </p:txBody>
      </p:sp>
    </p:spTree>
    <p:extLst>
      <p:ext uri="{BB962C8B-B14F-4D97-AF65-F5344CB8AC3E}">
        <p14:creationId xmlns:p14="http://schemas.microsoft.com/office/powerpoint/2010/main" val="23172755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down)">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26"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wipe(down)">
                                      <p:cBhvr>
                                        <p:cTn id="17" dur="580">
                                          <p:stCondLst>
                                            <p:cond delay="0"/>
                                          </p:stCondLst>
                                        </p:cTn>
                                        <p:tgtEl>
                                          <p:spTgt spid="6"/>
                                        </p:tgtEl>
                                      </p:cBhvr>
                                    </p:animEffect>
                                    <p:anim calcmode="lin" valueType="num">
                                      <p:cBhvr>
                                        <p:cTn id="18" dur="1822"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19" dur="664"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20" dur="664" tmFilter="0, 0; 0.125,0.2665; 0.25,0.4; 0.375,0.465; 0.5,0.5;  0.625,0.535; 0.75,0.6; 0.875,0.7335; 1,1">
                                          <p:stCondLst>
                                            <p:cond delay="664"/>
                                          </p:stCondLst>
                                        </p:cTn>
                                        <p:tgtEl>
                                          <p:spTgt spid="6"/>
                                        </p:tgtEl>
                                        <p:attrNameLst>
                                          <p:attrName>ppt_y</p:attrName>
                                        </p:attrNameLst>
                                      </p:cBhvr>
                                      <p:tavLst>
                                        <p:tav tm="0" fmla="#ppt_y-sin(pi*$)/9">
                                          <p:val>
                                            <p:fltVal val="0"/>
                                          </p:val>
                                        </p:tav>
                                        <p:tav tm="100000">
                                          <p:val>
                                            <p:fltVal val="1"/>
                                          </p:val>
                                        </p:tav>
                                      </p:tavLst>
                                    </p:anim>
                                    <p:anim calcmode="lin" valueType="num">
                                      <p:cBhvr>
                                        <p:cTn id="21" dur="332" tmFilter="0, 0; 0.125,0.2665; 0.25,0.4; 0.375,0.465; 0.5,0.5;  0.625,0.535; 0.75,0.6; 0.875,0.7335; 1,1">
                                          <p:stCondLst>
                                            <p:cond delay="1324"/>
                                          </p:stCondLst>
                                        </p:cTn>
                                        <p:tgtEl>
                                          <p:spTgt spid="6"/>
                                        </p:tgtEl>
                                        <p:attrNameLst>
                                          <p:attrName>ppt_y</p:attrName>
                                        </p:attrNameLst>
                                      </p:cBhvr>
                                      <p:tavLst>
                                        <p:tav tm="0" fmla="#ppt_y-sin(pi*$)/27">
                                          <p:val>
                                            <p:fltVal val="0"/>
                                          </p:val>
                                        </p:tav>
                                        <p:tav tm="100000">
                                          <p:val>
                                            <p:fltVal val="1"/>
                                          </p:val>
                                        </p:tav>
                                      </p:tavLst>
                                    </p:anim>
                                    <p:anim calcmode="lin" valueType="num">
                                      <p:cBhvr>
                                        <p:cTn id="22" dur="164" tmFilter="0, 0; 0.125,0.2665; 0.25,0.4; 0.375,0.465; 0.5,0.5;  0.625,0.535; 0.75,0.6; 0.875,0.7335; 1,1">
                                          <p:stCondLst>
                                            <p:cond delay="1656"/>
                                          </p:stCondLst>
                                        </p:cTn>
                                        <p:tgtEl>
                                          <p:spTgt spid="6"/>
                                        </p:tgtEl>
                                        <p:attrNameLst>
                                          <p:attrName>ppt_y</p:attrName>
                                        </p:attrNameLst>
                                      </p:cBhvr>
                                      <p:tavLst>
                                        <p:tav tm="0" fmla="#ppt_y-sin(pi*$)/81">
                                          <p:val>
                                            <p:fltVal val="0"/>
                                          </p:val>
                                        </p:tav>
                                        <p:tav tm="100000">
                                          <p:val>
                                            <p:fltVal val="1"/>
                                          </p:val>
                                        </p:tav>
                                      </p:tavLst>
                                    </p:anim>
                                    <p:animScale>
                                      <p:cBhvr>
                                        <p:cTn id="23" dur="26">
                                          <p:stCondLst>
                                            <p:cond delay="650"/>
                                          </p:stCondLst>
                                        </p:cTn>
                                        <p:tgtEl>
                                          <p:spTgt spid="6"/>
                                        </p:tgtEl>
                                      </p:cBhvr>
                                      <p:to x="100000" y="60000"/>
                                    </p:animScale>
                                    <p:animScale>
                                      <p:cBhvr>
                                        <p:cTn id="24" dur="166" decel="50000">
                                          <p:stCondLst>
                                            <p:cond delay="676"/>
                                          </p:stCondLst>
                                        </p:cTn>
                                        <p:tgtEl>
                                          <p:spTgt spid="6"/>
                                        </p:tgtEl>
                                      </p:cBhvr>
                                      <p:to x="100000" y="100000"/>
                                    </p:animScale>
                                    <p:animScale>
                                      <p:cBhvr>
                                        <p:cTn id="25" dur="26">
                                          <p:stCondLst>
                                            <p:cond delay="1312"/>
                                          </p:stCondLst>
                                        </p:cTn>
                                        <p:tgtEl>
                                          <p:spTgt spid="6"/>
                                        </p:tgtEl>
                                      </p:cBhvr>
                                      <p:to x="100000" y="80000"/>
                                    </p:animScale>
                                    <p:animScale>
                                      <p:cBhvr>
                                        <p:cTn id="26" dur="166" decel="50000">
                                          <p:stCondLst>
                                            <p:cond delay="1338"/>
                                          </p:stCondLst>
                                        </p:cTn>
                                        <p:tgtEl>
                                          <p:spTgt spid="6"/>
                                        </p:tgtEl>
                                      </p:cBhvr>
                                      <p:to x="100000" y="100000"/>
                                    </p:animScale>
                                    <p:animScale>
                                      <p:cBhvr>
                                        <p:cTn id="27" dur="26">
                                          <p:stCondLst>
                                            <p:cond delay="1642"/>
                                          </p:stCondLst>
                                        </p:cTn>
                                        <p:tgtEl>
                                          <p:spTgt spid="6"/>
                                        </p:tgtEl>
                                      </p:cBhvr>
                                      <p:to x="100000" y="90000"/>
                                    </p:animScale>
                                    <p:animScale>
                                      <p:cBhvr>
                                        <p:cTn id="28" dur="166" decel="50000">
                                          <p:stCondLst>
                                            <p:cond delay="1668"/>
                                          </p:stCondLst>
                                        </p:cTn>
                                        <p:tgtEl>
                                          <p:spTgt spid="6"/>
                                        </p:tgtEl>
                                      </p:cBhvr>
                                      <p:to x="100000" y="100000"/>
                                    </p:animScale>
                                    <p:animScale>
                                      <p:cBhvr>
                                        <p:cTn id="29" dur="26">
                                          <p:stCondLst>
                                            <p:cond delay="1808"/>
                                          </p:stCondLst>
                                        </p:cTn>
                                        <p:tgtEl>
                                          <p:spTgt spid="6"/>
                                        </p:tgtEl>
                                      </p:cBhvr>
                                      <p:to x="100000" y="95000"/>
                                    </p:animScale>
                                    <p:animScale>
                                      <p:cBhvr>
                                        <p:cTn id="30" dur="166" decel="50000">
                                          <p:stCondLst>
                                            <p:cond delay="1834"/>
                                          </p:stCondLst>
                                        </p:cTn>
                                        <p:tgtEl>
                                          <p:spTgt spid="6"/>
                                        </p:tgtEl>
                                      </p:cBhvr>
                                      <p:to x="100000" y="100000"/>
                                    </p:animScale>
                                  </p:childTnLst>
                                </p:cTn>
                              </p:par>
                            </p:childTnLst>
                          </p:cTn>
                        </p:par>
                      </p:childTnLst>
                    </p:cTn>
                  </p:par>
                  <p:par>
                    <p:cTn id="31" fill="hold">
                      <p:stCondLst>
                        <p:cond delay="indefinite"/>
                      </p:stCondLst>
                      <p:childTnLst>
                        <p:par>
                          <p:cTn id="32" fill="hold">
                            <p:stCondLst>
                              <p:cond delay="0"/>
                            </p:stCondLst>
                            <p:childTnLst>
                              <p:par>
                                <p:cTn id="33" presetID="21" presetClass="entr" presetSubtype="1" fill="hold" grpId="0" nodeType="clickEffect">
                                  <p:stCondLst>
                                    <p:cond delay="0"/>
                                  </p:stCondLst>
                                  <p:childTnLst>
                                    <p:set>
                                      <p:cBhvr>
                                        <p:cTn id="34" dur="1" fill="hold">
                                          <p:stCondLst>
                                            <p:cond delay="0"/>
                                          </p:stCondLst>
                                        </p:cTn>
                                        <p:tgtEl>
                                          <p:spTgt spid="3"/>
                                        </p:tgtEl>
                                        <p:attrNameLst>
                                          <p:attrName>style.visibility</p:attrName>
                                        </p:attrNameLst>
                                      </p:cBhvr>
                                      <p:to>
                                        <p:strVal val="visible"/>
                                      </p:to>
                                    </p:set>
                                    <p:animEffect transition="in" filter="wheel(1)">
                                      <p:cBhvr>
                                        <p:cTn id="35" dur="2000"/>
                                        <p:tgtEl>
                                          <p:spTgt spid="3"/>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grpId="0" nodeType="clickEffect">
                                  <p:stCondLst>
                                    <p:cond delay="0"/>
                                  </p:stCondLst>
                                  <p:childTnLst>
                                    <p:set>
                                      <p:cBhvr>
                                        <p:cTn id="39" dur="1" fill="hold">
                                          <p:stCondLst>
                                            <p:cond delay="0"/>
                                          </p:stCondLst>
                                        </p:cTn>
                                        <p:tgtEl>
                                          <p:spTgt spid="10"/>
                                        </p:tgtEl>
                                        <p:attrNameLst>
                                          <p:attrName>style.visibility</p:attrName>
                                        </p:attrNameLst>
                                      </p:cBhvr>
                                      <p:to>
                                        <p:strVal val="visible"/>
                                      </p:to>
                                    </p:set>
                                    <p:animEffect transition="in" filter="fade">
                                      <p:cBhvr>
                                        <p:cTn id="40" dur="500"/>
                                        <p:tgtEl>
                                          <p:spTgt spid="10"/>
                                        </p:tgtEl>
                                      </p:cBhvr>
                                    </p:animEffect>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grpId="0" nodeType="clickEffect">
                                  <p:stCondLst>
                                    <p:cond delay="0"/>
                                  </p:stCondLst>
                                  <p:childTnLst>
                                    <p:set>
                                      <p:cBhvr>
                                        <p:cTn id="44" dur="1" fill="hold">
                                          <p:stCondLst>
                                            <p:cond delay="0"/>
                                          </p:stCondLst>
                                        </p:cTn>
                                        <p:tgtEl>
                                          <p:spTgt spid="12"/>
                                        </p:tgtEl>
                                        <p:attrNameLst>
                                          <p:attrName>style.visibility</p:attrName>
                                        </p:attrNameLst>
                                      </p:cBhvr>
                                      <p:to>
                                        <p:strVal val="visible"/>
                                      </p:to>
                                    </p:set>
                                    <p:anim calcmode="lin" valueType="num">
                                      <p:cBhvr additive="base">
                                        <p:cTn id="45" dur="500" fill="hold"/>
                                        <p:tgtEl>
                                          <p:spTgt spid="12"/>
                                        </p:tgtEl>
                                        <p:attrNameLst>
                                          <p:attrName>ppt_x</p:attrName>
                                        </p:attrNameLst>
                                      </p:cBhvr>
                                      <p:tavLst>
                                        <p:tav tm="0">
                                          <p:val>
                                            <p:strVal val="#ppt_x"/>
                                          </p:val>
                                        </p:tav>
                                        <p:tav tm="100000">
                                          <p:val>
                                            <p:strVal val="#ppt_x"/>
                                          </p:val>
                                        </p:tav>
                                      </p:tavLst>
                                    </p:anim>
                                    <p:anim calcmode="lin" valueType="num">
                                      <p:cBhvr additive="base">
                                        <p:cTn id="46"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53" presetClass="entr" presetSubtype="16" fill="hold" grpId="0" nodeType="clickEffect">
                                  <p:stCondLst>
                                    <p:cond delay="0"/>
                                  </p:stCondLst>
                                  <p:childTnLst>
                                    <p:set>
                                      <p:cBhvr>
                                        <p:cTn id="50" dur="1" fill="hold">
                                          <p:stCondLst>
                                            <p:cond delay="0"/>
                                          </p:stCondLst>
                                        </p:cTn>
                                        <p:tgtEl>
                                          <p:spTgt spid="5"/>
                                        </p:tgtEl>
                                        <p:attrNameLst>
                                          <p:attrName>style.visibility</p:attrName>
                                        </p:attrNameLst>
                                      </p:cBhvr>
                                      <p:to>
                                        <p:strVal val="visible"/>
                                      </p:to>
                                    </p:set>
                                    <p:anim calcmode="lin" valueType="num">
                                      <p:cBhvr>
                                        <p:cTn id="51" dur="500" fill="hold"/>
                                        <p:tgtEl>
                                          <p:spTgt spid="5"/>
                                        </p:tgtEl>
                                        <p:attrNameLst>
                                          <p:attrName>ppt_w</p:attrName>
                                        </p:attrNameLst>
                                      </p:cBhvr>
                                      <p:tavLst>
                                        <p:tav tm="0">
                                          <p:val>
                                            <p:fltVal val="0"/>
                                          </p:val>
                                        </p:tav>
                                        <p:tav tm="100000">
                                          <p:val>
                                            <p:strVal val="#ppt_w"/>
                                          </p:val>
                                        </p:tav>
                                      </p:tavLst>
                                    </p:anim>
                                    <p:anim calcmode="lin" valueType="num">
                                      <p:cBhvr>
                                        <p:cTn id="52" dur="500" fill="hold"/>
                                        <p:tgtEl>
                                          <p:spTgt spid="5"/>
                                        </p:tgtEl>
                                        <p:attrNameLst>
                                          <p:attrName>ppt_h</p:attrName>
                                        </p:attrNameLst>
                                      </p:cBhvr>
                                      <p:tavLst>
                                        <p:tav tm="0">
                                          <p:val>
                                            <p:fltVal val="0"/>
                                          </p:val>
                                        </p:tav>
                                        <p:tav tm="100000">
                                          <p:val>
                                            <p:strVal val="#ppt_h"/>
                                          </p:val>
                                        </p:tav>
                                      </p:tavLst>
                                    </p:anim>
                                    <p:animEffect transition="in" filter="fade">
                                      <p:cBhvr>
                                        <p:cTn id="53" dur="500"/>
                                        <p:tgtEl>
                                          <p:spTgt spid="5"/>
                                        </p:tgtEl>
                                      </p:cBhvr>
                                    </p:animEffect>
                                  </p:childTnLst>
                                </p:cTn>
                              </p:par>
                            </p:childTnLst>
                          </p:cTn>
                        </p:par>
                      </p:childTnLst>
                    </p:cTn>
                  </p:par>
                  <p:par>
                    <p:cTn id="54" fill="hold">
                      <p:stCondLst>
                        <p:cond delay="indefinite"/>
                      </p:stCondLst>
                      <p:childTnLst>
                        <p:par>
                          <p:cTn id="55" fill="hold">
                            <p:stCondLst>
                              <p:cond delay="0"/>
                            </p:stCondLst>
                            <p:childTnLst>
                              <p:par>
                                <p:cTn id="56" presetID="53" presetClass="entr" presetSubtype="16" fill="hold" grpId="0" nodeType="clickEffect">
                                  <p:stCondLst>
                                    <p:cond delay="0"/>
                                  </p:stCondLst>
                                  <p:childTnLst>
                                    <p:set>
                                      <p:cBhvr>
                                        <p:cTn id="57" dur="1" fill="hold">
                                          <p:stCondLst>
                                            <p:cond delay="0"/>
                                          </p:stCondLst>
                                        </p:cTn>
                                        <p:tgtEl>
                                          <p:spTgt spid="7"/>
                                        </p:tgtEl>
                                        <p:attrNameLst>
                                          <p:attrName>style.visibility</p:attrName>
                                        </p:attrNameLst>
                                      </p:cBhvr>
                                      <p:to>
                                        <p:strVal val="visible"/>
                                      </p:to>
                                    </p:set>
                                    <p:anim calcmode="lin" valueType="num">
                                      <p:cBhvr>
                                        <p:cTn id="58" dur="500" fill="hold"/>
                                        <p:tgtEl>
                                          <p:spTgt spid="7"/>
                                        </p:tgtEl>
                                        <p:attrNameLst>
                                          <p:attrName>ppt_w</p:attrName>
                                        </p:attrNameLst>
                                      </p:cBhvr>
                                      <p:tavLst>
                                        <p:tav tm="0">
                                          <p:val>
                                            <p:fltVal val="0"/>
                                          </p:val>
                                        </p:tav>
                                        <p:tav tm="100000">
                                          <p:val>
                                            <p:strVal val="#ppt_w"/>
                                          </p:val>
                                        </p:tav>
                                      </p:tavLst>
                                    </p:anim>
                                    <p:anim calcmode="lin" valueType="num">
                                      <p:cBhvr>
                                        <p:cTn id="59" dur="500" fill="hold"/>
                                        <p:tgtEl>
                                          <p:spTgt spid="7"/>
                                        </p:tgtEl>
                                        <p:attrNameLst>
                                          <p:attrName>ppt_h</p:attrName>
                                        </p:attrNameLst>
                                      </p:cBhvr>
                                      <p:tavLst>
                                        <p:tav tm="0">
                                          <p:val>
                                            <p:fltVal val="0"/>
                                          </p:val>
                                        </p:tav>
                                        <p:tav tm="100000">
                                          <p:val>
                                            <p:strVal val="#ppt_h"/>
                                          </p:val>
                                        </p:tav>
                                      </p:tavLst>
                                    </p:anim>
                                    <p:animEffect transition="in" filter="fade">
                                      <p:cBhvr>
                                        <p:cTn id="60" dur="500"/>
                                        <p:tgtEl>
                                          <p:spTgt spid="7"/>
                                        </p:tgtEl>
                                      </p:cBhvr>
                                    </p:animEffect>
                                  </p:childTnLst>
                                </p:cTn>
                              </p:par>
                            </p:childTnLst>
                          </p:cTn>
                        </p:par>
                      </p:childTnLst>
                    </p:cTn>
                  </p:par>
                  <p:par>
                    <p:cTn id="61" fill="hold">
                      <p:stCondLst>
                        <p:cond delay="indefinite"/>
                      </p:stCondLst>
                      <p:childTnLst>
                        <p:par>
                          <p:cTn id="62" fill="hold">
                            <p:stCondLst>
                              <p:cond delay="0"/>
                            </p:stCondLst>
                            <p:childTnLst>
                              <p:par>
                                <p:cTn id="63" presetID="31" presetClass="entr" presetSubtype="0" fill="hold" nodeType="clickEffect">
                                  <p:stCondLst>
                                    <p:cond delay="0"/>
                                  </p:stCondLst>
                                  <p:childTnLst>
                                    <p:set>
                                      <p:cBhvr>
                                        <p:cTn id="64" dur="1" fill="hold">
                                          <p:stCondLst>
                                            <p:cond delay="0"/>
                                          </p:stCondLst>
                                        </p:cTn>
                                        <p:tgtEl>
                                          <p:spTgt spid="1026"/>
                                        </p:tgtEl>
                                        <p:attrNameLst>
                                          <p:attrName>style.visibility</p:attrName>
                                        </p:attrNameLst>
                                      </p:cBhvr>
                                      <p:to>
                                        <p:strVal val="visible"/>
                                      </p:to>
                                    </p:set>
                                    <p:anim calcmode="lin" valueType="num">
                                      <p:cBhvr>
                                        <p:cTn id="65" dur="1000" fill="hold"/>
                                        <p:tgtEl>
                                          <p:spTgt spid="1026"/>
                                        </p:tgtEl>
                                        <p:attrNameLst>
                                          <p:attrName>ppt_w</p:attrName>
                                        </p:attrNameLst>
                                      </p:cBhvr>
                                      <p:tavLst>
                                        <p:tav tm="0">
                                          <p:val>
                                            <p:fltVal val="0"/>
                                          </p:val>
                                        </p:tav>
                                        <p:tav tm="100000">
                                          <p:val>
                                            <p:strVal val="#ppt_w"/>
                                          </p:val>
                                        </p:tav>
                                      </p:tavLst>
                                    </p:anim>
                                    <p:anim calcmode="lin" valueType="num">
                                      <p:cBhvr>
                                        <p:cTn id="66" dur="1000" fill="hold"/>
                                        <p:tgtEl>
                                          <p:spTgt spid="1026"/>
                                        </p:tgtEl>
                                        <p:attrNameLst>
                                          <p:attrName>ppt_h</p:attrName>
                                        </p:attrNameLst>
                                      </p:cBhvr>
                                      <p:tavLst>
                                        <p:tav tm="0">
                                          <p:val>
                                            <p:fltVal val="0"/>
                                          </p:val>
                                        </p:tav>
                                        <p:tav tm="100000">
                                          <p:val>
                                            <p:strVal val="#ppt_h"/>
                                          </p:val>
                                        </p:tav>
                                      </p:tavLst>
                                    </p:anim>
                                    <p:anim calcmode="lin" valueType="num">
                                      <p:cBhvr>
                                        <p:cTn id="67" dur="1000" fill="hold"/>
                                        <p:tgtEl>
                                          <p:spTgt spid="1026"/>
                                        </p:tgtEl>
                                        <p:attrNameLst>
                                          <p:attrName>style.rotation</p:attrName>
                                        </p:attrNameLst>
                                      </p:cBhvr>
                                      <p:tavLst>
                                        <p:tav tm="0">
                                          <p:val>
                                            <p:fltVal val="90"/>
                                          </p:val>
                                        </p:tav>
                                        <p:tav tm="100000">
                                          <p:val>
                                            <p:fltVal val="0"/>
                                          </p:val>
                                        </p:tav>
                                      </p:tavLst>
                                    </p:anim>
                                    <p:animEffect transition="in" filter="fade">
                                      <p:cBhvr>
                                        <p:cTn id="68" dur="1000"/>
                                        <p:tgtEl>
                                          <p:spTgt spid="1026"/>
                                        </p:tgtEl>
                                      </p:cBhvr>
                                    </p:animEffect>
                                  </p:childTnLst>
                                </p:cTn>
                              </p:par>
                            </p:childTnLst>
                          </p:cTn>
                        </p:par>
                      </p:childTnLst>
                    </p:cTn>
                  </p:par>
                  <p:par>
                    <p:cTn id="69" fill="hold">
                      <p:stCondLst>
                        <p:cond delay="indefinite"/>
                      </p:stCondLst>
                      <p:childTnLst>
                        <p:par>
                          <p:cTn id="70" fill="hold">
                            <p:stCondLst>
                              <p:cond delay="0"/>
                            </p:stCondLst>
                            <p:childTnLst>
                              <p:par>
                                <p:cTn id="71" presetID="6" presetClass="entr" presetSubtype="16" fill="hold" grpId="0" nodeType="clickEffect">
                                  <p:stCondLst>
                                    <p:cond delay="0"/>
                                  </p:stCondLst>
                                  <p:childTnLst>
                                    <p:set>
                                      <p:cBhvr>
                                        <p:cTn id="72" dur="1" fill="hold">
                                          <p:stCondLst>
                                            <p:cond delay="0"/>
                                          </p:stCondLst>
                                        </p:cTn>
                                        <p:tgtEl>
                                          <p:spTgt spid="8"/>
                                        </p:tgtEl>
                                        <p:attrNameLst>
                                          <p:attrName>style.visibility</p:attrName>
                                        </p:attrNameLst>
                                      </p:cBhvr>
                                      <p:to>
                                        <p:strVal val="visible"/>
                                      </p:to>
                                    </p:set>
                                    <p:animEffect transition="in" filter="circle(in)">
                                      <p:cBhvr>
                                        <p:cTn id="73" dur="2000"/>
                                        <p:tgtEl>
                                          <p:spTgt spid="8"/>
                                        </p:tgtEl>
                                      </p:cBhvr>
                                    </p:animEffect>
                                  </p:childTnLst>
                                </p:cTn>
                              </p:par>
                            </p:childTnLst>
                          </p:cTn>
                        </p:par>
                      </p:childTnLst>
                    </p:cTn>
                  </p:par>
                  <p:par>
                    <p:cTn id="74" fill="hold">
                      <p:stCondLst>
                        <p:cond delay="indefinite"/>
                      </p:stCondLst>
                      <p:childTnLst>
                        <p:par>
                          <p:cTn id="75" fill="hold">
                            <p:stCondLst>
                              <p:cond delay="0"/>
                            </p:stCondLst>
                            <p:childTnLst>
                              <p:par>
                                <p:cTn id="76" presetID="16" presetClass="entr" presetSubtype="21" fill="hold" grpId="0" nodeType="clickEffect">
                                  <p:stCondLst>
                                    <p:cond delay="0"/>
                                  </p:stCondLst>
                                  <p:childTnLst>
                                    <p:set>
                                      <p:cBhvr>
                                        <p:cTn id="77" dur="1" fill="hold">
                                          <p:stCondLst>
                                            <p:cond delay="0"/>
                                          </p:stCondLst>
                                        </p:cTn>
                                        <p:tgtEl>
                                          <p:spTgt spid="9"/>
                                        </p:tgtEl>
                                        <p:attrNameLst>
                                          <p:attrName>style.visibility</p:attrName>
                                        </p:attrNameLst>
                                      </p:cBhvr>
                                      <p:to>
                                        <p:strVal val="visible"/>
                                      </p:to>
                                    </p:set>
                                    <p:animEffect transition="in" filter="barn(inVertical)">
                                      <p:cBhvr>
                                        <p:cTn id="78" dur="500"/>
                                        <p:tgtEl>
                                          <p:spTgt spid="9"/>
                                        </p:tgtEl>
                                      </p:cBhvr>
                                    </p:animEffect>
                                  </p:childTnLst>
                                </p:cTn>
                              </p:par>
                            </p:childTnLst>
                          </p:cTn>
                        </p:par>
                      </p:childTnLst>
                    </p:cTn>
                  </p:par>
                  <p:par>
                    <p:cTn id="79" fill="hold">
                      <p:stCondLst>
                        <p:cond delay="indefinite"/>
                      </p:stCondLst>
                      <p:childTnLst>
                        <p:par>
                          <p:cTn id="80" fill="hold">
                            <p:stCondLst>
                              <p:cond delay="0"/>
                            </p:stCondLst>
                            <p:childTnLst>
                              <p:par>
                                <p:cTn id="81" presetID="2" presetClass="entr" presetSubtype="4" fill="hold" grpId="0" nodeType="clickEffect">
                                  <p:stCondLst>
                                    <p:cond delay="0"/>
                                  </p:stCondLst>
                                  <p:childTnLst>
                                    <p:set>
                                      <p:cBhvr>
                                        <p:cTn id="82" dur="1" fill="hold">
                                          <p:stCondLst>
                                            <p:cond delay="0"/>
                                          </p:stCondLst>
                                        </p:cTn>
                                        <p:tgtEl>
                                          <p:spTgt spid="11"/>
                                        </p:tgtEl>
                                        <p:attrNameLst>
                                          <p:attrName>style.visibility</p:attrName>
                                        </p:attrNameLst>
                                      </p:cBhvr>
                                      <p:to>
                                        <p:strVal val="visible"/>
                                      </p:to>
                                    </p:set>
                                    <p:anim calcmode="lin" valueType="num">
                                      <p:cBhvr additive="base">
                                        <p:cTn id="83" dur="500" fill="hold"/>
                                        <p:tgtEl>
                                          <p:spTgt spid="11"/>
                                        </p:tgtEl>
                                        <p:attrNameLst>
                                          <p:attrName>ppt_x</p:attrName>
                                        </p:attrNameLst>
                                      </p:cBhvr>
                                      <p:tavLst>
                                        <p:tav tm="0">
                                          <p:val>
                                            <p:strVal val="#ppt_x"/>
                                          </p:val>
                                        </p:tav>
                                        <p:tav tm="100000">
                                          <p:val>
                                            <p:strVal val="#ppt_x"/>
                                          </p:val>
                                        </p:tav>
                                      </p:tavLst>
                                    </p:anim>
                                    <p:anim calcmode="lin" valueType="num">
                                      <p:cBhvr additive="base">
                                        <p:cTn id="84"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85" fill="hold">
                      <p:stCondLst>
                        <p:cond delay="indefinite"/>
                      </p:stCondLst>
                      <p:childTnLst>
                        <p:par>
                          <p:cTn id="86" fill="hold">
                            <p:stCondLst>
                              <p:cond delay="0"/>
                            </p:stCondLst>
                            <p:childTnLst>
                              <p:par>
                                <p:cTn id="87" presetID="53" presetClass="entr" presetSubtype="16" fill="hold" grpId="0" nodeType="clickEffect">
                                  <p:stCondLst>
                                    <p:cond delay="0"/>
                                  </p:stCondLst>
                                  <p:childTnLst>
                                    <p:set>
                                      <p:cBhvr>
                                        <p:cTn id="88" dur="1" fill="hold">
                                          <p:stCondLst>
                                            <p:cond delay="0"/>
                                          </p:stCondLst>
                                        </p:cTn>
                                        <p:tgtEl>
                                          <p:spTgt spid="14"/>
                                        </p:tgtEl>
                                        <p:attrNameLst>
                                          <p:attrName>style.visibility</p:attrName>
                                        </p:attrNameLst>
                                      </p:cBhvr>
                                      <p:to>
                                        <p:strVal val="visible"/>
                                      </p:to>
                                    </p:set>
                                    <p:anim calcmode="lin" valueType="num">
                                      <p:cBhvr>
                                        <p:cTn id="89" dur="500" fill="hold"/>
                                        <p:tgtEl>
                                          <p:spTgt spid="14"/>
                                        </p:tgtEl>
                                        <p:attrNameLst>
                                          <p:attrName>ppt_w</p:attrName>
                                        </p:attrNameLst>
                                      </p:cBhvr>
                                      <p:tavLst>
                                        <p:tav tm="0">
                                          <p:val>
                                            <p:fltVal val="0"/>
                                          </p:val>
                                        </p:tav>
                                        <p:tav tm="100000">
                                          <p:val>
                                            <p:strVal val="#ppt_w"/>
                                          </p:val>
                                        </p:tav>
                                      </p:tavLst>
                                    </p:anim>
                                    <p:anim calcmode="lin" valueType="num">
                                      <p:cBhvr>
                                        <p:cTn id="90" dur="500" fill="hold"/>
                                        <p:tgtEl>
                                          <p:spTgt spid="14"/>
                                        </p:tgtEl>
                                        <p:attrNameLst>
                                          <p:attrName>ppt_h</p:attrName>
                                        </p:attrNameLst>
                                      </p:cBhvr>
                                      <p:tavLst>
                                        <p:tav tm="0">
                                          <p:val>
                                            <p:fltVal val="0"/>
                                          </p:val>
                                        </p:tav>
                                        <p:tav tm="100000">
                                          <p:val>
                                            <p:strVal val="#ppt_h"/>
                                          </p:val>
                                        </p:tav>
                                      </p:tavLst>
                                    </p:anim>
                                    <p:animEffect transition="in" filter="fade">
                                      <p:cBhvr>
                                        <p:cTn id="91"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p:bldP spid="4" grpId="0"/>
      <p:bldP spid="5" grpId="0"/>
      <p:bldP spid="6" grpId="0"/>
      <p:bldP spid="10" grpId="0"/>
      <p:bldP spid="7" grpId="0"/>
      <p:bldP spid="12" grpId="0"/>
      <p:bldP spid="8" grpId="0"/>
      <p:bldP spid="9" grpId="0"/>
      <p:bldP spid="11" grpId="0"/>
      <p:bldP spid="1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3" name="Picture 5" descr="C:\Users\bboyer.BFCS\AppData\Local\Microsoft\Windows\Temporary Internet Files\Content.IE5\EFP1Z39I\Electron_Spin_(I_made_this!)[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333" y="248529"/>
            <a:ext cx="5675313" cy="4953000"/>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5703376" y="228600"/>
            <a:ext cx="3352800" cy="1200329"/>
          </a:xfrm>
          <a:prstGeom prst="rect">
            <a:avLst/>
          </a:prstGeom>
          <a:noFill/>
        </p:spPr>
        <p:txBody>
          <a:bodyPr wrap="square" rtlCol="0">
            <a:spAutoFit/>
          </a:bodyPr>
          <a:lstStyle/>
          <a:p>
            <a:pPr algn="ctr"/>
            <a:r>
              <a:rPr lang="en-US" sz="2400" b="1" dirty="0" smtClean="0"/>
              <a:t>Every electron has a property called </a:t>
            </a:r>
          </a:p>
          <a:p>
            <a:pPr algn="ctr"/>
            <a:r>
              <a:rPr lang="en-US" sz="2400" b="1" dirty="0" smtClean="0">
                <a:solidFill>
                  <a:srgbClr val="FFC000"/>
                </a:solidFill>
                <a:effectLst>
                  <a:outerShdw blurRad="38100" dist="38100" dir="2700000" algn="tl">
                    <a:srgbClr val="000000">
                      <a:alpha val="43137"/>
                    </a:srgbClr>
                  </a:outerShdw>
                </a:effectLst>
              </a:rPr>
              <a:t>electron spin.</a:t>
            </a:r>
            <a:endParaRPr lang="en-US" sz="2400" b="1" dirty="0">
              <a:solidFill>
                <a:srgbClr val="FFC000"/>
              </a:solidFill>
              <a:effectLst>
                <a:outerShdw blurRad="38100" dist="38100" dir="2700000" algn="tl">
                  <a:srgbClr val="000000">
                    <a:alpha val="43137"/>
                  </a:srgbClr>
                </a:outerShdw>
              </a:effectLst>
            </a:endParaRPr>
          </a:p>
        </p:txBody>
      </p:sp>
      <p:sp>
        <p:nvSpPr>
          <p:cNvPr id="3" name="TextBox 2"/>
          <p:cNvSpPr txBox="1"/>
          <p:nvPr/>
        </p:nvSpPr>
        <p:spPr>
          <a:xfrm>
            <a:off x="5741476" y="1448302"/>
            <a:ext cx="3314700" cy="1938992"/>
          </a:xfrm>
          <a:prstGeom prst="rect">
            <a:avLst/>
          </a:prstGeom>
          <a:noFill/>
          <a:ln w="38100">
            <a:solidFill>
              <a:schemeClr val="tx1"/>
            </a:solidFill>
          </a:ln>
        </p:spPr>
        <p:txBody>
          <a:bodyPr wrap="square" rtlCol="0">
            <a:spAutoFit/>
          </a:bodyPr>
          <a:lstStyle/>
          <a:p>
            <a:r>
              <a:rPr lang="en-US" sz="2400" b="1" dirty="0" smtClean="0"/>
              <a:t>A spinning electron produces a magnetic field that makes the electron behave like a tiny magnet in an atom.</a:t>
            </a:r>
            <a:endParaRPr lang="en-US" sz="2400" b="1" dirty="0"/>
          </a:p>
        </p:txBody>
      </p:sp>
      <p:sp>
        <p:nvSpPr>
          <p:cNvPr id="4" name="TextBox 3"/>
          <p:cNvSpPr txBox="1"/>
          <p:nvPr/>
        </p:nvSpPr>
        <p:spPr>
          <a:xfrm>
            <a:off x="5741476" y="3387294"/>
            <a:ext cx="3314700" cy="1569660"/>
          </a:xfrm>
          <a:prstGeom prst="rect">
            <a:avLst/>
          </a:prstGeom>
          <a:noFill/>
          <a:ln w="38100">
            <a:solidFill>
              <a:schemeClr val="tx1"/>
            </a:solidFill>
          </a:ln>
        </p:spPr>
        <p:txBody>
          <a:bodyPr wrap="square" rtlCol="0">
            <a:spAutoFit/>
          </a:bodyPr>
          <a:lstStyle/>
          <a:p>
            <a:r>
              <a:rPr lang="en-US" sz="2400" b="1" dirty="0" smtClean="0"/>
              <a:t>In most atoms, electrons form pairs that spin in opposite directions, which cancel them out.</a:t>
            </a:r>
            <a:endParaRPr lang="en-US" sz="2400" b="1" dirty="0"/>
          </a:p>
        </p:txBody>
      </p:sp>
      <p:sp>
        <p:nvSpPr>
          <p:cNvPr id="5" name="TextBox 4"/>
          <p:cNvSpPr txBox="1"/>
          <p:nvPr/>
        </p:nvSpPr>
        <p:spPr>
          <a:xfrm>
            <a:off x="40333" y="5566102"/>
            <a:ext cx="9018426" cy="830997"/>
          </a:xfrm>
          <a:prstGeom prst="rect">
            <a:avLst/>
          </a:prstGeom>
          <a:noFill/>
        </p:spPr>
        <p:txBody>
          <a:bodyPr wrap="square" rtlCol="0">
            <a:spAutoFit/>
          </a:bodyPr>
          <a:lstStyle/>
          <a:p>
            <a:pPr algn="ctr"/>
            <a:r>
              <a:rPr lang="en-US" sz="2400" b="1" dirty="0" smtClean="0"/>
              <a:t>But some atoms contain electrons that are not paired, giving that atom a </a:t>
            </a:r>
            <a:r>
              <a:rPr lang="en-US" sz="2400" b="1" dirty="0" smtClean="0">
                <a:solidFill>
                  <a:srgbClr val="FFC000"/>
                </a:solidFill>
                <a:effectLst>
                  <a:outerShdw blurRad="38100" dist="38100" dir="2700000" algn="tl">
                    <a:srgbClr val="000000">
                      <a:alpha val="43137"/>
                    </a:srgbClr>
                  </a:outerShdw>
                </a:effectLst>
              </a:rPr>
              <a:t>strong magnetic property</a:t>
            </a:r>
            <a:r>
              <a:rPr lang="en-US" sz="2400" b="1" dirty="0" smtClean="0"/>
              <a:t>.</a:t>
            </a:r>
            <a:endParaRPr lang="en-US" sz="2400" b="1" dirty="0"/>
          </a:p>
        </p:txBody>
      </p:sp>
    </p:spTree>
    <p:extLst>
      <p:ext uri="{BB962C8B-B14F-4D97-AF65-F5344CB8AC3E}">
        <p14:creationId xmlns:p14="http://schemas.microsoft.com/office/powerpoint/2010/main" val="25452576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2053"/>
                                        </p:tgtEl>
                                        <p:attrNameLst>
                                          <p:attrName>style.visibility</p:attrName>
                                        </p:attrNameLst>
                                      </p:cBhvr>
                                      <p:to>
                                        <p:strVal val="visible"/>
                                      </p:to>
                                    </p:set>
                                    <p:anim calcmode="lin" valueType="num">
                                      <p:cBhvr>
                                        <p:cTn id="7" dur="500" fill="hold"/>
                                        <p:tgtEl>
                                          <p:spTgt spid="2053"/>
                                        </p:tgtEl>
                                        <p:attrNameLst>
                                          <p:attrName>ppt_w</p:attrName>
                                        </p:attrNameLst>
                                      </p:cBhvr>
                                      <p:tavLst>
                                        <p:tav tm="0">
                                          <p:val>
                                            <p:fltVal val="0"/>
                                          </p:val>
                                        </p:tav>
                                        <p:tav tm="100000">
                                          <p:val>
                                            <p:strVal val="#ppt_w"/>
                                          </p:val>
                                        </p:tav>
                                      </p:tavLst>
                                    </p:anim>
                                    <p:anim calcmode="lin" valueType="num">
                                      <p:cBhvr>
                                        <p:cTn id="8" dur="500" fill="hold"/>
                                        <p:tgtEl>
                                          <p:spTgt spid="2053"/>
                                        </p:tgtEl>
                                        <p:attrNameLst>
                                          <p:attrName>ppt_h</p:attrName>
                                        </p:attrNameLst>
                                      </p:cBhvr>
                                      <p:tavLst>
                                        <p:tav tm="0">
                                          <p:val>
                                            <p:fltVal val="0"/>
                                          </p:val>
                                        </p:tav>
                                        <p:tav tm="100000">
                                          <p:val>
                                            <p:strVal val="#ppt_h"/>
                                          </p:val>
                                        </p:tav>
                                      </p:tavLst>
                                    </p:anim>
                                    <p:animEffect transition="in" filter="fade">
                                      <p:cBhvr>
                                        <p:cTn id="9" dur="500"/>
                                        <p:tgtEl>
                                          <p:spTgt spid="2053"/>
                                        </p:tgtEl>
                                      </p:cBhvr>
                                    </p:animEffect>
                                  </p:childTnLst>
                                </p:cTn>
                              </p:par>
                            </p:childTnLst>
                          </p:cTn>
                        </p:par>
                      </p:childTnLst>
                    </p:cTn>
                  </p:par>
                  <p:par>
                    <p:cTn id="10" fill="hold">
                      <p:stCondLst>
                        <p:cond delay="indefinite"/>
                      </p:stCondLst>
                      <p:childTnLst>
                        <p:par>
                          <p:cTn id="11" fill="hold">
                            <p:stCondLst>
                              <p:cond delay="0"/>
                            </p:stCondLst>
                            <p:childTnLst>
                              <p:par>
                                <p:cTn id="12" presetID="45" presetClass="entr" presetSubtype="0"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fade">
                                      <p:cBhvr>
                                        <p:cTn id="14" dur="2000"/>
                                        <p:tgtEl>
                                          <p:spTgt spid="2"/>
                                        </p:tgtEl>
                                      </p:cBhvr>
                                    </p:animEffect>
                                    <p:anim calcmode="lin" valueType="num">
                                      <p:cBhvr>
                                        <p:cTn id="15" dur="2000" fill="hold"/>
                                        <p:tgtEl>
                                          <p:spTgt spid="2"/>
                                        </p:tgtEl>
                                        <p:attrNameLst>
                                          <p:attrName>ppt_w</p:attrName>
                                        </p:attrNameLst>
                                      </p:cBhvr>
                                      <p:tavLst>
                                        <p:tav tm="0" fmla="#ppt_w*sin(2.5*pi*$)">
                                          <p:val>
                                            <p:fltVal val="0"/>
                                          </p:val>
                                        </p:tav>
                                        <p:tav tm="100000">
                                          <p:val>
                                            <p:fltVal val="1"/>
                                          </p:val>
                                        </p:tav>
                                      </p:tavLst>
                                    </p:anim>
                                    <p:anim calcmode="lin" valueType="num">
                                      <p:cBhvr>
                                        <p:cTn id="16" dur="2000" fill="hold"/>
                                        <p:tgtEl>
                                          <p:spTgt spid="2"/>
                                        </p:tgtEl>
                                        <p:attrNameLst>
                                          <p:attrName>ppt_h</p:attrName>
                                        </p:attrNameLst>
                                      </p:cBhvr>
                                      <p:tavLst>
                                        <p:tav tm="0">
                                          <p:val>
                                            <p:strVal val="#ppt_h"/>
                                          </p:val>
                                        </p:tav>
                                        <p:tav tm="100000">
                                          <p:val>
                                            <p:strVal val="#ppt_h"/>
                                          </p:val>
                                        </p:tav>
                                      </p:tavLst>
                                    </p:anim>
                                  </p:childTnLst>
                                </p:cTn>
                              </p:par>
                            </p:childTnLst>
                          </p:cTn>
                        </p:par>
                      </p:childTnLst>
                    </p:cTn>
                  </p:par>
                  <p:par>
                    <p:cTn id="17" fill="hold">
                      <p:stCondLst>
                        <p:cond delay="indefinite"/>
                      </p:stCondLst>
                      <p:childTnLst>
                        <p:par>
                          <p:cTn id="18" fill="hold">
                            <p:stCondLst>
                              <p:cond delay="0"/>
                            </p:stCondLst>
                            <p:childTnLst>
                              <p:par>
                                <p:cTn id="19" presetID="45" presetClass="entr" presetSubtype="0" fill="hold" grpId="0" nodeType="clickEffect">
                                  <p:stCondLst>
                                    <p:cond delay="0"/>
                                  </p:stCondLst>
                                  <p:childTnLst>
                                    <p:set>
                                      <p:cBhvr>
                                        <p:cTn id="20" dur="1" fill="hold">
                                          <p:stCondLst>
                                            <p:cond delay="0"/>
                                          </p:stCondLst>
                                        </p:cTn>
                                        <p:tgtEl>
                                          <p:spTgt spid="3"/>
                                        </p:tgtEl>
                                        <p:attrNameLst>
                                          <p:attrName>style.visibility</p:attrName>
                                        </p:attrNameLst>
                                      </p:cBhvr>
                                      <p:to>
                                        <p:strVal val="visible"/>
                                      </p:to>
                                    </p:set>
                                    <p:animEffect transition="in" filter="fade">
                                      <p:cBhvr>
                                        <p:cTn id="21" dur="2000"/>
                                        <p:tgtEl>
                                          <p:spTgt spid="3"/>
                                        </p:tgtEl>
                                      </p:cBhvr>
                                    </p:animEffect>
                                    <p:anim calcmode="lin" valueType="num">
                                      <p:cBhvr>
                                        <p:cTn id="22" dur="2000" fill="hold"/>
                                        <p:tgtEl>
                                          <p:spTgt spid="3"/>
                                        </p:tgtEl>
                                        <p:attrNameLst>
                                          <p:attrName>ppt_w</p:attrName>
                                        </p:attrNameLst>
                                      </p:cBhvr>
                                      <p:tavLst>
                                        <p:tav tm="0" fmla="#ppt_w*sin(2.5*pi*$)">
                                          <p:val>
                                            <p:fltVal val="0"/>
                                          </p:val>
                                        </p:tav>
                                        <p:tav tm="100000">
                                          <p:val>
                                            <p:fltVal val="1"/>
                                          </p:val>
                                        </p:tav>
                                      </p:tavLst>
                                    </p:anim>
                                    <p:anim calcmode="lin" valueType="num">
                                      <p:cBhvr>
                                        <p:cTn id="23" dur="2000" fill="hold"/>
                                        <p:tgtEl>
                                          <p:spTgt spid="3"/>
                                        </p:tgtEl>
                                        <p:attrNameLst>
                                          <p:attrName>ppt_h</p:attrName>
                                        </p:attrNameLst>
                                      </p:cBhvr>
                                      <p:tavLst>
                                        <p:tav tm="0">
                                          <p:val>
                                            <p:strVal val="#ppt_h"/>
                                          </p:val>
                                        </p:tav>
                                        <p:tav tm="100000">
                                          <p:val>
                                            <p:strVal val="#ppt_h"/>
                                          </p:val>
                                        </p:tav>
                                      </p:tavLst>
                                    </p:anim>
                                  </p:childTnLst>
                                </p:cTn>
                              </p:par>
                            </p:childTnLst>
                          </p:cTn>
                        </p:par>
                      </p:childTnLst>
                    </p:cTn>
                  </p:par>
                  <p:par>
                    <p:cTn id="24" fill="hold">
                      <p:stCondLst>
                        <p:cond delay="indefinite"/>
                      </p:stCondLst>
                      <p:childTnLst>
                        <p:par>
                          <p:cTn id="25" fill="hold">
                            <p:stCondLst>
                              <p:cond delay="0"/>
                            </p:stCondLst>
                            <p:childTnLst>
                              <p:par>
                                <p:cTn id="26" presetID="16" presetClass="entr" presetSubtype="21" fill="hold" grpId="0" nodeType="clickEffect">
                                  <p:stCondLst>
                                    <p:cond delay="0"/>
                                  </p:stCondLst>
                                  <p:childTnLst>
                                    <p:set>
                                      <p:cBhvr>
                                        <p:cTn id="27" dur="1" fill="hold">
                                          <p:stCondLst>
                                            <p:cond delay="0"/>
                                          </p:stCondLst>
                                        </p:cTn>
                                        <p:tgtEl>
                                          <p:spTgt spid="4"/>
                                        </p:tgtEl>
                                        <p:attrNameLst>
                                          <p:attrName>style.visibility</p:attrName>
                                        </p:attrNameLst>
                                      </p:cBhvr>
                                      <p:to>
                                        <p:strVal val="visible"/>
                                      </p:to>
                                    </p:set>
                                    <p:animEffect transition="in" filter="barn(inVertical)">
                                      <p:cBhvr>
                                        <p:cTn id="28" dur="500"/>
                                        <p:tgtEl>
                                          <p:spTgt spid="4"/>
                                        </p:tgtEl>
                                      </p:cBhvr>
                                    </p:animEffect>
                                  </p:childTnLst>
                                </p:cTn>
                              </p:par>
                            </p:childTnLst>
                          </p:cTn>
                        </p:par>
                      </p:childTnLst>
                    </p:cTn>
                  </p:par>
                  <p:par>
                    <p:cTn id="29" fill="hold">
                      <p:stCondLst>
                        <p:cond delay="indefinite"/>
                      </p:stCondLst>
                      <p:childTnLst>
                        <p:par>
                          <p:cTn id="30" fill="hold">
                            <p:stCondLst>
                              <p:cond delay="0"/>
                            </p:stCondLst>
                            <p:childTnLst>
                              <p:par>
                                <p:cTn id="31" presetID="53" presetClass="entr" presetSubtype="16" fill="hold" grpId="0" nodeType="clickEffect">
                                  <p:stCondLst>
                                    <p:cond delay="0"/>
                                  </p:stCondLst>
                                  <p:childTnLst>
                                    <p:set>
                                      <p:cBhvr>
                                        <p:cTn id="32" dur="1" fill="hold">
                                          <p:stCondLst>
                                            <p:cond delay="0"/>
                                          </p:stCondLst>
                                        </p:cTn>
                                        <p:tgtEl>
                                          <p:spTgt spid="5"/>
                                        </p:tgtEl>
                                        <p:attrNameLst>
                                          <p:attrName>style.visibility</p:attrName>
                                        </p:attrNameLst>
                                      </p:cBhvr>
                                      <p:to>
                                        <p:strVal val="visible"/>
                                      </p:to>
                                    </p:set>
                                    <p:anim calcmode="lin" valueType="num">
                                      <p:cBhvr>
                                        <p:cTn id="33" dur="500" fill="hold"/>
                                        <p:tgtEl>
                                          <p:spTgt spid="5"/>
                                        </p:tgtEl>
                                        <p:attrNameLst>
                                          <p:attrName>ppt_w</p:attrName>
                                        </p:attrNameLst>
                                      </p:cBhvr>
                                      <p:tavLst>
                                        <p:tav tm="0">
                                          <p:val>
                                            <p:fltVal val="0"/>
                                          </p:val>
                                        </p:tav>
                                        <p:tav tm="100000">
                                          <p:val>
                                            <p:strVal val="#ppt_w"/>
                                          </p:val>
                                        </p:tav>
                                      </p:tavLst>
                                    </p:anim>
                                    <p:anim calcmode="lin" valueType="num">
                                      <p:cBhvr>
                                        <p:cTn id="34" dur="500" fill="hold"/>
                                        <p:tgtEl>
                                          <p:spTgt spid="5"/>
                                        </p:tgtEl>
                                        <p:attrNameLst>
                                          <p:attrName>ppt_h</p:attrName>
                                        </p:attrNameLst>
                                      </p:cBhvr>
                                      <p:tavLst>
                                        <p:tav tm="0">
                                          <p:val>
                                            <p:fltVal val="0"/>
                                          </p:val>
                                        </p:tav>
                                        <p:tav tm="100000">
                                          <p:val>
                                            <p:strVal val="#ppt_h"/>
                                          </p:val>
                                        </p:tav>
                                      </p:tavLst>
                                    </p:anim>
                                    <p:animEffect transition="in" filter="fade">
                                      <p:cBhvr>
                                        <p:cTn id="35"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P spid="4" grpId="0" animBg="1"/>
      <p:bldP spid="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0609" y="3158263"/>
            <a:ext cx="9093391" cy="1200329"/>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en-US" sz="2400" b="1" dirty="0" smtClean="0"/>
              <a:t>In most materials, the magnetic fields of the atoms point in random directions, basically cancelling each other out.  If there is any magnetic force, it is too weak to detect.  It is not a magnet.</a:t>
            </a:r>
            <a:endParaRPr lang="en-US" sz="2400" b="1" dirty="0"/>
          </a:p>
        </p:txBody>
      </p:sp>
      <p:pic>
        <p:nvPicPr>
          <p:cNvPr id="1026" name="Picture 2" descr="C:\Users\bboyer.BFCS\AppData\Local\Microsoft\Windows\Temporary Internet Files\Content.IE5\EFP1Z39I\entrevista_emprego2[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32047" y="1556786"/>
            <a:ext cx="1381125" cy="1381125"/>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50609" y="304800"/>
            <a:ext cx="9093391" cy="1200329"/>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r>
              <a:rPr lang="en-US" sz="2400" b="1" dirty="0" smtClean="0"/>
              <a:t>In other materials, the magnetic fields of many atoms are aligned with one another, which is referred to as its </a:t>
            </a:r>
            <a:r>
              <a:rPr lang="en-US" sz="2400" b="1" dirty="0" smtClean="0">
                <a:solidFill>
                  <a:srgbClr val="FFC000"/>
                </a:solidFill>
                <a:effectLst>
                  <a:outerShdw blurRad="38100" dist="38100" dir="2700000" algn="tl">
                    <a:srgbClr val="000000">
                      <a:alpha val="43137"/>
                    </a:srgbClr>
                  </a:outerShdw>
                </a:effectLst>
              </a:rPr>
              <a:t>MAGNETIC DOMAIN</a:t>
            </a:r>
            <a:r>
              <a:rPr lang="en-US" sz="2400" b="1" dirty="0" smtClean="0"/>
              <a:t>.  The entire domain acts like a bar magnet, having both a north and a south pole.</a:t>
            </a:r>
            <a:endParaRPr lang="en-US" sz="2400" b="1" dirty="0"/>
          </a:p>
        </p:txBody>
      </p:sp>
      <p:sp>
        <p:nvSpPr>
          <p:cNvPr id="5" name="TextBox 4"/>
          <p:cNvSpPr txBox="1"/>
          <p:nvPr/>
        </p:nvSpPr>
        <p:spPr>
          <a:xfrm>
            <a:off x="50609" y="4361175"/>
            <a:ext cx="9144000" cy="830997"/>
          </a:xfrm>
          <a:prstGeom prst="rect">
            <a:avLst/>
          </a:prstGeom>
          <a:noFill/>
        </p:spPr>
        <p:txBody>
          <a:bodyPr wrap="square" rtlCol="0">
            <a:spAutoFit/>
          </a:bodyPr>
          <a:lstStyle/>
          <a:p>
            <a:r>
              <a:rPr lang="en-US" sz="2400" b="1" dirty="0" smtClean="0"/>
              <a:t>In a </a:t>
            </a:r>
            <a:r>
              <a:rPr lang="en-US" sz="2400" b="1" dirty="0" smtClean="0">
                <a:solidFill>
                  <a:srgbClr val="FFC000"/>
                </a:solidFill>
                <a:effectLst>
                  <a:outerShdw blurRad="38100" dist="38100" dir="2700000" algn="tl">
                    <a:srgbClr val="000000">
                      <a:alpha val="43137"/>
                    </a:srgbClr>
                  </a:outerShdw>
                </a:effectLst>
              </a:rPr>
              <a:t>magnetized material</a:t>
            </a:r>
            <a:r>
              <a:rPr lang="en-US" sz="2400" b="1" dirty="0" smtClean="0"/>
              <a:t>, all or most of the magnetic domains are arranged in the same direction.</a:t>
            </a:r>
            <a:endParaRPr lang="en-US" sz="2400" b="1" dirty="0"/>
          </a:p>
        </p:txBody>
      </p:sp>
      <p:pic>
        <p:nvPicPr>
          <p:cNvPr id="1031" name="Picture 7" descr="C:\Users\bboyer.BFCS\AppData\Local\Microsoft\Windows\Temporary Internet Files\Content.IE5\Y3NAG44D\2180510461_5879d36f12_q[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5400000">
            <a:off x="4521444" y="3607045"/>
            <a:ext cx="1929911" cy="4572000"/>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C:\Users\bboyer.BFCS\AppData\Local\Microsoft\Windows\Temporary Internet Files\Content.IE5\5N068EZU\1024px-Uploadform_arrow.svg[1].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flipH="1">
            <a:off x="2133600" y="5192172"/>
            <a:ext cx="914400" cy="1676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488411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 calcmode="lin" valueType="num">
                                      <p:cBhvr>
                                        <p:cTn id="7" dur="500" fill="hold"/>
                                        <p:tgtEl>
                                          <p:spTgt spid="1026"/>
                                        </p:tgtEl>
                                        <p:attrNameLst>
                                          <p:attrName>ppt_w</p:attrName>
                                        </p:attrNameLst>
                                      </p:cBhvr>
                                      <p:tavLst>
                                        <p:tav tm="0">
                                          <p:val>
                                            <p:fltVal val="0"/>
                                          </p:val>
                                        </p:tav>
                                        <p:tav tm="100000">
                                          <p:val>
                                            <p:strVal val="#ppt_w"/>
                                          </p:val>
                                        </p:tav>
                                      </p:tavLst>
                                    </p:anim>
                                    <p:anim calcmode="lin" valueType="num">
                                      <p:cBhvr>
                                        <p:cTn id="8" dur="500" fill="hold"/>
                                        <p:tgtEl>
                                          <p:spTgt spid="1026"/>
                                        </p:tgtEl>
                                        <p:attrNameLst>
                                          <p:attrName>ppt_h</p:attrName>
                                        </p:attrNameLst>
                                      </p:cBhvr>
                                      <p:tavLst>
                                        <p:tav tm="0">
                                          <p:val>
                                            <p:fltVal val="0"/>
                                          </p:val>
                                        </p:tav>
                                        <p:tav tm="100000">
                                          <p:val>
                                            <p:strVal val="#ppt_h"/>
                                          </p:val>
                                        </p:tav>
                                      </p:tavLst>
                                    </p:anim>
                                    <p:animEffect transition="in" filter="fade">
                                      <p:cBhvr>
                                        <p:cTn id="9" dur="500"/>
                                        <p:tgtEl>
                                          <p:spTgt spid="1026"/>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fade">
                                      <p:cBhvr>
                                        <p:cTn id="14" dur="1000"/>
                                        <p:tgtEl>
                                          <p:spTgt spid="2"/>
                                        </p:tgtEl>
                                      </p:cBhvr>
                                    </p:animEffect>
                                    <p:anim calcmode="lin" valueType="num">
                                      <p:cBhvr>
                                        <p:cTn id="15" dur="1000" fill="hold"/>
                                        <p:tgtEl>
                                          <p:spTgt spid="2"/>
                                        </p:tgtEl>
                                        <p:attrNameLst>
                                          <p:attrName>ppt_x</p:attrName>
                                        </p:attrNameLst>
                                      </p:cBhvr>
                                      <p:tavLst>
                                        <p:tav tm="0">
                                          <p:val>
                                            <p:strVal val="#ppt_x"/>
                                          </p:val>
                                        </p:tav>
                                        <p:tav tm="100000">
                                          <p:val>
                                            <p:strVal val="#ppt_x"/>
                                          </p:val>
                                        </p:tav>
                                      </p:tavLst>
                                    </p:anim>
                                    <p:anim calcmode="lin" valueType="num">
                                      <p:cBhvr>
                                        <p:cTn id="16"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7" presetClass="entr" presetSubtype="0" fill="hold" grpId="0" nodeType="clickEffect">
                                  <p:stCondLst>
                                    <p:cond delay="0"/>
                                  </p:stCondLst>
                                  <p:childTnLst>
                                    <p:set>
                                      <p:cBhvr>
                                        <p:cTn id="20" dur="1" fill="hold">
                                          <p:stCondLst>
                                            <p:cond delay="0"/>
                                          </p:stCondLst>
                                        </p:cTn>
                                        <p:tgtEl>
                                          <p:spTgt spid="4"/>
                                        </p:tgtEl>
                                        <p:attrNameLst>
                                          <p:attrName>style.visibility</p:attrName>
                                        </p:attrNameLst>
                                      </p:cBhvr>
                                      <p:to>
                                        <p:strVal val="visible"/>
                                      </p:to>
                                    </p:set>
                                    <p:animEffect transition="in" filter="fade">
                                      <p:cBhvr>
                                        <p:cTn id="21" dur="1000"/>
                                        <p:tgtEl>
                                          <p:spTgt spid="4"/>
                                        </p:tgtEl>
                                      </p:cBhvr>
                                    </p:animEffect>
                                    <p:anim calcmode="lin" valueType="num">
                                      <p:cBhvr>
                                        <p:cTn id="22" dur="1000" fill="hold"/>
                                        <p:tgtEl>
                                          <p:spTgt spid="4"/>
                                        </p:tgtEl>
                                        <p:attrNameLst>
                                          <p:attrName>ppt_x</p:attrName>
                                        </p:attrNameLst>
                                      </p:cBhvr>
                                      <p:tavLst>
                                        <p:tav tm="0">
                                          <p:val>
                                            <p:strVal val="#ppt_x"/>
                                          </p:val>
                                        </p:tav>
                                        <p:tav tm="100000">
                                          <p:val>
                                            <p:strVal val="#ppt_x"/>
                                          </p:val>
                                        </p:tav>
                                      </p:tavLst>
                                    </p:anim>
                                    <p:anim calcmode="lin" valueType="num">
                                      <p:cBhvr>
                                        <p:cTn id="23"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grpId="0" nodeType="clickEffect">
                                  <p:stCondLst>
                                    <p:cond delay="0"/>
                                  </p:stCondLst>
                                  <p:childTnLst>
                                    <p:set>
                                      <p:cBhvr>
                                        <p:cTn id="27" dur="1" fill="hold">
                                          <p:stCondLst>
                                            <p:cond delay="0"/>
                                          </p:stCondLst>
                                        </p:cTn>
                                        <p:tgtEl>
                                          <p:spTgt spid="5"/>
                                        </p:tgtEl>
                                        <p:attrNameLst>
                                          <p:attrName>style.visibility</p:attrName>
                                        </p:attrNameLst>
                                      </p:cBhvr>
                                      <p:to>
                                        <p:strVal val="visible"/>
                                      </p:to>
                                    </p:set>
                                    <p:anim calcmode="lin" valueType="num">
                                      <p:cBhvr>
                                        <p:cTn id="28" dur="1000" fill="hold"/>
                                        <p:tgtEl>
                                          <p:spTgt spid="5"/>
                                        </p:tgtEl>
                                        <p:attrNameLst>
                                          <p:attrName>ppt_w</p:attrName>
                                        </p:attrNameLst>
                                      </p:cBhvr>
                                      <p:tavLst>
                                        <p:tav tm="0">
                                          <p:val>
                                            <p:strVal val="#ppt_w*0.70"/>
                                          </p:val>
                                        </p:tav>
                                        <p:tav tm="100000">
                                          <p:val>
                                            <p:strVal val="#ppt_w"/>
                                          </p:val>
                                        </p:tav>
                                      </p:tavLst>
                                    </p:anim>
                                    <p:anim calcmode="lin" valueType="num">
                                      <p:cBhvr>
                                        <p:cTn id="29" dur="1000" fill="hold"/>
                                        <p:tgtEl>
                                          <p:spTgt spid="5"/>
                                        </p:tgtEl>
                                        <p:attrNameLst>
                                          <p:attrName>ppt_h</p:attrName>
                                        </p:attrNameLst>
                                      </p:cBhvr>
                                      <p:tavLst>
                                        <p:tav tm="0">
                                          <p:val>
                                            <p:strVal val="#ppt_h"/>
                                          </p:val>
                                        </p:tav>
                                        <p:tav tm="100000">
                                          <p:val>
                                            <p:strVal val="#ppt_h"/>
                                          </p:val>
                                        </p:tav>
                                      </p:tavLst>
                                    </p:anim>
                                    <p:animEffect transition="in" filter="fade">
                                      <p:cBhvr>
                                        <p:cTn id="30" dur="1000"/>
                                        <p:tgtEl>
                                          <p:spTgt spid="5"/>
                                        </p:tgtEl>
                                      </p:cBhvr>
                                    </p:animEffect>
                                  </p:childTnLst>
                                </p:cTn>
                              </p:par>
                            </p:childTnLst>
                          </p:cTn>
                        </p:par>
                      </p:childTnLst>
                    </p:cTn>
                  </p:par>
                  <p:par>
                    <p:cTn id="31" fill="hold">
                      <p:stCondLst>
                        <p:cond delay="indefinite"/>
                      </p:stCondLst>
                      <p:childTnLst>
                        <p:par>
                          <p:cTn id="32" fill="hold">
                            <p:stCondLst>
                              <p:cond delay="0"/>
                            </p:stCondLst>
                            <p:childTnLst>
                              <p:par>
                                <p:cTn id="33" presetID="37" presetClass="entr" presetSubtype="0" fill="hold" nodeType="clickEffect">
                                  <p:stCondLst>
                                    <p:cond delay="0"/>
                                  </p:stCondLst>
                                  <p:childTnLst>
                                    <p:set>
                                      <p:cBhvr>
                                        <p:cTn id="34" dur="1" fill="hold">
                                          <p:stCondLst>
                                            <p:cond delay="0"/>
                                          </p:stCondLst>
                                        </p:cTn>
                                        <p:tgtEl>
                                          <p:spTgt spid="1031"/>
                                        </p:tgtEl>
                                        <p:attrNameLst>
                                          <p:attrName>style.visibility</p:attrName>
                                        </p:attrNameLst>
                                      </p:cBhvr>
                                      <p:to>
                                        <p:strVal val="visible"/>
                                      </p:to>
                                    </p:set>
                                    <p:animEffect transition="in" filter="fade">
                                      <p:cBhvr>
                                        <p:cTn id="35" dur="1000"/>
                                        <p:tgtEl>
                                          <p:spTgt spid="1031"/>
                                        </p:tgtEl>
                                      </p:cBhvr>
                                    </p:animEffect>
                                    <p:anim calcmode="lin" valueType="num">
                                      <p:cBhvr>
                                        <p:cTn id="36" dur="1000" fill="hold"/>
                                        <p:tgtEl>
                                          <p:spTgt spid="1031"/>
                                        </p:tgtEl>
                                        <p:attrNameLst>
                                          <p:attrName>ppt_x</p:attrName>
                                        </p:attrNameLst>
                                      </p:cBhvr>
                                      <p:tavLst>
                                        <p:tav tm="0">
                                          <p:val>
                                            <p:strVal val="#ppt_x"/>
                                          </p:val>
                                        </p:tav>
                                        <p:tav tm="100000">
                                          <p:val>
                                            <p:strVal val="#ppt_x"/>
                                          </p:val>
                                        </p:tav>
                                      </p:tavLst>
                                    </p:anim>
                                    <p:anim calcmode="lin" valueType="num">
                                      <p:cBhvr>
                                        <p:cTn id="37" dur="900" decel="100000" fill="hold"/>
                                        <p:tgtEl>
                                          <p:spTgt spid="1031"/>
                                        </p:tgtEl>
                                        <p:attrNameLst>
                                          <p:attrName>ppt_y</p:attrName>
                                        </p:attrNameLst>
                                      </p:cBhvr>
                                      <p:tavLst>
                                        <p:tav tm="0">
                                          <p:val>
                                            <p:strVal val="#ppt_y+1"/>
                                          </p:val>
                                        </p:tav>
                                        <p:tav tm="100000">
                                          <p:val>
                                            <p:strVal val="#ppt_y-.03"/>
                                          </p:val>
                                        </p:tav>
                                      </p:tavLst>
                                    </p:anim>
                                    <p:anim calcmode="lin" valueType="num">
                                      <p:cBhvr>
                                        <p:cTn id="38" dur="100" accel="100000" fill="hold">
                                          <p:stCondLst>
                                            <p:cond delay="900"/>
                                          </p:stCondLst>
                                        </p:cTn>
                                        <p:tgtEl>
                                          <p:spTgt spid="1031"/>
                                        </p:tgtEl>
                                        <p:attrNameLst>
                                          <p:attrName>ppt_y</p:attrName>
                                        </p:attrNameLst>
                                      </p:cBhvr>
                                      <p:tavLst>
                                        <p:tav tm="0">
                                          <p:val>
                                            <p:strVal val="#ppt_y-.03"/>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53" presetClass="entr" presetSubtype="16" fill="hold" nodeType="clickEffect">
                                  <p:stCondLst>
                                    <p:cond delay="0"/>
                                  </p:stCondLst>
                                  <p:childTnLst>
                                    <p:set>
                                      <p:cBhvr>
                                        <p:cTn id="42" dur="1" fill="hold">
                                          <p:stCondLst>
                                            <p:cond delay="0"/>
                                          </p:stCondLst>
                                        </p:cTn>
                                        <p:tgtEl>
                                          <p:spTgt spid="1032"/>
                                        </p:tgtEl>
                                        <p:attrNameLst>
                                          <p:attrName>style.visibility</p:attrName>
                                        </p:attrNameLst>
                                      </p:cBhvr>
                                      <p:to>
                                        <p:strVal val="visible"/>
                                      </p:to>
                                    </p:set>
                                    <p:anim calcmode="lin" valueType="num">
                                      <p:cBhvr>
                                        <p:cTn id="43" dur="500" fill="hold"/>
                                        <p:tgtEl>
                                          <p:spTgt spid="1032"/>
                                        </p:tgtEl>
                                        <p:attrNameLst>
                                          <p:attrName>ppt_w</p:attrName>
                                        </p:attrNameLst>
                                      </p:cBhvr>
                                      <p:tavLst>
                                        <p:tav tm="0">
                                          <p:val>
                                            <p:fltVal val="0"/>
                                          </p:val>
                                        </p:tav>
                                        <p:tav tm="100000">
                                          <p:val>
                                            <p:strVal val="#ppt_w"/>
                                          </p:val>
                                        </p:tav>
                                      </p:tavLst>
                                    </p:anim>
                                    <p:anim calcmode="lin" valueType="num">
                                      <p:cBhvr>
                                        <p:cTn id="44" dur="500" fill="hold"/>
                                        <p:tgtEl>
                                          <p:spTgt spid="1032"/>
                                        </p:tgtEl>
                                        <p:attrNameLst>
                                          <p:attrName>ppt_h</p:attrName>
                                        </p:attrNameLst>
                                      </p:cBhvr>
                                      <p:tavLst>
                                        <p:tav tm="0">
                                          <p:val>
                                            <p:fltVal val="0"/>
                                          </p:val>
                                        </p:tav>
                                        <p:tav tm="100000">
                                          <p:val>
                                            <p:strVal val="#ppt_h"/>
                                          </p:val>
                                        </p:tav>
                                      </p:tavLst>
                                    </p:anim>
                                    <p:animEffect transition="in" filter="fade">
                                      <p:cBhvr>
                                        <p:cTn id="45" dur="500"/>
                                        <p:tgtEl>
                                          <p:spTgt spid="10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animBg="1"/>
      <p:bldP spid="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5" descr="C:\Users\bboyer.BFCS\AppData\Local\Microsoft\Windows\Temporary Internet Files\Content.IE5\Y3NAG44D\domains1[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399" y="152400"/>
            <a:ext cx="6220339" cy="3605345"/>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6601338" y="719967"/>
            <a:ext cx="2542662" cy="1569660"/>
          </a:xfrm>
          <a:prstGeom prst="rect">
            <a:avLst/>
          </a:prstGeom>
          <a:noFill/>
        </p:spPr>
        <p:txBody>
          <a:bodyPr wrap="square" rtlCol="0">
            <a:spAutoFit/>
          </a:bodyPr>
          <a:lstStyle/>
          <a:p>
            <a:r>
              <a:rPr lang="en-US" sz="2400" dirty="0" smtClean="0">
                <a:solidFill>
                  <a:srgbClr val="FFC000"/>
                </a:solidFill>
                <a:effectLst>
                  <a:outerShdw blurRad="38100" dist="38100" dir="2700000" algn="tl">
                    <a:srgbClr val="000000">
                      <a:alpha val="43137"/>
                    </a:srgbClr>
                  </a:outerShdw>
                </a:effectLst>
              </a:rPr>
              <a:t>FERROMAGNETIC</a:t>
            </a:r>
            <a:r>
              <a:rPr lang="en-US" sz="2400" dirty="0" smtClean="0"/>
              <a:t> comes from the Latin word </a:t>
            </a:r>
            <a:r>
              <a:rPr lang="en-US" sz="2400" b="1" i="1" dirty="0" err="1" smtClean="0">
                <a:effectLst>
                  <a:outerShdw blurRad="38100" dist="38100" dir="2700000" algn="tl">
                    <a:srgbClr val="000000">
                      <a:alpha val="43137"/>
                    </a:srgbClr>
                  </a:outerShdw>
                </a:effectLst>
              </a:rPr>
              <a:t>ferrum</a:t>
            </a:r>
            <a:r>
              <a:rPr lang="en-US" sz="2400" i="1" dirty="0" smtClean="0">
                <a:effectLst>
                  <a:outerShdw blurRad="38100" dist="38100" dir="2700000" algn="tl">
                    <a:srgbClr val="000000">
                      <a:alpha val="43137"/>
                    </a:srgbClr>
                  </a:outerShdw>
                </a:effectLst>
              </a:rPr>
              <a:t> </a:t>
            </a:r>
            <a:r>
              <a:rPr lang="en-US" sz="2400" dirty="0" smtClean="0">
                <a:effectLst>
                  <a:outerShdw blurRad="38100" dist="38100" dir="2700000" algn="tl">
                    <a:srgbClr val="000000">
                      <a:alpha val="43137"/>
                    </a:srgbClr>
                  </a:outerShdw>
                </a:effectLst>
              </a:rPr>
              <a:t>which mea</a:t>
            </a:r>
            <a:r>
              <a:rPr lang="en-US" sz="2400" i="1" dirty="0" smtClean="0">
                <a:effectLst>
                  <a:outerShdw blurRad="38100" dist="38100" dir="2700000" algn="tl">
                    <a:srgbClr val="000000">
                      <a:alpha val="43137"/>
                    </a:srgbClr>
                  </a:outerShdw>
                </a:effectLst>
              </a:rPr>
              <a:t>n</a:t>
            </a:r>
            <a:r>
              <a:rPr lang="en-US" sz="2400" dirty="0" smtClean="0"/>
              <a:t>s</a:t>
            </a:r>
            <a:r>
              <a:rPr lang="en-US" sz="2400" i="1" dirty="0" smtClean="0">
                <a:effectLst>
                  <a:outerShdw blurRad="38100" dist="38100" dir="2700000" algn="tl">
                    <a:srgbClr val="000000">
                      <a:alpha val="43137"/>
                    </a:srgbClr>
                  </a:outerShdw>
                </a:effectLst>
              </a:rPr>
              <a:t> </a:t>
            </a:r>
            <a:r>
              <a:rPr lang="en-US" sz="2400" b="1" i="1" dirty="0" smtClean="0">
                <a:effectLst>
                  <a:outerShdw blurRad="38100" dist="38100" dir="2700000" algn="tl">
                    <a:srgbClr val="000000">
                      <a:alpha val="43137"/>
                    </a:srgbClr>
                  </a:outerShdw>
                </a:effectLst>
              </a:rPr>
              <a:t>iron</a:t>
            </a:r>
            <a:r>
              <a:rPr lang="en-US" sz="2400" i="1" dirty="0" smtClean="0">
                <a:effectLst>
                  <a:outerShdw blurRad="38100" dist="38100" dir="2700000" algn="tl">
                    <a:srgbClr val="000000">
                      <a:alpha val="43137"/>
                    </a:srgbClr>
                  </a:outerShdw>
                </a:effectLst>
              </a:rPr>
              <a:t>.</a:t>
            </a:r>
            <a:endParaRPr lang="en-US" sz="2400" i="1" dirty="0">
              <a:effectLst>
                <a:outerShdw blurRad="38100" dist="38100" dir="2700000" algn="tl">
                  <a:srgbClr val="000000">
                    <a:alpha val="43137"/>
                  </a:srgbClr>
                </a:outerShdw>
              </a:effectLst>
            </a:endParaRPr>
          </a:p>
        </p:txBody>
      </p:sp>
      <p:sp>
        <p:nvSpPr>
          <p:cNvPr id="5" name="TextBox 4"/>
          <p:cNvSpPr txBox="1"/>
          <p:nvPr/>
        </p:nvSpPr>
        <p:spPr>
          <a:xfrm>
            <a:off x="190500" y="3907215"/>
            <a:ext cx="8839200" cy="461665"/>
          </a:xfrm>
          <a:prstGeom prst="rect">
            <a:avLst/>
          </a:prstGeom>
          <a:noFill/>
        </p:spPr>
        <p:txBody>
          <a:bodyPr wrap="square" rtlCol="0">
            <a:spAutoFit/>
          </a:bodyPr>
          <a:lstStyle/>
          <a:p>
            <a:r>
              <a:rPr lang="en-US" sz="2400" b="1" dirty="0" smtClean="0"/>
              <a:t>Ferromagnetic materials will act like iron when place in a magnetic field.</a:t>
            </a:r>
            <a:endParaRPr lang="en-US" sz="2400" b="1" dirty="0"/>
          </a:p>
        </p:txBody>
      </p:sp>
      <p:sp>
        <p:nvSpPr>
          <p:cNvPr id="6" name="TextBox 5"/>
          <p:cNvSpPr txBox="1"/>
          <p:nvPr/>
        </p:nvSpPr>
        <p:spPr>
          <a:xfrm>
            <a:off x="304800" y="4580340"/>
            <a:ext cx="8610600" cy="1200329"/>
          </a:xfrm>
          <a:prstGeom prst="rect">
            <a:avLst/>
          </a:prstGeom>
          <a:noFill/>
        </p:spPr>
        <p:txBody>
          <a:bodyPr wrap="square" rtlCol="0">
            <a:spAutoFit/>
          </a:bodyPr>
          <a:lstStyle/>
          <a:p>
            <a:r>
              <a:rPr lang="en-US" sz="2400" b="1" dirty="0" smtClean="0"/>
              <a:t>Some common ferromagnetic materials are nickel, cobalt, and gadolinium.  Others, such as samarium and neodymium, are rare elements, but are extremely strong!</a:t>
            </a:r>
            <a:endParaRPr lang="en-US" sz="2400" b="1" dirty="0"/>
          </a:p>
        </p:txBody>
      </p:sp>
      <p:pic>
        <p:nvPicPr>
          <p:cNvPr id="2051" name="Picture 3" descr="C:\Users\bboyer.BFCS\AppData\Local\Microsoft\Windows\Temporary Internet Files\Content.IE5\Y3NAG44D\Neodymium[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800600" y="5385176"/>
            <a:ext cx="971550" cy="14573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332877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14" presetClass="entr" presetSubtype="1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randombar(horizontal)">
                                      <p:cBhvr>
                                        <p:cTn id="14" dur="500"/>
                                        <p:tgtEl>
                                          <p:spTgt spid="4"/>
                                        </p:tgtEl>
                                      </p:cBhvr>
                                    </p:animEffect>
                                  </p:childTnLst>
                                </p:cTn>
                              </p:par>
                            </p:childTnLst>
                          </p:cTn>
                        </p:par>
                      </p:childTnLst>
                    </p:cTn>
                  </p:par>
                  <p:par>
                    <p:cTn id="15" fill="hold">
                      <p:stCondLst>
                        <p:cond delay="indefinite"/>
                      </p:stCondLst>
                      <p:childTnLst>
                        <p:par>
                          <p:cTn id="16" fill="hold">
                            <p:stCondLst>
                              <p:cond delay="0"/>
                            </p:stCondLst>
                            <p:childTnLst>
                              <p:par>
                                <p:cTn id="17" presetID="26"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wipe(down)">
                                      <p:cBhvr>
                                        <p:cTn id="19" dur="580">
                                          <p:stCondLst>
                                            <p:cond delay="0"/>
                                          </p:stCondLst>
                                        </p:cTn>
                                        <p:tgtEl>
                                          <p:spTgt spid="5"/>
                                        </p:tgtEl>
                                      </p:cBhvr>
                                    </p:animEffect>
                                    <p:anim calcmode="lin" valueType="num">
                                      <p:cBhvr>
                                        <p:cTn id="20"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21"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22"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23"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24"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25" dur="26">
                                          <p:stCondLst>
                                            <p:cond delay="650"/>
                                          </p:stCondLst>
                                        </p:cTn>
                                        <p:tgtEl>
                                          <p:spTgt spid="5"/>
                                        </p:tgtEl>
                                      </p:cBhvr>
                                      <p:to x="100000" y="60000"/>
                                    </p:animScale>
                                    <p:animScale>
                                      <p:cBhvr>
                                        <p:cTn id="26" dur="166" decel="50000">
                                          <p:stCondLst>
                                            <p:cond delay="676"/>
                                          </p:stCondLst>
                                        </p:cTn>
                                        <p:tgtEl>
                                          <p:spTgt spid="5"/>
                                        </p:tgtEl>
                                      </p:cBhvr>
                                      <p:to x="100000" y="100000"/>
                                    </p:animScale>
                                    <p:animScale>
                                      <p:cBhvr>
                                        <p:cTn id="27" dur="26">
                                          <p:stCondLst>
                                            <p:cond delay="1312"/>
                                          </p:stCondLst>
                                        </p:cTn>
                                        <p:tgtEl>
                                          <p:spTgt spid="5"/>
                                        </p:tgtEl>
                                      </p:cBhvr>
                                      <p:to x="100000" y="80000"/>
                                    </p:animScale>
                                    <p:animScale>
                                      <p:cBhvr>
                                        <p:cTn id="28" dur="166" decel="50000">
                                          <p:stCondLst>
                                            <p:cond delay="1338"/>
                                          </p:stCondLst>
                                        </p:cTn>
                                        <p:tgtEl>
                                          <p:spTgt spid="5"/>
                                        </p:tgtEl>
                                      </p:cBhvr>
                                      <p:to x="100000" y="100000"/>
                                    </p:animScale>
                                    <p:animScale>
                                      <p:cBhvr>
                                        <p:cTn id="29" dur="26">
                                          <p:stCondLst>
                                            <p:cond delay="1642"/>
                                          </p:stCondLst>
                                        </p:cTn>
                                        <p:tgtEl>
                                          <p:spTgt spid="5"/>
                                        </p:tgtEl>
                                      </p:cBhvr>
                                      <p:to x="100000" y="90000"/>
                                    </p:animScale>
                                    <p:animScale>
                                      <p:cBhvr>
                                        <p:cTn id="30" dur="166" decel="50000">
                                          <p:stCondLst>
                                            <p:cond delay="1668"/>
                                          </p:stCondLst>
                                        </p:cTn>
                                        <p:tgtEl>
                                          <p:spTgt spid="5"/>
                                        </p:tgtEl>
                                      </p:cBhvr>
                                      <p:to x="100000" y="100000"/>
                                    </p:animScale>
                                    <p:animScale>
                                      <p:cBhvr>
                                        <p:cTn id="31" dur="26">
                                          <p:stCondLst>
                                            <p:cond delay="1808"/>
                                          </p:stCondLst>
                                        </p:cTn>
                                        <p:tgtEl>
                                          <p:spTgt spid="5"/>
                                        </p:tgtEl>
                                      </p:cBhvr>
                                      <p:to x="100000" y="95000"/>
                                    </p:animScale>
                                    <p:animScale>
                                      <p:cBhvr>
                                        <p:cTn id="32" dur="166" decel="50000">
                                          <p:stCondLst>
                                            <p:cond delay="1834"/>
                                          </p:stCondLst>
                                        </p:cTn>
                                        <p:tgtEl>
                                          <p:spTgt spid="5"/>
                                        </p:tgtEl>
                                      </p:cBhvr>
                                      <p:to x="100000" y="100000"/>
                                    </p:animScale>
                                  </p:childTnLst>
                                </p:cTn>
                              </p:par>
                            </p:childTnLst>
                          </p:cTn>
                        </p:par>
                      </p:childTnLst>
                    </p:cTn>
                  </p:par>
                  <p:par>
                    <p:cTn id="33" fill="hold">
                      <p:stCondLst>
                        <p:cond delay="indefinite"/>
                      </p:stCondLst>
                      <p:childTnLst>
                        <p:par>
                          <p:cTn id="34" fill="hold">
                            <p:stCondLst>
                              <p:cond delay="0"/>
                            </p:stCondLst>
                            <p:childTnLst>
                              <p:par>
                                <p:cTn id="35" presetID="30" presetClass="entr" presetSubtype="0" fill="hold" grpId="0" nodeType="clickEffect">
                                  <p:stCondLst>
                                    <p:cond delay="0"/>
                                  </p:stCondLst>
                                  <p:childTnLst>
                                    <p:set>
                                      <p:cBhvr>
                                        <p:cTn id="36" dur="1" fill="hold">
                                          <p:stCondLst>
                                            <p:cond delay="0"/>
                                          </p:stCondLst>
                                        </p:cTn>
                                        <p:tgtEl>
                                          <p:spTgt spid="6"/>
                                        </p:tgtEl>
                                        <p:attrNameLst>
                                          <p:attrName>style.visibility</p:attrName>
                                        </p:attrNameLst>
                                      </p:cBhvr>
                                      <p:to>
                                        <p:strVal val="visible"/>
                                      </p:to>
                                    </p:set>
                                    <p:animEffect transition="in" filter="fade">
                                      <p:cBhvr>
                                        <p:cTn id="37" dur="800" decel="100000"/>
                                        <p:tgtEl>
                                          <p:spTgt spid="6"/>
                                        </p:tgtEl>
                                      </p:cBhvr>
                                    </p:animEffect>
                                    <p:anim calcmode="lin" valueType="num">
                                      <p:cBhvr>
                                        <p:cTn id="38" dur="800" decel="100000" fill="hold"/>
                                        <p:tgtEl>
                                          <p:spTgt spid="6"/>
                                        </p:tgtEl>
                                        <p:attrNameLst>
                                          <p:attrName>style.rotation</p:attrName>
                                        </p:attrNameLst>
                                      </p:cBhvr>
                                      <p:tavLst>
                                        <p:tav tm="0">
                                          <p:val>
                                            <p:fltVal val="-90"/>
                                          </p:val>
                                        </p:tav>
                                        <p:tav tm="100000">
                                          <p:val>
                                            <p:fltVal val="0"/>
                                          </p:val>
                                        </p:tav>
                                      </p:tavLst>
                                    </p:anim>
                                    <p:anim calcmode="lin" valueType="num">
                                      <p:cBhvr>
                                        <p:cTn id="39" dur="800" decel="100000" fill="hold"/>
                                        <p:tgtEl>
                                          <p:spTgt spid="6"/>
                                        </p:tgtEl>
                                        <p:attrNameLst>
                                          <p:attrName>ppt_x</p:attrName>
                                        </p:attrNameLst>
                                      </p:cBhvr>
                                      <p:tavLst>
                                        <p:tav tm="0">
                                          <p:val>
                                            <p:strVal val="#ppt_x+0.4"/>
                                          </p:val>
                                        </p:tav>
                                        <p:tav tm="100000">
                                          <p:val>
                                            <p:strVal val="#ppt_x-0.05"/>
                                          </p:val>
                                        </p:tav>
                                      </p:tavLst>
                                    </p:anim>
                                    <p:anim calcmode="lin" valueType="num">
                                      <p:cBhvr>
                                        <p:cTn id="40" dur="800" decel="100000" fill="hold"/>
                                        <p:tgtEl>
                                          <p:spTgt spid="6"/>
                                        </p:tgtEl>
                                        <p:attrNameLst>
                                          <p:attrName>ppt_y</p:attrName>
                                        </p:attrNameLst>
                                      </p:cBhvr>
                                      <p:tavLst>
                                        <p:tav tm="0">
                                          <p:val>
                                            <p:strVal val="#ppt_y-0.4"/>
                                          </p:val>
                                        </p:tav>
                                        <p:tav tm="100000">
                                          <p:val>
                                            <p:strVal val="#ppt_y+0.1"/>
                                          </p:val>
                                        </p:tav>
                                      </p:tavLst>
                                    </p:anim>
                                    <p:anim calcmode="lin" valueType="num">
                                      <p:cBhvr>
                                        <p:cTn id="41" dur="200" accel="100000" fill="hold">
                                          <p:stCondLst>
                                            <p:cond delay="800"/>
                                          </p:stCondLst>
                                        </p:cTn>
                                        <p:tgtEl>
                                          <p:spTgt spid="6"/>
                                        </p:tgtEl>
                                        <p:attrNameLst>
                                          <p:attrName>ppt_x</p:attrName>
                                        </p:attrNameLst>
                                      </p:cBhvr>
                                      <p:tavLst>
                                        <p:tav tm="0">
                                          <p:val>
                                            <p:strVal val="#ppt_x-0.05"/>
                                          </p:val>
                                        </p:tav>
                                        <p:tav tm="100000">
                                          <p:val>
                                            <p:strVal val="#ppt_x"/>
                                          </p:val>
                                        </p:tav>
                                      </p:tavLst>
                                    </p:anim>
                                    <p:anim calcmode="lin" valueType="num">
                                      <p:cBhvr>
                                        <p:cTn id="42" dur="200" accel="100000" fill="hold">
                                          <p:stCondLst>
                                            <p:cond delay="800"/>
                                          </p:stCondLst>
                                        </p:cTn>
                                        <p:tgtEl>
                                          <p:spTgt spid="6"/>
                                        </p:tgtEl>
                                        <p:attrNameLst>
                                          <p:attrName>ppt_y</p:attrName>
                                        </p:attrNameLst>
                                      </p:cBhvr>
                                      <p:tavLst>
                                        <p:tav tm="0">
                                          <p:val>
                                            <p:strVal val="#ppt_y+0.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53" presetClass="entr" presetSubtype="16" fill="hold" nodeType="clickEffect">
                                  <p:stCondLst>
                                    <p:cond delay="0"/>
                                  </p:stCondLst>
                                  <p:childTnLst>
                                    <p:set>
                                      <p:cBhvr>
                                        <p:cTn id="46" dur="1" fill="hold">
                                          <p:stCondLst>
                                            <p:cond delay="0"/>
                                          </p:stCondLst>
                                        </p:cTn>
                                        <p:tgtEl>
                                          <p:spTgt spid="2051"/>
                                        </p:tgtEl>
                                        <p:attrNameLst>
                                          <p:attrName>style.visibility</p:attrName>
                                        </p:attrNameLst>
                                      </p:cBhvr>
                                      <p:to>
                                        <p:strVal val="visible"/>
                                      </p:to>
                                    </p:set>
                                    <p:anim calcmode="lin" valueType="num">
                                      <p:cBhvr>
                                        <p:cTn id="47" dur="500" fill="hold"/>
                                        <p:tgtEl>
                                          <p:spTgt spid="2051"/>
                                        </p:tgtEl>
                                        <p:attrNameLst>
                                          <p:attrName>ppt_w</p:attrName>
                                        </p:attrNameLst>
                                      </p:cBhvr>
                                      <p:tavLst>
                                        <p:tav tm="0">
                                          <p:val>
                                            <p:fltVal val="0"/>
                                          </p:val>
                                        </p:tav>
                                        <p:tav tm="100000">
                                          <p:val>
                                            <p:strVal val="#ppt_w"/>
                                          </p:val>
                                        </p:tav>
                                      </p:tavLst>
                                    </p:anim>
                                    <p:anim calcmode="lin" valueType="num">
                                      <p:cBhvr>
                                        <p:cTn id="48" dur="500" fill="hold"/>
                                        <p:tgtEl>
                                          <p:spTgt spid="2051"/>
                                        </p:tgtEl>
                                        <p:attrNameLst>
                                          <p:attrName>ppt_h</p:attrName>
                                        </p:attrNameLst>
                                      </p:cBhvr>
                                      <p:tavLst>
                                        <p:tav tm="0">
                                          <p:val>
                                            <p:fltVal val="0"/>
                                          </p:val>
                                        </p:tav>
                                        <p:tav tm="100000">
                                          <p:val>
                                            <p:strVal val="#ppt_h"/>
                                          </p:val>
                                        </p:tav>
                                      </p:tavLst>
                                    </p:anim>
                                    <p:animEffect transition="in" filter="fade">
                                      <p:cBhvr>
                                        <p:cTn id="49" dur="500"/>
                                        <p:tgtEl>
                                          <p:spTgt spid="20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381000"/>
            <a:ext cx="8610600" cy="461665"/>
          </a:xfrm>
          <a:prstGeom prst="rect">
            <a:avLst/>
          </a:prstGeom>
          <a:noFill/>
        </p:spPr>
        <p:txBody>
          <a:bodyPr wrap="square" rtlCol="0">
            <a:spAutoFit/>
          </a:bodyPr>
          <a:lstStyle/>
          <a:p>
            <a:r>
              <a:rPr lang="en-US" sz="2400" b="1" dirty="0" smtClean="0"/>
              <a:t>Some magnets are made from alloys, a combination of several metals.</a:t>
            </a:r>
            <a:endParaRPr lang="en-US" sz="2400" b="1" dirty="0"/>
          </a:p>
        </p:txBody>
      </p:sp>
      <p:sp>
        <p:nvSpPr>
          <p:cNvPr id="3" name="TextBox 2"/>
          <p:cNvSpPr txBox="1"/>
          <p:nvPr/>
        </p:nvSpPr>
        <p:spPr>
          <a:xfrm>
            <a:off x="228600" y="1066800"/>
            <a:ext cx="8610600" cy="461665"/>
          </a:xfrm>
          <a:prstGeom prst="rect">
            <a:avLst/>
          </a:prstGeom>
          <a:noFill/>
        </p:spPr>
        <p:txBody>
          <a:bodyPr wrap="square" rtlCol="0">
            <a:spAutoFit/>
          </a:bodyPr>
          <a:lstStyle/>
          <a:p>
            <a:r>
              <a:rPr lang="en-US" sz="2400" b="1" dirty="0" smtClean="0"/>
              <a:t>One magnetic alloy is alnico:  </a:t>
            </a:r>
            <a:r>
              <a:rPr lang="en-US" sz="2400" b="1" u="sng" dirty="0" smtClean="0">
                <a:solidFill>
                  <a:srgbClr val="FFC000"/>
                </a:solidFill>
                <a:effectLst>
                  <a:outerShdw blurRad="38100" dist="38100" dir="2700000" algn="tl">
                    <a:srgbClr val="000000">
                      <a:alpha val="43137"/>
                    </a:srgbClr>
                  </a:outerShdw>
                </a:effectLst>
              </a:rPr>
              <a:t>a</a:t>
            </a:r>
            <a:r>
              <a:rPr lang="en-US" sz="2400" b="1" dirty="0" smtClean="0"/>
              <a:t>luminum, </a:t>
            </a:r>
            <a:r>
              <a:rPr lang="en-US" sz="2400" b="1" u="sng" dirty="0" smtClean="0">
                <a:solidFill>
                  <a:srgbClr val="FFC000"/>
                </a:solidFill>
                <a:effectLst>
                  <a:outerShdw blurRad="38100" dist="38100" dir="2700000" algn="tl">
                    <a:srgbClr val="000000">
                      <a:alpha val="43137"/>
                    </a:srgbClr>
                  </a:outerShdw>
                </a:effectLst>
              </a:rPr>
              <a:t>n</a:t>
            </a:r>
            <a:r>
              <a:rPr lang="en-US" sz="2400" b="1" dirty="0" smtClean="0"/>
              <a:t>ickel, </a:t>
            </a:r>
            <a:r>
              <a:rPr lang="en-US" sz="2400" b="1" u="sng" dirty="0" smtClean="0">
                <a:solidFill>
                  <a:srgbClr val="FFC000"/>
                </a:solidFill>
                <a:effectLst>
                  <a:outerShdw blurRad="38100" dist="38100" dir="2700000" algn="tl">
                    <a:srgbClr val="000000">
                      <a:alpha val="43137"/>
                    </a:srgbClr>
                  </a:outerShdw>
                </a:effectLst>
              </a:rPr>
              <a:t>i</a:t>
            </a:r>
            <a:r>
              <a:rPr lang="en-US" sz="2400" b="1" dirty="0" smtClean="0"/>
              <a:t>ron, and </a:t>
            </a:r>
            <a:r>
              <a:rPr lang="en-US" sz="2400" b="1" u="sng" dirty="0" smtClean="0">
                <a:solidFill>
                  <a:srgbClr val="FFC000"/>
                </a:solidFill>
                <a:effectLst>
                  <a:outerShdw blurRad="38100" dist="38100" dir="2700000" algn="tl">
                    <a:srgbClr val="000000">
                      <a:alpha val="43137"/>
                    </a:srgbClr>
                  </a:outerShdw>
                </a:effectLst>
              </a:rPr>
              <a:t>co</a:t>
            </a:r>
            <a:r>
              <a:rPr lang="en-US" sz="2400" b="1" dirty="0" smtClean="0"/>
              <a:t>balt.</a:t>
            </a:r>
            <a:endParaRPr lang="en-US" sz="2400" b="1" dirty="0"/>
          </a:p>
        </p:txBody>
      </p:sp>
      <p:pic>
        <p:nvPicPr>
          <p:cNvPr id="3074" name="Picture 2" descr="C:\Users\bboyer.BFCS\AppData\Local\Microsoft\Windows\Temporary Internet Files\Content.IE5\EFP1Z39I\alnico_by_cogmoses-d7ux5p3[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05199" y="1752600"/>
            <a:ext cx="1400175" cy="1905000"/>
          </a:xfrm>
          <a:prstGeom prst="rect">
            <a:avLst/>
          </a:prstGeom>
          <a:solidFill>
            <a:schemeClr val="tx1"/>
          </a:solidFill>
        </p:spPr>
      </p:pic>
      <p:sp>
        <p:nvSpPr>
          <p:cNvPr id="4" name="TextBox 3"/>
          <p:cNvSpPr txBox="1"/>
          <p:nvPr/>
        </p:nvSpPr>
        <p:spPr>
          <a:xfrm>
            <a:off x="228600" y="4372314"/>
            <a:ext cx="8610600" cy="1200329"/>
          </a:xfrm>
          <a:prstGeom prst="rect">
            <a:avLst/>
          </a:prstGeom>
          <a:noFill/>
        </p:spPr>
        <p:txBody>
          <a:bodyPr wrap="square" rtlCol="0">
            <a:spAutoFit/>
          </a:bodyPr>
          <a:lstStyle/>
          <a:p>
            <a:r>
              <a:rPr lang="en-US" sz="2400" b="1" dirty="0" smtClean="0"/>
              <a:t>However, most magnets are made, not from alloys, but from a material called </a:t>
            </a:r>
            <a:r>
              <a:rPr lang="en-US" sz="2400" b="1" dirty="0" smtClean="0">
                <a:solidFill>
                  <a:srgbClr val="FFC000"/>
                </a:solidFill>
                <a:effectLst>
                  <a:outerShdw blurRad="38100" dist="38100" dir="2700000" algn="tl">
                    <a:srgbClr val="000000">
                      <a:alpha val="43137"/>
                    </a:srgbClr>
                  </a:outerShdw>
                </a:effectLst>
              </a:rPr>
              <a:t>FERRITE</a:t>
            </a:r>
            <a:r>
              <a:rPr lang="en-US" sz="2400" b="1" dirty="0" smtClean="0"/>
              <a:t>. Ferrite is a brittle material that will chip easily but it makes for strong and inexpensive magnets.</a:t>
            </a:r>
            <a:endParaRPr lang="en-US" sz="2400" b="1" dirty="0"/>
          </a:p>
        </p:txBody>
      </p:sp>
    </p:spTree>
    <p:extLst>
      <p:ext uri="{BB962C8B-B14F-4D97-AF65-F5344CB8AC3E}">
        <p14:creationId xmlns:p14="http://schemas.microsoft.com/office/powerpoint/2010/main" val="26655497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p:cTn id="12" dur="500" fill="hold"/>
                                        <p:tgtEl>
                                          <p:spTgt spid="3"/>
                                        </p:tgtEl>
                                        <p:attrNameLst>
                                          <p:attrName>ppt_w</p:attrName>
                                        </p:attrNameLst>
                                      </p:cBhvr>
                                      <p:tavLst>
                                        <p:tav tm="0">
                                          <p:val>
                                            <p:fltVal val="0"/>
                                          </p:val>
                                        </p:tav>
                                        <p:tav tm="100000">
                                          <p:val>
                                            <p:strVal val="#ppt_w"/>
                                          </p:val>
                                        </p:tav>
                                      </p:tavLst>
                                    </p:anim>
                                    <p:anim calcmode="lin" valueType="num">
                                      <p:cBhvr>
                                        <p:cTn id="13" dur="500" fill="hold"/>
                                        <p:tgtEl>
                                          <p:spTgt spid="3"/>
                                        </p:tgtEl>
                                        <p:attrNameLst>
                                          <p:attrName>ppt_h</p:attrName>
                                        </p:attrNameLst>
                                      </p:cBhvr>
                                      <p:tavLst>
                                        <p:tav tm="0">
                                          <p:val>
                                            <p:fltVal val="0"/>
                                          </p:val>
                                        </p:tav>
                                        <p:tav tm="100000">
                                          <p:val>
                                            <p:strVal val="#ppt_h"/>
                                          </p:val>
                                        </p:tav>
                                      </p:tavLst>
                                    </p:anim>
                                    <p:animEffect transition="in" filter="fade">
                                      <p:cBhvr>
                                        <p:cTn id="14" dur="500"/>
                                        <p:tgtEl>
                                          <p:spTgt spid="3"/>
                                        </p:tgtEl>
                                      </p:cBhvr>
                                    </p:animEffect>
                                  </p:childTnLst>
                                </p:cTn>
                              </p:par>
                            </p:childTnLst>
                          </p:cTn>
                        </p:par>
                      </p:childTnLst>
                    </p:cTn>
                  </p:par>
                  <p:par>
                    <p:cTn id="15" fill="hold">
                      <p:stCondLst>
                        <p:cond delay="indefinite"/>
                      </p:stCondLst>
                      <p:childTnLst>
                        <p:par>
                          <p:cTn id="16" fill="hold">
                            <p:stCondLst>
                              <p:cond delay="0"/>
                            </p:stCondLst>
                            <p:childTnLst>
                              <p:par>
                                <p:cTn id="17" presetID="21" presetClass="entr" presetSubtype="1" fill="hold" nodeType="clickEffect">
                                  <p:stCondLst>
                                    <p:cond delay="0"/>
                                  </p:stCondLst>
                                  <p:childTnLst>
                                    <p:set>
                                      <p:cBhvr>
                                        <p:cTn id="18" dur="1" fill="hold">
                                          <p:stCondLst>
                                            <p:cond delay="0"/>
                                          </p:stCondLst>
                                        </p:cTn>
                                        <p:tgtEl>
                                          <p:spTgt spid="3074"/>
                                        </p:tgtEl>
                                        <p:attrNameLst>
                                          <p:attrName>style.visibility</p:attrName>
                                        </p:attrNameLst>
                                      </p:cBhvr>
                                      <p:to>
                                        <p:strVal val="visible"/>
                                      </p:to>
                                    </p:set>
                                    <p:animEffect transition="in" filter="wheel(1)">
                                      <p:cBhvr>
                                        <p:cTn id="19" dur="2000"/>
                                        <p:tgtEl>
                                          <p:spTgt spid="3074"/>
                                        </p:tgtEl>
                                      </p:cBhvr>
                                    </p:animEffect>
                                  </p:childTnLst>
                                </p:cTn>
                              </p:par>
                            </p:childTnLst>
                          </p:cTn>
                        </p:par>
                      </p:childTnLst>
                    </p:cTn>
                  </p:par>
                  <p:par>
                    <p:cTn id="20" fill="hold">
                      <p:stCondLst>
                        <p:cond delay="indefinite"/>
                      </p:stCondLst>
                      <p:childTnLst>
                        <p:par>
                          <p:cTn id="21" fill="hold">
                            <p:stCondLst>
                              <p:cond delay="0"/>
                            </p:stCondLst>
                            <p:childTnLst>
                              <p:par>
                                <p:cTn id="22" presetID="53" presetClass="entr" presetSubtype="16" fill="hold" grpId="0" nodeType="clickEffect">
                                  <p:stCondLst>
                                    <p:cond delay="0"/>
                                  </p:stCondLst>
                                  <p:childTnLst>
                                    <p:set>
                                      <p:cBhvr>
                                        <p:cTn id="23" dur="1" fill="hold">
                                          <p:stCondLst>
                                            <p:cond delay="0"/>
                                          </p:stCondLst>
                                        </p:cTn>
                                        <p:tgtEl>
                                          <p:spTgt spid="4"/>
                                        </p:tgtEl>
                                        <p:attrNameLst>
                                          <p:attrName>style.visibility</p:attrName>
                                        </p:attrNameLst>
                                      </p:cBhvr>
                                      <p:to>
                                        <p:strVal val="visible"/>
                                      </p:to>
                                    </p:set>
                                    <p:anim calcmode="lin" valueType="num">
                                      <p:cBhvr>
                                        <p:cTn id="24" dur="500" fill="hold"/>
                                        <p:tgtEl>
                                          <p:spTgt spid="4"/>
                                        </p:tgtEl>
                                        <p:attrNameLst>
                                          <p:attrName>ppt_w</p:attrName>
                                        </p:attrNameLst>
                                      </p:cBhvr>
                                      <p:tavLst>
                                        <p:tav tm="0">
                                          <p:val>
                                            <p:fltVal val="0"/>
                                          </p:val>
                                        </p:tav>
                                        <p:tav tm="100000">
                                          <p:val>
                                            <p:strVal val="#ppt_w"/>
                                          </p:val>
                                        </p:tav>
                                      </p:tavLst>
                                    </p:anim>
                                    <p:anim calcmode="lin" valueType="num">
                                      <p:cBhvr>
                                        <p:cTn id="25" dur="500" fill="hold"/>
                                        <p:tgtEl>
                                          <p:spTgt spid="4"/>
                                        </p:tgtEl>
                                        <p:attrNameLst>
                                          <p:attrName>ppt_h</p:attrName>
                                        </p:attrNameLst>
                                      </p:cBhvr>
                                      <p:tavLst>
                                        <p:tav tm="0">
                                          <p:val>
                                            <p:fltVal val="0"/>
                                          </p:val>
                                        </p:tav>
                                        <p:tav tm="100000">
                                          <p:val>
                                            <p:strVal val="#ppt_h"/>
                                          </p:val>
                                        </p:tav>
                                      </p:tavLst>
                                    </p:anim>
                                    <p:animEffect transition="in" filter="fade">
                                      <p:cBhvr>
                                        <p:cTn id="26"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3" descr="C:\Users\bboyer.BFCS\AppData\Local\Microsoft\Windows\Temporary Internet Files\Content.IE5\EFP1Z39I\magnets-domains[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5137" y="3608189"/>
            <a:ext cx="2209800" cy="3069902"/>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1485899" y="304800"/>
            <a:ext cx="6172200" cy="457200"/>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en-US" sz="2400" b="1" dirty="0" smtClean="0"/>
              <a:t>Magnets can be made, destroyed, or broken apart.</a:t>
            </a:r>
            <a:endParaRPr lang="en-US" sz="2400" b="1" dirty="0"/>
          </a:p>
        </p:txBody>
      </p:sp>
      <p:sp>
        <p:nvSpPr>
          <p:cNvPr id="4" name="TextBox 3"/>
          <p:cNvSpPr txBox="1"/>
          <p:nvPr/>
        </p:nvSpPr>
        <p:spPr>
          <a:xfrm>
            <a:off x="304800" y="838200"/>
            <a:ext cx="8610600" cy="830997"/>
          </a:xfrm>
          <a:prstGeom prst="rect">
            <a:avLst/>
          </a:prstGeom>
          <a:noFill/>
        </p:spPr>
        <p:txBody>
          <a:bodyPr wrap="square" rtlCol="0">
            <a:spAutoFit/>
          </a:bodyPr>
          <a:lstStyle/>
          <a:p>
            <a:r>
              <a:rPr lang="en-US" sz="2400" b="1" dirty="0" smtClean="0"/>
              <a:t>You can make a magnet.  First, it must be a material that contains iron, such as steel.</a:t>
            </a:r>
            <a:endParaRPr lang="en-US" sz="2400" b="1" dirty="0"/>
          </a:p>
        </p:txBody>
      </p:sp>
      <p:sp>
        <p:nvSpPr>
          <p:cNvPr id="5" name="TextBox 4"/>
          <p:cNvSpPr txBox="1"/>
          <p:nvPr/>
        </p:nvSpPr>
        <p:spPr>
          <a:xfrm>
            <a:off x="304800" y="1669197"/>
            <a:ext cx="8610600" cy="1938992"/>
          </a:xfrm>
          <a:prstGeom prst="rect">
            <a:avLst/>
          </a:prstGeom>
          <a:noFill/>
        </p:spPr>
        <p:txBody>
          <a:bodyPr wrap="square" rtlCol="0">
            <a:spAutoFit/>
          </a:bodyPr>
          <a:lstStyle/>
          <a:p>
            <a:r>
              <a:rPr lang="en-US" sz="2400" b="1" dirty="0" smtClean="0"/>
              <a:t>Then, you place your material in a strong magnetic field or rub the material with one pole of a magnet.  You rub in one direction using the pole of a magnet.  This causes some domains in the material to line up in the same direction as the domains in the magnet.  The more domains that line up, the more magnetic the material becomes.</a:t>
            </a:r>
            <a:endParaRPr lang="en-US" sz="2400" b="1" dirty="0"/>
          </a:p>
        </p:txBody>
      </p:sp>
      <p:sp>
        <p:nvSpPr>
          <p:cNvPr id="6" name="TextBox 5"/>
          <p:cNvSpPr txBox="1"/>
          <p:nvPr/>
        </p:nvSpPr>
        <p:spPr>
          <a:xfrm>
            <a:off x="2819400" y="3733800"/>
            <a:ext cx="6096000" cy="1200329"/>
          </a:xfrm>
          <a:prstGeom prst="rect">
            <a:avLst/>
          </a:prstGeom>
          <a:noFill/>
        </p:spPr>
        <p:txBody>
          <a:bodyPr wrap="square" rtlCol="0">
            <a:spAutoFit/>
          </a:bodyPr>
          <a:lstStyle/>
          <a:p>
            <a:r>
              <a:rPr lang="en-US" sz="2400" b="1" dirty="0" smtClean="0"/>
              <a:t>Some materials are easily magnetized but lose their magnetism quickly.  These are  temporary magnets.</a:t>
            </a:r>
            <a:endParaRPr lang="en-US" sz="2400" b="1" dirty="0"/>
          </a:p>
        </p:txBody>
      </p:sp>
      <p:sp>
        <p:nvSpPr>
          <p:cNvPr id="7" name="TextBox 6"/>
          <p:cNvSpPr txBox="1"/>
          <p:nvPr/>
        </p:nvSpPr>
        <p:spPr>
          <a:xfrm>
            <a:off x="2798298" y="5486400"/>
            <a:ext cx="6096000" cy="830997"/>
          </a:xfrm>
          <a:prstGeom prst="rect">
            <a:avLst/>
          </a:prstGeom>
          <a:noFill/>
        </p:spPr>
        <p:txBody>
          <a:bodyPr wrap="square" rtlCol="0">
            <a:spAutoFit/>
          </a:bodyPr>
          <a:lstStyle/>
          <a:p>
            <a:r>
              <a:rPr lang="en-US" sz="2400" b="1" dirty="0" smtClean="0"/>
              <a:t>Other materials are hard to magnetize but tend to stay magnetized.  These are permanent magnets.</a:t>
            </a:r>
            <a:endParaRPr lang="en-US" sz="2400" b="1" dirty="0"/>
          </a:p>
        </p:txBody>
      </p:sp>
    </p:spTree>
    <p:extLst>
      <p:ext uri="{BB962C8B-B14F-4D97-AF65-F5344CB8AC3E}">
        <p14:creationId xmlns:p14="http://schemas.microsoft.com/office/powerpoint/2010/main" val="30029856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ppt_w</p:attrName>
                                        </p:attrNameLst>
                                      </p:cBhvr>
                                      <p:tavLst>
                                        <p:tav tm="0">
                                          <p:val>
                                            <p:fltVal val="0"/>
                                          </p:val>
                                        </p:tav>
                                        <p:tav tm="100000">
                                          <p:val>
                                            <p:strVal val="#ppt_w"/>
                                          </p:val>
                                        </p:tav>
                                      </p:tavLst>
                                    </p:anim>
                                    <p:anim calcmode="lin" valueType="num">
                                      <p:cBhvr>
                                        <p:cTn id="8" dur="1000" fill="hold"/>
                                        <p:tgtEl>
                                          <p:spTgt spid="3"/>
                                        </p:tgtEl>
                                        <p:attrNameLst>
                                          <p:attrName>ppt_h</p:attrName>
                                        </p:attrNameLst>
                                      </p:cBhvr>
                                      <p:tavLst>
                                        <p:tav tm="0">
                                          <p:val>
                                            <p:fltVal val="0"/>
                                          </p:val>
                                        </p:tav>
                                        <p:tav tm="100000">
                                          <p:val>
                                            <p:strVal val="#ppt_h"/>
                                          </p:val>
                                        </p:tav>
                                      </p:tavLst>
                                    </p:anim>
                                    <p:anim calcmode="lin" valueType="num">
                                      <p:cBhvr>
                                        <p:cTn id="9" dur="1000" fill="hold"/>
                                        <p:tgtEl>
                                          <p:spTgt spid="3"/>
                                        </p:tgtEl>
                                        <p:attrNameLst>
                                          <p:attrName>style.rotation</p:attrName>
                                        </p:attrNameLst>
                                      </p:cBhvr>
                                      <p:tavLst>
                                        <p:tav tm="0">
                                          <p:val>
                                            <p:fltVal val="90"/>
                                          </p:val>
                                        </p:tav>
                                        <p:tav tm="100000">
                                          <p:val>
                                            <p:fltVal val="0"/>
                                          </p:val>
                                        </p:tav>
                                      </p:tavLst>
                                    </p:anim>
                                    <p:animEffect transition="in" filter="fade">
                                      <p:cBhvr>
                                        <p:cTn id="10" dur="1000"/>
                                        <p:tgtEl>
                                          <p:spTgt spid="3"/>
                                        </p:tgtEl>
                                      </p:cBhvr>
                                    </p:animEffec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53" presetClass="entr" presetSubtype="16"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p:cTn id="19" dur="500" fill="hold"/>
                                        <p:tgtEl>
                                          <p:spTgt spid="5"/>
                                        </p:tgtEl>
                                        <p:attrNameLst>
                                          <p:attrName>ppt_w</p:attrName>
                                        </p:attrNameLst>
                                      </p:cBhvr>
                                      <p:tavLst>
                                        <p:tav tm="0">
                                          <p:val>
                                            <p:fltVal val="0"/>
                                          </p:val>
                                        </p:tav>
                                        <p:tav tm="100000">
                                          <p:val>
                                            <p:strVal val="#ppt_w"/>
                                          </p:val>
                                        </p:tav>
                                      </p:tavLst>
                                    </p:anim>
                                    <p:anim calcmode="lin" valueType="num">
                                      <p:cBhvr>
                                        <p:cTn id="20" dur="500" fill="hold"/>
                                        <p:tgtEl>
                                          <p:spTgt spid="5"/>
                                        </p:tgtEl>
                                        <p:attrNameLst>
                                          <p:attrName>ppt_h</p:attrName>
                                        </p:attrNameLst>
                                      </p:cBhvr>
                                      <p:tavLst>
                                        <p:tav tm="0">
                                          <p:val>
                                            <p:fltVal val="0"/>
                                          </p:val>
                                        </p:tav>
                                        <p:tav tm="100000">
                                          <p:val>
                                            <p:strVal val="#ppt_h"/>
                                          </p:val>
                                        </p:tav>
                                      </p:tavLst>
                                    </p:anim>
                                    <p:animEffect transition="in" filter="fade">
                                      <p:cBhvr>
                                        <p:cTn id="21" dur="500"/>
                                        <p:tgtEl>
                                          <p:spTgt spid="5"/>
                                        </p:tgtEl>
                                      </p:cBhvr>
                                    </p:animEffect>
                                  </p:childTnLst>
                                </p:cTn>
                              </p:par>
                            </p:childTnLst>
                          </p:cTn>
                        </p:par>
                      </p:childTnLst>
                    </p:cTn>
                  </p:par>
                  <p:par>
                    <p:cTn id="22" fill="hold">
                      <p:stCondLst>
                        <p:cond delay="indefinite"/>
                      </p:stCondLst>
                      <p:childTnLst>
                        <p:par>
                          <p:cTn id="23" fill="hold">
                            <p:stCondLst>
                              <p:cond delay="0"/>
                            </p:stCondLst>
                            <p:childTnLst>
                              <p:par>
                                <p:cTn id="24" presetID="26" presetClass="entr" presetSubtype="0" fill="hold" nodeType="clickEffect">
                                  <p:stCondLst>
                                    <p:cond delay="0"/>
                                  </p:stCondLst>
                                  <p:childTnLst>
                                    <p:set>
                                      <p:cBhvr>
                                        <p:cTn id="25" dur="1" fill="hold">
                                          <p:stCondLst>
                                            <p:cond delay="0"/>
                                          </p:stCondLst>
                                        </p:cTn>
                                        <p:tgtEl>
                                          <p:spTgt spid="2"/>
                                        </p:tgtEl>
                                        <p:attrNameLst>
                                          <p:attrName>style.visibility</p:attrName>
                                        </p:attrNameLst>
                                      </p:cBhvr>
                                      <p:to>
                                        <p:strVal val="visible"/>
                                      </p:to>
                                    </p:set>
                                    <p:animEffect transition="in" filter="wipe(down)">
                                      <p:cBhvr>
                                        <p:cTn id="26" dur="580">
                                          <p:stCondLst>
                                            <p:cond delay="0"/>
                                          </p:stCondLst>
                                        </p:cTn>
                                        <p:tgtEl>
                                          <p:spTgt spid="2"/>
                                        </p:tgtEl>
                                      </p:cBhvr>
                                    </p:animEffect>
                                    <p:anim calcmode="lin" valueType="num">
                                      <p:cBhvr>
                                        <p:cTn id="27"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28"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29"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30"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31"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32" dur="26">
                                          <p:stCondLst>
                                            <p:cond delay="650"/>
                                          </p:stCondLst>
                                        </p:cTn>
                                        <p:tgtEl>
                                          <p:spTgt spid="2"/>
                                        </p:tgtEl>
                                      </p:cBhvr>
                                      <p:to x="100000" y="60000"/>
                                    </p:animScale>
                                    <p:animScale>
                                      <p:cBhvr>
                                        <p:cTn id="33" dur="166" decel="50000">
                                          <p:stCondLst>
                                            <p:cond delay="676"/>
                                          </p:stCondLst>
                                        </p:cTn>
                                        <p:tgtEl>
                                          <p:spTgt spid="2"/>
                                        </p:tgtEl>
                                      </p:cBhvr>
                                      <p:to x="100000" y="100000"/>
                                    </p:animScale>
                                    <p:animScale>
                                      <p:cBhvr>
                                        <p:cTn id="34" dur="26">
                                          <p:stCondLst>
                                            <p:cond delay="1312"/>
                                          </p:stCondLst>
                                        </p:cTn>
                                        <p:tgtEl>
                                          <p:spTgt spid="2"/>
                                        </p:tgtEl>
                                      </p:cBhvr>
                                      <p:to x="100000" y="80000"/>
                                    </p:animScale>
                                    <p:animScale>
                                      <p:cBhvr>
                                        <p:cTn id="35" dur="166" decel="50000">
                                          <p:stCondLst>
                                            <p:cond delay="1338"/>
                                          </p:stCondLst>
                                        </p:cTn>
                                        <p:tgtEl>
                                          <p:spTgt spid="2"/>
                                        </p:tgtEl>
                                      </p:cBhvr>
                                      <p:to x="100000" y="100000"/>
                                    </p:animScale>
                                    <p:animScale>
                                      <p:cBhvr>
                                        <p:cTn id="36" dur="26">
                                          <p:stCondLst>
                                            <p:cond delay="1642"/>
                                          </p:stCondLst>
                                        </p:cTn>
                                        <p:tgtEl>
                                          <p:spTgt spid="2"/>
                                        </p:tgtEl>
                                      </p:cBhvr>
                                      <p:to x="100000" y="90000"/>
                                    </p:animScale>
                                    <p:animScale>
                                      <p:cBhvr>
                                        <p:cTn id="37" dur="166" decel="50000">
                                          <p:stCondLst>
                                            <p:cond delay="1668"/>
                                          </p:stCondLst>
                                        </p:cTn>
                                        <p:tgtEl>
                                          <p:spTgt spid="2"/>
                                        </p:tgtEl>
                                      </p:cBhvr>
                                      <p:to x="100000" y="100000"/>
                                    </p:animScale>
                                    <p:animScale>
                                      <p:cBhvr>
                                        <p:cTn id="38" dur="26">
                                          <p:stCondLst>
                                            <p:cond delay="1808"/>
                                          </p:stCondLst>
                                        </p:cTn>
                                        <p:tgtEl>
                                          <p:spTgt spid="2"/>
                                        </p:tgtEl>
                                      </p:cBhvr>
                                      <p:to x="100000" y="95000"/>
                                    </p:animScale>
                                    <p:animScale>
                                      <p:cBhvr>
                                        <p:cTn id="39" dur="166" decel="50000">
                                          <p:stCondLst>
                                            <p:cond delay="1834"/>
                                          </p:stCondLst>
                                        </p:cTn>
                                        <p:tgtEl>
                                          <p:spTgt spid="2"/>
                                        </p:tgtEl>
                                      </p:cBhvr>
                                      <p:to x="100000" y="100000"/>
                                    </p:animScale>
                                  </p:childTnLst>
                                </p:cTn>
                              </p:par>
                            </p:childTnLst>
                          </p:cTn>
                        </p:par>
                      </p:childTnLst>
                    </p:cTn>
                  </p:par>
                  <p:par>
                    <p:cTn id="40" fill="hold">
                      <p:stCondLst>
                        <p:cond delay="indefinite"/>
                      </p:stCondLst>
                      <p:childTnLst>
                        <p:par>
                          <p:cTn id="41" fill="hold">
                            <p:stCondLst>
                              <p:cond delay="0"/>
                            </p:stCondLst>
                            <p:childTnLst>
                              <p:par>
                                <p:cTn id="42" presetID="43" presetClass="entr" presetSubtype="0" fill="hold" grpId="0" nodeType="clickEffect">
                                  <p:stCondLst>
                                    <p:cond delay="0"/>
                                  </p:stCondLst>
                                  <p:childTnLst>
                                    <p:set>
                                      <p:cBhvr>
                                        <p:cTn id="43" dur="1" fill="hold">
                                          <p:stCondLst>
                                            <p:cond delay="0"/>
                                          </p:stCondLst>
                                        </p:cTn>
                                        <p:tgtEl>
                                          <p:spTgt spid="6"/>
                                        </p:tgtEl>
                                        <p:attrNameLst>
                                          <p:attrName>style.visibility</p:attrName>
                                        </p:attrNameLst>
                                      </p:cBhvr>
                                      <p:to>
                                        <p:strVal val="visible"/>
                                      </p:to>
                                    </p:set>
                                    <p:animEffect transition="in" filter="fade">
                                      <p:cBhvr>
                                        <p:cTn id="44" dur="100"/>
                                        <p:tgtEl>
                                          <p:spTgt spid="6"/>
                                        </p:tgtEl>
                                      </p:cBhvr>
                                    </p:animEffect>
                                    <p:anim calcmode="lin" valueType="num">
                                      <p:cBhvr>
                                        <p:cTn id="45" dur="400" fill="hold"/>
                                        <p:tgtEl>
                                          <p:spTgt spid="6"/>
                                        </p:tgtEl>
                                        <p:attrNameLst>
                                          <p:attrName>ppt_x</p:attrName>
                                        </p:attrNameLst>
                                      </p:cBhvr>
                                      <p:tavLst>
                                        <p:tav tm="0">
                                          <p:val>
                                            <p:strVal val="#ppt_x"/>
                                          </p:val>
                                        </p:tav>
                                        <p:tav tm="100000">
                                          <p:val>
                                            <p:strVal val="#ppt_x"/>
                                          </p:val>
                                        </p:tav>
                                      </p:tavLst>
                                    </p:anim>
                                    <p:anim calcmode="lin" valueType="num">
                                      <p:cBhvr>
                                        <p:cTn id="46" dur="400" fill="hold"/>
                                        <p:tgtEl>
                                          <p:spTgt spid="6"/>
                                        </p:tgtEl>
                                        <p:attrNameLst>
                                          <p:attrName>ppt_y</p:attrName>
                                        </p:attrNameLst>
                                      </p:cBhvr>
                                      <p:tavLst>
                                        <p:tav tm="0">
                                          <p:val>
                                            <p:strVal val="#ppt_y+0.31"/>
                                          </p:val>
                                        </p:tav>
                                        <p:tav tm="100000">
                                          <p:val>
                                            <p:strVal val="#ppt_y+0.31"/>
                                          </p:val>
                                        </p:tav>
                                      </p:tavLst>
                                    </p:anim>
                                    <p:anim calcmode="lin" valueType="num">
                                      <p:cBhvr>
                                        <p:cTn id="47" dur="600" decel="50000" fill="hold">
                                          <p:stCondLst>
                                            <p:cond delay="400"/>
                                          </p:stCondLst>
                                        </p:cTn>
                                        <p:tgtEl>
                                          <p:spTgt spid="6"/>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48" dur="600" decel="50000" fill="hold">
                                          <p:stCondLst>
                                            <p:cond delay="400"/>
                                          </p:stCondLst>
                                        </p:cTn>
                                        <p:tgtEl>
                                          <p:spTgt spid="6"/>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14" presetClass="entr" presetSubtype="10" fill="hold" grpId="0" nodeType="clickEffect">
                                  <p:stCondLst>
                                    <p:cond delay="0"/>
                                  </p:stCondLst>
                                  <p:childTnLst>
                                    <p:set>
                                      <p:cBhvr>
                                        <p:cTn id="52" dur="1" fill="hold">
                                          <p:stCondLst>
                                            <p:cond delay="0"/>
                                          </p:stCondLst>
                                        </p:cTn>
                                        <p:tgtEl>
                                          <p:spTgt spid="7"/>
                                        </p:tgtEl>
                                        <p:attrNameLst>
                                          <p:attrName>style.visibility</p:attrName>
                                        </p:attrNameLst>
                                      </p:cBhvr>
                                      <p:to>
                                        <p:strVal val="visible"/>
                                      </p:to>
                                    </p:set>
                                    <p:animEffect transition="in" filter="randombar(horizontal)">
                                      <p:cBhvr>
                                        <p:cTn id="53"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p:bldP spid="5" grpId="0"/>
      <p:bldP spid="6" grpId="0"/>
      <p:bldP spid="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04800" y="304800"/>
            <a:ext cx="6629400" cy="461665"/>
          </a:xfrm>
          <a:prstGeom prst="rect">
            <a:avLst/>
          </a:prstGeom>
          <a:noFill/>
        </p:spPr>
        <p:txBody>
          <a:bodyPr wrap="square" rtlCol="0">
            <a:spAutoFit/>
          </a:bodyPr>
          <a:lstStyle/>
          <a:p>
            <a:r>
              <a:rPr lang="en-US" sz="2400" b="1" dirty="0" smtClean="0"/>
              <a:t>Even a permanent magnet can be </a:t>
            </a:r>
            <a:r>
              <a:rPr lang="en-US" sz="2400" b="1" dirty="0" err="1" smtClean="0"/>
              <a:t>unmagnetized</a:t>
            </a:r>
            <a:r>
              <a:rPr lang="en-US" sz="2400" b="1" dirty="0" smtClean="0"/>
              <a:t> by:</a:t>
            </a:r>
            <a:endParaRPr lang="en-US" sz="2400" b="1" dirty="0"/>
          </a:p>
        </p:txBody>
      </p:sp>
      <p:sp>
        <p:nvSpPr>
          <p:cNvPr id="4" name="TextBox 3"/>
          <p:cNvSpPr txBox="1"/>
          <p:nvPr/>
        </p:nvSpPr>
        <p:spPr>
          <a:xfrm>
            <a:off x="291885" y="1050840"/>
            <a:ext cx="3886200" cy="461665"/>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wrap="square" rtlCol="0">
            <a:spAutoFit/>
          </a:bodyPr>
          <a:lstStyle/>
          <a:p>
            <a:r>
              <a:rPr lang="en-US" sz="2400" b="1" dirty="0" smtClean="0"/>
              <a:t>Dropping it or striking it hard.</a:t>
            </a:r>
            <a:endParaRPr lang="en-US" sz="2400" b="1" dirty="0"/>
          </a:p>
        </p:txBody>
      </p:sp>
      <p:pic>
        <p:nvPicPr>
          <p:cNvPr id="1031" name="Picture 7" descr="C:\Users\bboyer.BFCS\AppData\Local\Microsoft\Windows\Temporary Internet Files\Content.IE5\Y3NAG44D\calado![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63373" y="2424500"/>
            <a:ext cx="1571625" cy="1743075"/>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304800" y="1639670"/>
            <a:ext cx="3733800" cy="1200329"/>
          </a:xfrm>
          <a:prstGeom prst="rect">
            <a:avLst/>
          </a:prstGeom>
          <a:noFill/>
        </p:spPr>
        <p:txBody>
          <a:bodyPr wrap="square" rtlCol="0">
            <a:spAutoFit/>
          </a:bodyPr>
          <a:lstStyle/>
          <a:p>
            <a:r>
              <a:rPr lang="en-US" sz="2400" b="1" dirty="0" smtClean="0"/>
              <a:t>This could result in the domains being knocked out of alignment.</a:t>
            </a:r>
            <a:endParaRPr lang="en-US" sz="2400" b="1" dirty="0"/>
          </a:p>
        </p:txBody>
      </p:sp>
      <p:sp>
        <p:nvSpPr>
          <p:cNvPr id="6" name="TextBox 5"/>
          <p:cNvSpPr txBox="1"/>
          <p:nvPr/>
        </p:nvSpPr>
        <p:spPr>
          <a:xfrm>
            <a:off x="5372100" y="1063293"/>
            <a:ext cx="2362200" cy="461665"/>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wrap="square" rtlCol="0">
            <a:spAutoFit/>
          </a:bodyPr>
          <a:lstStyle/>
          <a:p>
            <a:r>
              <a:rPr lang="en-US" sz="2400" b="1" dirty="0" smtClean="0"/>
              <a:t>Heating a magnet.</a:t>
            </a:r>
            <a:endParaRPr lang="en-US" sz="2400" b="1" dirty="0"/>
          </a:p>
        </p:txBody>
      </p:sp>
      <p:sp>
        <p:nvSpPr>
          <p:cNvPr id="7" name="TextBox 6"/>
          <p:cNvSpPr txBox="1"/>
          <p:nvPr/>
        </p:nvSpPr>
        <p:spPr>
          <a:xfrm>
            <a:off x="4038600" y="3059578"/>
            <a:ext cx="5029200" cy="1569660"/>
          </a:xfrm>
          <a:prstGeom prst="rect">
            <a:avLst/>
          </a:prstGeom>
          <a:noFill/>
        </p:spPr>
        <p:txBody>
          <a:bodyPr wrap="square" rtlCol="0">
            <a:spAutoFit/>
          </a:bodyPr>
          <a:lstStyle/>
          <a:p>
            <a:r>
              <a:rPr lang="en-US" sz="2400" b="1" dirty="0" smtClean="0"/>
              <a:t>Heat would make the particles vibrate faster and more randomly which would make it more difficult for the domains to stay lined up.</a:t>
            </a:r>
            <a:endParaRPr lang="en-US" sz="2400" b="1" dirty="0"/>
          </a:p>
        </p:txBody>
      </p:sp>
      <p:pic>
        <p:nvPicPr>
          <p:cNvPr id="1032" name="Picture 8" descr="C:\Users\bboyer.BFCS\AppData\Local\Microsoft\Windows\Temporary Internet Files\Content.IE5\5N068EZU\calor[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909531" y="1941261"/>
            <a:ext cx="1024669" cy="966477"/>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p:cNvSpPr txBox="1"/>
          <p:nvPr/>
        </p:nvSpPr>
        <p:spPr>
          <a:xfrm>
            <a:off x="282844" y="4398406"/>
            <a:ext cx="2544385" cy="461665"/>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wrap="square" rtlCol="0">
            <a:spAutoFit/>
          </a:bodyPr>
          <a:lstStyle/>
          <a:p>
            <a:r>
              <a:rPr lang="en-US" sz="2400" b="1" dirty="0" smtClean="0"/>
              <a:t>Breaking a magnet.</a:t>
            </a:r>
            <a:endParaRPr lang="en-US" sz="2400" b="1" dirty="0"/>
          </a:p>
        </p:txBody>
      </p:sp>
      <p:pic>
        <p:nvPicPr>
          <p:cNvPr id="1040" name="Picture 16" descr="C:\Users\bboyer.BFCS\AppData\Local\Microsoft\Windows\Temporary Internet Files\Content.IE5\Y3NAG44D\540px-CuttingABarMagnet.svg[1].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09600" y="5109718"/>
            <a:ext cx="1619869" cy="1589871"/>
          </a:xfrm>
          <a:prstGeom prst="rect">
            <a:avLst/>
          </a:prstGeom>
          <a:noFill/>
          <a:extLst>
            <a:ext uri="{909E8E84-426E-40DD-AFC4-6F175D3DCCD1}">
              <a14:hiddenFill xmlns:a14="http://schemas.microsoft.com/office/drawing/2010/main">
                <a:solidFill>
                  <a:srgbClr val="FFFFFF"/>
                </a:solidFill>
              </a14:hiddenFill>
            </a:ext>
          </a:extLst>
        </p:spPr>
      </p:pic>
      <p:sp>
        <p:nvSpPr>
          <p:cNvPr id="10" name="TextBox 9"/>
          <p:cNvSpPr txBox="1"/>
          <p:nvPr/>
        </p:nvSpPr>
        <p:spPr>
          <a:xfrm>
            <a:off x="2731736" y="5109718"/>
            <a:ext cx="6172200" cy="1200329"/>
          </a:xfrm>
          <a:prstGeom prst="rect">
            <a:avLst/>
          </a:prstGeom>
          <a:noFill/>
        </p:spPr>
        <p:txBody>
          <a:bodyPr wrap="square" rtlCol="0">
            <a:spAutoFit/>
          </a:bodyPr>
          <a:lstStyle/>
          <a:p>
            <a:r>
              <a:rPr lang="en-US" sz="2400" b="1" dirty="0" smtClean="0"/>
              <a:t>If the magnet is broken into two pieces, the domains in the two halves will still be lined up in the same way they were in the original magnet.</a:t>
            </a:r>
            <a:endParaRPr lang="en-US" sz="2400" b="1" dirty="0"/>
          </a:p>
        </p:txBody>
      </p:sp>
    </p:spTree>
    <p:extLst>
      <p:ext uri="{BB962C8B-B14F-4D97-AF65-F5344CB8AC3E}">
        <p14:creationId xmlns:p14="http://schemas.microsoft.com/office/powerpoint/2010/main" val="20507670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6"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down)">
                                      <p:cBhvr>
                                        <p:cTn id="12" dur="580">
                                          <p:stCondLst>
                                            <p:cond delay="0"/>
                                          </p:stCondLst>
                                        </p:cTn>
                                        <p:tgtEl>
                                          <p:spTgt spid="4"/>
                                        </p:tgtEl>
                                      </p:cBhvr>
                                    </p:animEffect>
                                    <p:anim calcmode="lin" valueType="num">
                                      <p:cBhvr>
                                        <p:cTn id="13"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14"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5"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16"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17"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18" dur="26">
                                          <p:stCondLst>
                                            <p:cond delay="650"/>
                                          </p:stCondLst>
                                        </p:cTn>
                                        <p:tgtEl>
                                          <p:spTgt spid="4"/>
                                        </p:tgtEl>
                                      </p:cBhvr>
                                      <p:to x="100000" y="60000"/>
                                    </p:animScale>
                                    <p:animScale>
                                      <p:cBhvr>
                                        <p:cTn id="19" dur="166" decel="50000">
                                          <p:stCondLst>
                                            <p:cond delay="676"/>
                                          </p:stCondLst>
                                        </p:cTn>
                                        <p:tgtEl>
                                          <p:spTgt spid="4"/>
                                        </p:tgtEl>
                                      </p:cBhvr>
                                      <p:to x="100000" y="100000"/>
                                    </p:animScale>
                                    <p:animScale>
                                      <p:cBhvr>
                                        <p:cTn id="20" dur="26">
                                          <p:stCondLst>
                                            <p:cond delay="1312"/>
                                          </p:stCondLst>
                                        </p:cTn>
                                        <p:tgtEl>
                                          <p:spTgt spid="4"/>
                                        </p:tgtEl>
                                      </p:cBhvr>
                                      <p:to x="100000" y="80000"/>
                                    </p:animScale>
                                    <p:animScale>
                                      <p:cBhvr>
                                        <p:cTn id="21" dur="166" decel="50000">
                                          <p:stCondLst>
                                            <p:cond delay="1338"/>
                                          </p:stCondLst>
                                        </p:cTn>
                                        <p:tgtEl>
                                          <p:spTgt spid="4"/>
                                        </p:tgtEl>
                                      </p:cBhvr>
                                      <p:to x="100000" y="100000"/>
                                    </p:animScale>
                                    <p:animScale>
                                      <p:cBhvr>
                                        <p:cTn id="22" dur="26">
                                          <p:stCondLst>
                                            <p:cond delay="1642"/>
                                          </p:stCondLst>
                                        </p:cTn>
                                        <p:tgtEl>
                                          <p:spTgt spid="4"/>
                                        </p:tgtEl>
                                      </p:cBhvr>
                                      <p:to x="100000" y="90000"/>
                                    </p:animScale>
                                    <p:animScale>
                                      <p:cBhvr>
                                        <p:cTn id="23" dur="166" decel="50000">
                                          <p:stCondLst>
                                            <p:cond delay="1668"/>
                                          </p:stCondLst>
                                        </p:cTn>
                                        <p:tgtEl>
                                          <p:spTgt spid="4"/>
                                        </p:tgtEl>
                                      </p:cBhvr>
                                      <p:to x="100000" y="100000"/>
                                    </p:animScale>
                                    <p:animScale>
                                      <p:cBhvr>
                                        <p:cTn id="24" dur="26">
                                          <p:stCondLst>
                                            <p:cond delay="1808"/>
                                          </p:stCondLst>
                                        </p:cTn>
                                        <p:tgtEl>
                                          <p:spTgt spid="4"/>
                                        </p:tgtEl>
                                      </p:cBhvr>
                                      <p:to x="100000" y="95000"/>
                                    </p:animScale>
                                    <p:animScale>
                                      <p:cBhvr>
                                        <p:cTn id="25" dur="166" decel="50000">
                                          <p:stCondLst>
                                            <p:cond delay="1834"/>
                                          </p:stCondLst>
                                        </p:cTn>
                                        <p:tgtEl>
                                          <p:spTgt spid="4"/>
                                        </p:tgtEl>
                                      </p:cBhvr>
                                      <p:to x="100000" y="100000"/>
                                    </p:animScale>
                                  </p:childTnLst>
                                </p:cTn>
                              </p:par>
                            </p:childTnLst>
                          </p:cTn>
                        </p:par>
                      </p:childTnLst>
                    </p:cTn>
                  </p:par>
                  <p:par>
                    <p:cTn id="26" fill="hold">
                      <p:stCondLst>
                        <p:cond delay="indefinite"/>
                      </p:stCondLst>
                      <p:childTnLst>
                        <p:par>
                          <p:cTn id="27" fill="hold">
                            <p:stCondLst>
                              <p:cond delay="0"/>
                            </p:stCondLst>
                            <p:childTnLst>
                              <p:par>
                                <p:cTn id="28" presetID="26" presetClass="entr" presetSubtype="0" fill="hold" grpId="0" nodeType="clickEffect">
                                  <p:stCondLst>
                                    <p:cond delay="0"/>
                                  </p:stCondLst>
                                  <p:childTnLst>
                                    <p:set>
                                      <p:cBhvr>
                                        <p:cTn id="29" dur="1" fill="hold">
                                          <p:stCondLst>
                                            <p:cond delay="0"/>
                                          </p:stCondLst>
                                        </p:cTn>
                                        <p:tgtEl>
                                          <p:spTgt spid="5"/>
                                        </p:tgtEl>
                                        <p:attrNameLst>
                                          <p:attrName>style.visibility</p:attrName>
                                        </p:attrNameLst>
                                      </p:cBhvr>
                                      <p:to>
                                        <p:strVal val="visible"/>
                                      </p:to>
                                    </p:set>
                                    <p:animEffect transition="in" filter="wipe(down)">
                                      <p:cBhvr>
                                        <p:cTn id="30" dur="580">
                                          <p:stCondLst>
                                            <p:cond delay="0"/>
                                          </p:stCondLst>
                                        </p:cTn>
                                        <p:tgtEl>
                                          <p:spTgt spid="5"/>
                                        </p:tgtEl>
                                      </p:cBhvr>
                                    </p:animEffect>
                                    <p:anim calcmode="lin" valueType="num">
                                      <p:cBhvr>
                                        <p:cTn id="31"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32"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33"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34"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35"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36" dur="26">
                                          <p:stCondLst>
                                            <p:cond delay="650"/>
                                          </p:stCondLst>
                                        </p:cTn>
                                        <p:tgtEl>
                                          <p:spTgt spid="5"/>
                                        </p:tgtEl>
                                      </p:cBhvr>
                                      <p:to x="100000" y="60000"/>
                                    </p:animScale>
                                    <p:animScale>
                                      <p:cBhvr>
                                        <p:cTn id="37" dur="166" decel="50000">
                                          <p:stCondLst>
                                            <p:cond delay="676"/>
                                          </p:stCondLst>
                                        </p:cTn>
                                        <p:tgtEl>
                                          <p:spTgt spid="5"/>
                                        </p:tgtEl>
                                      </p:cBhvr>
                                      <p:to x="100000" y="100000"/>
                                    </p:animScale>
                                    <p:animScale>
                                      <p:cBhvr>
                                        <p:cTn id="38" dur="26">
                                          <p:stCondLst>
                                            <p:cond delay="1312"/>
                                          </p:stCondLst>
                                        </p:cTn>
                                        <p:tgtEl>
                                          <p:spTgt spid="5"/>
                                        </p:tgtEl>
                                      </p:cBhvr>
                                      <p:to x="100000" y="80000"/>
                                    </p:animScale>
                                    <p:animScale>
                                      <p:cBhvr>
                                        <p:cTn id="39" dur="166" decel="50000">
                                          <p:stCondLst>
                                            <p:cond delay="1338"/>
                                          </p:stCondLst>
                                        </p:cTn>
                                        <p:tgtEl>
                                          <p:spTgt spid="5"/>
                                        </p:tgtEl>
                                      </p:cBhvr>
                                      <p:to x="100000" y="100000"/>
                                    </p:animScale>
                                    <p:animScale>
                                      <p:cBhvr>
                                        <p:cTn id="40" dur="26">
                                          <p:stCondLst>
                                            <p:cond delay="1642"/>
                                          </p:stCondLst>
                                        </p:cTn>
                                        <p:tgtEl>
                                          <p:spTgt spid="5"/>
                                        </p:tgtEl>
                                      </p:cBhvr>
                                      <p:to x="100000" y="90000"/>
                                    </p:animScale>
                                    <p:animScale>
                                      <p:cBhvr>
                                        <p:cTn id="41" dur="166" decel="50000">
                                          <p:stCondLst>
                                            <p:cond delay="1668"/>
                                          </p:stCondLst>
                                        </p:cTn>
                                        <p:tgtEl>
                                          <p:spTgt spid="5"/>
                                        </p:tgtEl>
                                      </p:cBhvr>
                                      <p:to x="100000" y="100000"/>
                                    </p:animScale>
                                    <p:animScale>
                                      <p:cBhvr>
                                        <p:cTn id="42" dur="26">
                                          <p:stCondLst>
                                            <p:cond delay="1808"/>
                                          </p:stCondLst>
                                        </p:cTn>
                                        <p:tgtEl>
                                          <p:spTgt spid="5"/>
                                        </p:tgtEl>
                                      </p:cBhvr>
                                      <p:to x="100000" y="95000"/>
                                    </p:animScale>
                                    <p:animScale>
                                      <p:cBhvr>
                                        <p:cTn id="43" dur="166" decel="50000">
                                          <p:stCondLst>
                                            <p:cond delay="1834"/>
                                          </p:stCondLst>
                                        </p:cTn>
                                        <p:tgtEl>
                                          <p:spTgt spid="5"/>
                                        </p:tgtEl>
                                      </p:cBhvr>
                                      <p:to x="100000" y="100000"/>
                                    </p:animScale>
                                  </p:childTnLst>
                                </p:cTn>
                              </p:par>
                            </p:childTnLst>
                          </p:cTn>
                        </p:par>
                      </p:childTnLst>
                    </p:cTn>
                  </p:par>
                  <p:par>
                    <p:cTn id="44" fill="hold">
                      <p:stCondLst>
                        <p:cond delay="indefinite"/>
                      </p:stCondLst>
                      <p:childTnLst>
                        <p:par>
                          <p:cTn id="45" fill="hold">
                            <p:stCondLst>
                              <p:cond delay="0"/>
                            </p:stCondLst>
                            <p:childTnLst>
                              <p:par>
                                <p:cTn id="46" presetID="26" presetClass="entr" presetSubtype="0" fill="hold" nodeType="clickEffect">
                                  <p:stCondLst>
                                    <p:cond delay="0"/>
                                  </p:stCondLst>
                                  <p:childTnLst>
                                    <p:set>
                                      <p:cBhvr>
                                        <p:cTn id="47" dur="1" fill="hold">
                                          <p:stCondLst>
                                            <p:cond delay="0"/>
                                          </p:stCondLst>
                                        </p:cTn>
                                        <p:tgtEl>
                                          <p:spTgt spid="1031"/>
                                        </p:tgtEl>
                                        <p:attrNameLst>
                                          <p:attrName>style.visibility</p:attrName>
                                        </p:attrNameLst>
                                      </p:cBhvr>
                                      <p:to>
                                        <p:strVal val="visible"/>
                                      </p:to>
                                    </p:set>
                                    <p:animEffect transition="in" filter="wipe(down)">
                                      <p:cBhvr>
                                        <p:cTn id="48" dur="580">
                                          <p:stCondLst>
                                            <p:cond delay="0"/>
                                          </p:stCondLst>
                                        </p:cTn>
                                        <p:tgtEl>
                                          <p:spTgt spid="1031"/>
                                        </p:tgtEl>
                                      </p:cBhvr>
                                    </p:animEffect>
                                    <p:anim calcmode="lin" valueType="num">
                                      <p:cBhvr>
                                        <p:cTn id="49" dur="1822" tmFilter="0,0; 0.14,0.36; 0.43,0.73; 0.71,0.91; 1.0,1.0">
                                          <p:stCondLst>
                                            <p:cond delay="0"/>
                                          </p:stCondLst>
                                        </p:cTn>
                                        <p:tgtEl>
                                          <p:spTgt spid="1031"/>
                                        </p:tgtEl>
                                        <p:attrNameLst>
                                          <p:attrName>ppt_x</p:attrName>
                                        </p:attrNameLst>
                                      </p:cBhvr>
                                      <p:tavLst>
                                        <p:tav tm="0">
                                          <p:val>
                                            <p:strVal val="#ppt_x-0.25"/>
                                          </p:val>
                                        </p:tav>
                                        <p:tav tm="100000">
                                          <p:val>
                                            <p:strVal val="#ppt_x"/>
                                          </p:val>
                                        </p:tav>
                                      </p:tavLst>
                                    </p:anim>
                                    <p:anim calcmode="lin" valueType="num">
                                      <p:cBhvr>
                                        <p:cTn id="50" dur="664" tmFilter="0.0,0.0; 0.25,0.07; 0.50,0.2; 0.75,0.467; 1.0,1.0">
                                          <p:stCondLst>
                                            <p:cond delay="0"/>
                                          </p:stCondLst>
                                        </p:cTn>
                                        <p:tgtEl>
                                          <p:spTgt spid="1031"/>
                                        </p:tgtEl>
                                        <p:attrNameLst>
                                          <p:attrName>ppt_y</p:attrName>
                                        </p:attrNameLst>
                                      </p:cBhvr>
                                      <p:tavLst>
                                        <p:tav tm="0" fmla="#ppt_y-sin(pi*$)/3">
                                          <p:val>
                                            <p:fltVal val="0.5"/>
                                          </p:val>
                                        </p:tav>
                                        <p:tav tm="100000">
                                          <p:val>
                                            <p:fltVal val="1"/>
                                          </p:val>
                                        </p:tav>
                                      </p:tavLst>
                                    </p:anim>
                                    <p:anim calcmode="lin" valueType="num">
                                      <p:cBhvr>
                                        <p:cTn id="51" dur="664" tmFilter="0, 0; 0.125,0.2665; 0.25,0.4; 0.375,0.465; 0.5,0.5;  0.625,0.535; 0.75,0.6; 0.875,0.7335; 1,1">
                                          <p:stCondLst>
                                            <p:cond delay="664"/>
                                          </p:stCondLst>
                                        </p:cTn>
                                        <p:tgtEl>
                                          <p:spTgt spid="1031"/>
                                        </p:tgtEl>
                                        <p:attrNameLst>
                                          <p:attrName>ppt_y</p:attrName>
                                        </p:attrNameLst>
                                      </p:cBhvr>
                                      <p:tavLst>
                                        <p:tav tm="0" fmla="#ppt_y-sin(pi*$)/9">
                                          <p:val>
                                            <p:fltVal val="0"/>
                                          </p:val>
                                        </p:tav>
                                        <p:tav tm="100000">
                                          <p:val>
                                            <p:fltVal val="1"/>
                                          </p:val>
                                        </p:tav>
                                      </p:tavLst>
                                    </p:anim>
                                    <p:anim calcmode="lin" valueType="num">
                                      <p:cBhvr>
                                        <p:cTn id="52" dur="332" tmFilter="0, 0; 0.125,0.2665; 0.25,0.4; 0.375,0.465; 0.5,0.5;  0.625,0.535; 0.75,0.6; 0.875,0.7335; 1,1">
                                          <p:stCondLst>
                                            <p:cond delay="1324"/>
                                          </p:stCondLst>
                                        </p:cTn>
                                        <p:tgtEl>
                                          <p:spTgt spid="1031"/>
                                        </p:tgtEl>
                                        <p:attrNameLst>
                                          <p:attrName>ppt_y</p:attrName>
                                        </p:attrNameLst>
                                      </p:cBhvr>
                                      <p:tavLst>
                                        <p:tav tm="0" fmla="#ppt_y-sin(pi*$)/27">
                                          <p:val>
                                            <p:fltVal val="0"/>
                                          </p:val>
                                        </p:tav>
                                        <p:tav tm="100000">
                                          <p:val>
                                            <p:fltVal val="1"/>
                                          </p:val>
                                        </p:tav>
                                      </p:tavLst>
                                    </p:anim>
                                    <p:anim calcmode="lin" valueType="num">
                                      <p:cBhvr>
                                        <p:cTn id="53" dur="164" tmFilter="0, 0; 0.125,0.2665; 0.25,0.4; 0.375,0.465; 0.5,0.5;  0.625,0.535; 0.75,0.6; 0.875,0.7335; 1,1">
                                          <p:stCondLst>
                                            <p:cond delay="1656"/>
                                          </p:stCondLst>
                                        </p:cTn>
                                        <p:tgtEl>
                                          <p:spTgt spid="1031"/>
                                        </p:tgtEl>
                                        <p:attrNameLst>
                                          <p:attrName>ppt_y</p:attrName>
                                        </p:attrNameLst>
                                      </p:cBhvr>
                                      <p:tavLst>
                                        <p:tav tm="0" fmla="#ppt_y-sin(pi*$)/81">
                                          <p:val>
                                            <p:fltVal val="0"/>
                                          </p:val>
                                        </p:tav>
                                        <p:tav tm="100000">
                                          <p:val>
                                            <p:fltVal val="1"/>
                                          </p:val>
                                        </p:tav>
                                      </p:tavLst>
                                    </p:anim>
                                    <p:animScale>
                                      <p:cBhvr>
                                        <p:cTn id="54" dur="26">
                                          <p:stCondLst>
                                            <p:cond delay="650"/>
                                          </p:stCondLst>
                                        </p:cTn>
                                        <p:tgtEl>
                                          <p:spTgt spid="1031"/>
                                        </p:tgtEl>
                                      </p:cBhvr>
                                      <p:to x="100000" y="60000"/>
                                    </p:animScale>
                                    <p:animScale>
                                      <p:cBhvr>
                                        <p:cTn id="55" dur="166" decel="50000">
                                          <p:stCondLst>
                                            <p:cond delay="676"/>
                                          </p:stCondLst>
                                        </p:cTn>
                                        <p:tgtEl>
                                          <p:spTgt spid="1031"/>
                                        </p:tgtEl>
                                      </p:cBhvr>
                                      <p:to x="100000" y="100000"/>
                                    </p:animScale>
                                    <p:animScale>
                                      <p:cBhvr>
                                        <p:cTn id="56" dur="26">
                                          <p:stCondLst>
                                            <p:cond delay="1312"/>
                                          </p:stCondLst>
                                        </p:cTn>
                                        <p:tgtEl>
                                          <p:spTgt spid="1031"/>
                                        </p:tgtEl>
                                      </p:cBhvr>
                                      <p:to x="100000" y="80000"/>
                                    </p:animScale>
                                    <p:animScale>
                                      <p:cBhvr>
                                        <p:cTn id="57" dur="166" decel="50000">
                                          <p:stCondLst>
                                            <p:cond delay="1338"/>
                                          </p:stCondLst>
                                        </p:cTn>
                                        <p:tgtEl>
                                          <p:spTgt spid="1031"/>
                                        </p:tgtEl>
                                      </p:cBhvr>
                                      <p:to x="100000" y="100000"/>
                                    </p:animScale>
                                    <p:animScale>
                                      <p:cBhvr>
                                        <p:cTn id="58" dur="26">
                                          <p:stCondLst>
                                            <p:cond delay="1642"/>
                                          </p:stCondLst>
                                        </p:cTn>
                                        <p:tgtEl>
                                          <p:spTgt spid="1031"/>
                                        </p:tgtEl>
                                      </p:cBhvr>
                                      <p:to x="100000" y="90000"/>
                                    </p:animScale>
                                    <p:animScale>
                                      <p:cBhvr>
                                        <p:cTn id="59" dur="166" decel="50000">
                                          <p:stCondLst>
                                            <p:cond delay="1668"/>
                                          </p:stCondLst>
                                        </p:cTn>
                                        <p:tgtEl>
                                          <p:spTgt spid="1031"/>
                                        </p:tgtEl>
                                      </p:cBhvr>
                                      <p:to x="100000" y="100000"/>
                                    </p:animScale>
                                    <p:animScale>
                                      <p:cBhvr>
                                        <p:cTn id="60" dur="26">
                                          <p:stCondLst>
                                            <p:cond delay="1808"/>
                                          </p:stCondLst>
                                        </p:cTn>
                                        <p:tgtEl>
                                          <p:spTgt spid="1031"/>
                                        </p:tgtEl>
                                      </p:cBhvr>
                                      <p:to x="100000" y="95000"/>
                                    </p:animScale>
                                    <p:animScale>
                                      <p:cBhvr>
                                        <p:cTn id="61" dur="166" decel="50000">
                                          <p:stCondLst>
                                            <p:cond delay="1834"/>
                                          </p:stCondLst>
                                        </p:cTn>
                                        <p:tgtEl>
                                          <p:spTgt spid="1031"/>
                                        </p:tgtEl>
                                      </p:cBhvr>
                                      <p:to x="100000" y="100000"/>
                                    </p:animScale>
                                  </p:childTnLst>
                                </p:cTn>
                              </p:par>
                            </p:childTnLst>
                          </p:cTn>
                        </p:par>
                      </p:childTnLst>
                    </p:cTn>
                  </p:par>
                  <p:par>
                    <p:cTn id="62" fill="hold">
                      <p:stCondLst>
                        <p:cond delay="indefinite"/>
                      </p:stCondLst>
                      <p:childTnLst>
                        <p:par>
                          <p:cTn id="63" fill="hold">
                            <p:stCondLst>
                              <p:cond delay="0"/>
                            </p:stCondLst>
                            <p:childTnLst>
                              <p:par>
                                <p:cTn id="64" presetID="37" presetClass="entr" presetSubtype="0" fill="hold" grpId="0" nodeType="clickEffect">
                                  <p:stCondLst>
                                    <p:cond delay="0"/>
                                  </p:stCondLst>
                                  <p:childTnLst>
                                    <p:set>
                                      <p:cBhvr>
                                        <p:cTn id="65" dur="1" fill="hold">
                                          <p:stCondLst>
                                            <p:cond delay="0"/>
                                          </p:stCondLst>
                                        </p:cTn>
                                        <p:tgtEl>
                                          <p:spTgt spid="6"/>
                                        </p:tgtEl>
                                        <p:attrNameLst>
                                          <p:attrName>style.visibility</p:attrName>
                                        </p:attrNameLst>
                                      </p:cBhvr>
                                      <p:to>
                                        <p:strVal val="visible"/>
                                      </p:to>
                                    </p:set>
                                    <p:animEffect transition="in" filter="fade">
                                      <p:cBhvr>
                                        <p:cTn id="66" dur="1000"/>
                                        <p:tgtEl>
                                          <p:spTgt spid="6"/>
                                        </p:tgtEl>
                                      </p:cBhvr>
                                    </p:animEffect>
                                    <p:anim calcmode="lin" valueType="num">
                                      <p:cBhvr>
                                        <p:cTn id="67" dur="1000" fill="hold"/>
                                        <p:tgtEl>
                                          <p:spTgt spid="6"/>
                                        </p:tgtEl>
                                        <p:attrNameLst>
                                          <p:attrName>ppt_x</p:attrName>
                                        </p:attrNameLst>
                                      </p:cBhvr>
                                      <p:tavLst>
                                        <p:tav tm="0">
                                          <p:val>
                                            <p:strVal val="#ppt_x"/>
                                          </p:val>
                                        </p:tav>
                                        <p:tav tm="100000">
                                          <p:val>
                                            <p:strVal val="#ppt_x"/>
                                          </p:val>
                                        </p:tav>
                                      </p:tavLst>
                                    </p:anim>
                                    <p:anim calcmode="lin" valueType="num">
                                      <p:cBhvr>
                                        <p:cTn id="68" dur="900" decel="100000" fill="hold"/>
                                        <p:tgtEl>
                                          <p:spTgt spid="6"/>
                                        </p:tgtEl>
                                        <p:attrNameLst>
                                          <p:attrName>ppt_y</p:attrName>
                                        </p:attrNameLst>
                                      </p:cBhvr>
                                      <p:tavLst>
                                        <p:tav tm="0">
                                          <p:val>
                                            <p:strVal val="#ppt_y+1"/>
                                          </p:val>
                                        </p:tav>
                                        <p:tav tm="100000">
                                          <p:val>
                                            <p:strVal val="#ppt_y-.03"/>
                                          </p:val>
                                        </p:tav>
                                      </p:tavLst>
                                    </p:anim>
                                    <p:anim calcmode="lin" valueType="num">
                                      <p:cBhvr>
                                        <p:cTn id="69" dur="100" accel="100000" fill="hold">
                                          <p:stCondLst>
                                            <p:cond delay="900"/>
                                          </p:stCondLst>
                                        </p:cTn>
                                        <p:tgtEl>
                                          <p:spTgt spid="6"/>
                                        </p:tgtEl>
                                        <p:attrNameLst>
                                          <p:attrName>ppt_y</p:attrName>
                                        </p:attrNameLst>
                                      </p:cBhvr>
                                      <p:tavLst>
                                        <p:tav tm="0">
                                          <p:val>
                                            <p:strVal val="#ppt_y-.03"/>
                                          </p:val>
                                        </p:tav>
                                        <p:tav tm="100000">
                                          <p:val>
                                            <p:strVal val="#ppt_y"/>
                                          </p:val>
                                        </p:tav>
                                      </p:tavLst>
                                    </p:anim>
                                  </p:childTnLst>
                                </p:cTn>
                              </p:par>
                            </p:childTnLst>
                          </p:cTn>
                        </p:par>
                      </p:childTnLst>
                    </p:cTn>
                  </p:par>
                  <p:par>
                    <p:cTn id="70" fill="hold">
                      <p:stCondLst>
                        <p:cond delay="indefinite"/>
                      </p:stCondLst>
                      <p:childTnLst>
                        <p:par>
                          <p:cTn id="71" fill="hold">
                            <p:stCondLst>
                              <p:cond delay="0"/>
                            </p:stCondLst>
                            <p:childTnLst>
                              <p:par>
                                <p:cTn id="72" presetID="37" presetClass="entr" presetSubtype="0" fill="hold" nodeType="clickEffect">
                                  <p:stCondLst>
                                    <p:cond delay="0"/>
                                  </p:stCondLst>
                                  <p:childTnLst>
                                    <p:set>
                                      <p:cBhvr>
                                        <p:cTn id="73" dur="1" fill="hold">
                                          <p:stCondLst>
                                            <p:cond delay="0"/>
                                          </p:stCondLst>
                                        </p:cTn>
                                        <p:tgtEl>
                                          <p:spTgt spid="1032"/>
                                        </p:tgtEl>
                                        <p:attrNameLst>
                                          <p:attrName>style.visibility</p:attrName>
                                        </p:attrNameLst>
                                      </p:cBhvr>
                                      <p:to>
                                        <p:strVal val="visible"/>
                                      </p:to>
                                    </p:set>
                                    <p:animEffect transition="in" filter="fade">
                                      <p:cBhvr>
                                        <p:cTn id="74" dur="1000"/>
                                        <p:tgtEl>
                                          <p:spTgt spid="1032"/>
                                        </p:tgtEl>
                                      </p:cBhvr>
                                    </p:animEffect>
                                    <p:anim calcmode="lin" valueType="num">
                                      <p:cBhvr>
                                        <p:cTn id="75" dur="1000" fill="hold"/>
                                        <p:tgtEl>
                                          <p:spTgt spid="1032"/>
                                        </p:tgtEl>
                                        <p:attrNameLst>
                                          <p:attrName>ppt_x</p:attrName>
                                        </p:attrNameLst>
                                      </p:cBhvr>
                                      <p:tavLst>
                                        <p:tav tm="0">
                                          <p:val>
                                            <p:strVal val="#ppt_x"/>
                                          </p:val>
                                        </p:tav>
                                        <p:tav tm="100000">
                                          <p:val>
                                            <p:strVal val="#ppt_x"/>
                                          </p:val>
                                        </p:tav>
                                      </p:tavLst>
                                    </p:anim>
                                    <p:anim calcmode="lin" valueType="num">
                                      <p:cBhvr>
                                        <p:cTn id="76" dur="900" decel="100000" fill="hold"/>
                                        <p:tgtEl>
                                          <p:spTgt spid="1032"/>
                                        </p:tgtEl>
                                        <p:attrNameLst>
                                          <p:attrName>ppt_y</p:attrName>
                                        </p:attrNameLst>
                                      </p:cBhvr>
                                      <p:tavLst>
                                        <p:tav tm="0">
                                          <p:val>
                                            <p:strVal val="#ppt_y+1"/>
                                          </p:val>
                                        </p:tav>
                                        <p:tav tm="100000">
                                          <p:val>
                                            <p:strVal val="#ppt_y-.03"/>
                                          </p:val>
                                        </p:tav>
                                      </p:tavLst>
                                    </p:anim>
                                    <p:anim calcmode="lin" valueType="num">
                                      <p:cBhvr>
                                        <p:cTn id="77" dur="100" accel="100000" fill="hold">
                                          <p:stCondLst>
                                            <p:cond delay="900"/>
                                          </p:stCondLst>
                                        </p:cTn>
                                        <p:tgtEl>
                                          <p:spTgt spid="1032"/>
                                        </p:tgtEl>
                                        <p:attrNameLst>
                                          <p:attrName>ppt_y</p:attrName>
                                        </p:attrNameLst>
                                      </p:cBhvr>
                                      <p:tavLst>
                                        <p:tav tm="0">
                                          <p:val>
                                            <p:strVal val="#ppt_y-.03"/>
                                          </p:val>
                                        </p:tav>
                                        <p:tav tm="100000">
                                          <p:val>
                                            <p:strVal val="#ppt_y"/>
                                          </p:val>
                                        </p:tav>
                                      </p:tavLst>
                                    </p:anim>
                                  </p:childTnLst>
                                </p:cTn>
                              </p:par>
                            </p:childTnLst>
                          </p:cTn>
                        </p:par>
                      </p:childTnLst>
                    </p:cTn>
                  </p:par>
                  <p:par>
                    <p:cTn id="78" fill="hold">
                      <p:stCondLst>
                        <p:cond delay="indefinite"/>
                      </p:stCondLst>
                      <p:childTnLst>
                        <p:par>
                          <p:cTn id="79" fill="hold">
                            <p:stCondLst>
                              <p:cond delay="0"/>
                            </p:stCondLst>
                            <p:childTnLst>
                              <p:par>
                                <p:cTn id="80" presetID="37" presetClass="entr" presetSubtype="0" fill="hold" grpId="0" nodeType="clickEffect">
                                  <p:stCondLst>
                                    <p:cond delay="0"/>
                                  </p:stCondLst>
                                  <p:childTnLst>
                                    <p:set>
                                      <p:cBhvr>
                                        <p:cTn id="81" dur="1" fill="hold">
                                          <p:stCondLst>
                                            <p:cond delay="0"/>
                                          </p:stCondLst>
                                        </p:cTn>
                                        <p:tgtEl>
                                          <p:spTgt spid="7"/>
                                        </p:tgtEl>
                                        <p:attrNameLst>
                                          <p:attrName>style.visibility</p:attrName>
                                        </p:attrNameLst>
                                      </p:cBhvr>
                                      <p:to>
                                        <p:strVal val="visible"/>
                                      </p:to>
                                    </p:set>
                                    <p:animEffect transition="in" filter="fade">
                                      <p:cBhvr>
                                        <p:cTn id="82" dur="1000"/>
                                        <p:tgtEl>
                                          <p:spTgt spid="7"/>
                                        </p:tgtEl>
                                      </p:cBhvr>
                                    </p:animEffect>
                                    <p:anim calcmode="lin" valueType="num">
                                      <p:cBhvr>
                                        <p:cTn id="83" dur="1000" fill="hold"/>
                                        <p:tgtEl>
                                          <p:spTgt spid="7"/>
                                        </p:tgtEl>
                                        <p:attrNameLst>
                                          <p:attrName>ppt_x</p:attrName>
                                        </p:attrNameLst>
                                      </p:cBhvr>
                                      <p:tavLst>
                                        <p:tav tm="0">
                                          <p:val>
                                            <p:strVal val="#ppt_x"/>
                                          </p:val>
                                        </p:tav>
                                        <p:tav tm="100000">
                                          <p:val>
                                            <p:strVal val="#ppt_x"/>
                                          </p:val>
                                        </p:tav>
                                      </p:tavLst>
                                    </p:anim>
                                    <p:anim calcmode="lin" valueType="num">
                                      <p:cBhvr>
                                        <p:cTn id="84" dur="900" decel="100000" fill="hold"/>
                                        <p:tgtEl>
                                          <p:spTgt spid="7"/>
                                        </p:tgtEl>
                                        <p:attrNameLst>
                                          <p:attrName>ppt_y</p:attrName>
                                        </p:attrNameLst>
                                      </p:cBhvr>
                                      <p:tavLst>
                                        <p:tav tm="0">
                                          <p:val>
                                            <p:strVal val="#ppt_y+1"/>
                                          </p:val>
                                        </p:tav>
                                        <p:tav tm="100000">
                                          <p:val>
                                            <p:strVal val="#ppt_y-.03"/>
                                          </p:val>
                                        </p:tav>
                                      </p:tavLst>
                                    </p:anim>
                                    <p:anim calcmode="lin" valueType="num">
                                      <p:cBhvr>
                                        <p:cTn id="85" dur="100" accel="100000" fill="hold">
                                          <p:stCondLst>
                                            <p:cond delay="900"/>
                                          </p:stCondLst>
                                        </p:cTn>
                                        <p:tgtEl>
                                          <p:spTgt spid="7"/>
                                        </p:tgtEl>
                                        <p:attrNameLst>
                                          <p:attrName>ppt_y</p:attrName>
                                        </p:attrNameLst>
                                      </p:cBhvr>
                                      <p:tavLst>
                                        <p:tav tm="0">
                                          <p:val>
                                            <p:strVal val="#ppt_y-.03"/>
                                          </p:val>
                                        </p:tav>
                                        <p:tav tm="100000">
                                          <p:val>
                                            <p:strVal val="#ppt_y"/>
                                          </p:val>
                                        </p:tav>
                                      </p:tavLst>
                                    </p:anim>
                                  </p:childTnLst>
                                </p:cTn>
                              </p:par>
                            </p:childTnLst>
                          </p:cTn>
                        </p:par>
                      </p:childTnLst>
                    </p:cTn>
                  </p:par>
                  <p:par>
                    <p:cTn id="86" fill="hold">
                      <p:stCondLst>
                        <p:cond delay="indefinite"/>
                      </p:stCondLst>
                      <p:childTnLst>
                        <p:par>
                          <p:cTn id="87" fill="hold">
                            <p:stCondLst>
                              <p:cond delay="0"/>
                            </p:stCondLst>
                            <p:childTnLst>
                              <p:par>
                                <p:cTn id="88" presetID="32" presetClass="emph" presetSubtype="0" fill="hold" grpId="1" nodeType="clickEffect">
                                  <p:stCondLst>
                                    <p:cond delay="0"/>
                                  </p:stCondLst>
                                  <p:childTnLst>
                                    <p:animRot by="120000">
                                      <p:cBhvr>
                                        <p:cTn id="89" dur="100" fill="hold">
                                          <p:stCondLst>
                                            <p:cond delay="0"/>
                                          </p:stCondLst>
                                        </p:cTn>
                                        <p:tgtEl>
                                          <p:spTgt spid="7"/>
                                        </p:tgtEl>
                                        <p:attrNameLst>
                                          <p:attrName>r</p:attrName>
                                        </p:attrNameLst>
                                      </p:cBhvr>
                                    </p:animRot>
                                    <p:animRot by="-240000">
                                      <p:cBhvr>
                                        <p:cTn id="90" dur="200" fill="hold">
                                          <p:stCondLst>
                                            <p:cond delay="200"/>
                                          </p:stCondLst>
                                        </p:cTn>
                                        <p:tgtEl>
                                          <p:spTgt spid="7"/>
                                        </p:tgtEl>
                                        <p:attrNameLst>
                                          <p:attrName>r</p:attrName>
                                        </p:attrNameLst>
                                      </p:cBhvr>
                                    </p:animRot>
                                    <p:animRot by="240000">
                                      <p:cBhvr>
                                        <p:cTn id="91" dur="200" fill="hold">
                                          <p:stCondLst>
                                            <p:cond delay="400"/>
                                          </p:stCondLst>
                                        </p:cTn>
                                        <p:tgtEl>
                                          <p:spTgt spid="7"/>
                                        </p:tgtEl>
                                        <p:attrNameLst>
                                          <p:attrName>r</p:attrName>
                                        </p:attrNameLst>
                                      </p:cBhvr>
                                    </p:animRot>
                                    <p:animRot by="-240000">
                                      <p:cBhvr>
                                        <p:cTn id="92" dur="200" fill="hold">
                                          <p:stCondLst>
                                            <p:cond delay="600"/>
                                          </p:stCondLst>
                                        </p:cTn>
                                        <p:tgtEl>
                                          <p:spTgt spid="7"/>
                                        </p:tgtEl>
                                        <p:attrNameLst>
                                          <p:attrName>r</p:attrName>
                                        </p:attrNameLst>
                                      </p:cBhvr>
                                    </p:animRot>
                                    <p:animRot by="120000">
                                      <p:cBhvr>
                                        <p:cTn id="93" dur="200" fill="hold">
                                          <p:stCondLst>
                                            <p:cond delay="800"/>
                                          </p:stCondLst>
                                        </p:cTn>
                                        <p:tgtEl>
                                          <p:spTgt spid="7"/>
                                        </p:tgtEl>
                                        <p:attrNameLst>
                                          <p:attrName>r</p:attrName>
                                        </p:attrNameLst>
                                      </p:cBhvr>
                                    </p:animRot>
                                  </p:childTnLst>
                                </p:cTn>
                              </p:par>
                            </p:childTnLst>
                          </p:cTn>
                        </p:par>
                      </p:childTnLst>
                    </p:cTn>
                  </p:par>
                  <p:par>
                    <p:cTn id="94" fill="hold">
                      <p:stCondLst>
                        <p:cond delay="indefinite"/>
                      </p:stCondLst>
                      <p:childTnLst>
                        <p:par>
                          <p:cTn id="95" fill="hold">
                            <p:stCondLst>
                              <p:cond delay="0"/>
                            </p:stCondLst>
                            <p:childTnLst>
                              <p:par>
                                <p:cTn id="96" presetID="9" presetClass="entr" presetSubtype="0" fill="hold" grpId="0" nodeType="clickEffect">
                                  <p:stCondLst>
                                    <p:cond delay="0"/>
                                  </p:stCondLst>
                                  <p:childTnLst>
                                    <p:set>
                                      <p:cBhvr>
                                        <p:cTn id="97" dur="1" fill="hold">
                                          <p:stCondLst>
                                            <p:cond delay="0"/>
                                          </p:stCondLst>
                                        </p:cTn>
                                        <p:tgtEl>
                                          <p:spTgt spid="8"/>
                                        </p:tgtEl>
                                        <p:attrNameLst>
                                          <p:attrName>style.visibility</p:attrName>
                                        </p:attrNameLst>
                                      </p:cBhvr>
                                      <p:to>
                                        <p:strVal val="visible"/>
                                      </p:to>
                                    </p:set>
                                    <p:animEffect transition="in" filter="dissolve">
                                      <p:cBhvr>
                                        <p:cTn id="98" dur="500"/>
                                        <p:tgtEl>
                                          <p:spTgt spid="8"/>
                                        </p:tgtEl>
                                      </p:cBhvr>
                                    </p:animEffect>
                                  </p:childTnLst>
                                </p:cTn>
                              </p:par>
                            </p:childTnLst>
                          </p:cTn>
                        </p:par>
                      </p:childTnLst>
                    </p:cTn>
                  </p:par>
                  <p:par>
                    <p:cTn id="99" fill="hold">
                      <p:stCondLst>
                        <p:cond delay="indefinite"/>
                      </p:stCondLst>
                      <p:childTnLst>
                        <p:par>
                          <p:cTn id="100" fill="hold">
                            <p:stCondLst>
                              <p:cond delay="0"/>
                            </p:stCondLst>
                            <p:childTnLst>
                              <p:par>
                                <p:cTn id="101" presetID="26" presetClass="entr" presetSubtype="0" fill="hold" nodeType="clickEffect">
                                  <p:stCondLst>
                                    <p:cond delay="0"/>
                                  </p:stCondLst>
                                  <p:childTnLst>
                                    <p:set>
                                      <p:cBhvr>
                                        <p:cTn id="102" dur="1" fill="hold">
                                          <p:stCondLst>
                                            <p:cond delay="0"/>
                                          </p:stCondLst>
                                        </p:cTn>
                                        <p:tgtEl>
                                          <p:spTgt spid="1040"/>
                                        </p:tgtEl>
                                        <p:attrNameLst>
                                          <p:attrName>style.visibility</p:attrName>
                                        </p:attrNameLst>
                                      </p:cBhvr>
                                      <p:to>
                                        <p:strVal val="visible"/>
                                      </p:to>
                                    </p:set>
                                    <p:animEffect transition="in" filter="wipe(down)">
                                      <p:cBhvr>
                                        <p:cTn id="103" dur="580">
                                          <p:stCondLst>
                                            <p:cond delay="0"/>
                                          </p:stCondLst>
                                        </p:cTn>
                                        <p:tgtEl>
                                          <p:spTgt spid="1040"/>
                                        </p:tgtEl>
                                      </p:cBhvr>
                                    </p:animEffect>
                                    <p:anim calcmode="lin" valueType="num">
                                      <p:cBhvr>
                                        <p:cTn id="104" dur="1822" tmFilter="0,0; 0.14,0.36; 0.43,0.73; 0.71,0.91; 1.0,1.0">
                                          <p:stCondLst>
                                            <p:cond delay="0"/>
                                          </p:stCondLst>
                                        </p:cTn>
                                        <p:tgtEl>
                                          <p:spTgt spid="1040"/>
                                        </p:tgtEl>
                                        <p:attrNameLst>
                                          <p:attrName>ppt_x</p:attrName>
                                        </p:attrNameLst>
                                      </p:cBhvr>
                                      <p:tavLst>
                                        <p:tav tm="0">
                                          <p:val>
                                            <p:strVal val="#ppt_x-0.25"/>
                                          </p:val>
                                        </p:tav>
                                        <p:tav tm="100000">
                                          <p:val>
                                            <p:strVal val="#ppt_x"/>
                                          </p:val>
                                        </p:tav>
                                      </p:tavLst>
                                    </p:anim>
                                    <p:anim calcmode="lin" valueType="num">
                                      <p:cBhvr>
                                        <p:cTn id="105" dur="664" tmFilter="0.0,0.0; 0.25,0.07; 0.50,0.2; 0.75,0.467; 1.0,1.0">
                                          <p:stCondLst>
                                            <p:cond delay="0"/>
                                          </p:stCondLst>
                                        </p:cTn>
                                        <p:tgtEl>
                                          <p:spTgt spid="1040"/>
                                        </p:tgtEl>
                                        <p:attrNameLst>
                                          <p:attrName>ppt_y</p:attrName>
                                        </p:attrNameLst>
                                      </p:cBhvr>
                                      <p:tavLst>
                                        <p:tav tm="0" fmla="#ppt_y-sin(pi*$)/3">
                                          <p:val>
                                            <p:fltVal val="0.5"/>
                                          </p:val>
                                        </p:tav>
                                        <p:tav tm="100000">
                                          <p:val>
                                            <p:fltVal val="1"/>
                                          </p:val>
                                        </p:tav>
                                      </p:tavLst>
                                    </p:anim>
                                    <p:anim calcmode="lin" valueType="num">
                                      <p:cBhvr>
                                        <p:cTn id="106" dur="664" tmFilter="0, 0; 0.125,0.2665; 0.25,0.4; 0.375,0.465; 0.5,0.5;  0.625,0.535; 0.75,0.6; 0.875,0.7335; 1,1">
                                          <p:stCondLst>
                                            <p:cond delay="664"/>
                                          </p:stCondLst>
                                        </p:cTn>
                                        <p:tgtEl>
                                          <p:spTgt spid="1040"/>
                                        </p:tgtEl>
                                        <p:attrNameLst>
                                          <p:attrName>ppt_y</p:attrName>
                                        </p:attrNameLst>
                                      </p:cBhvr>
                                      <p:tavLst>
                                        <p:tav tm="0" fmla="#ppt_y-sin(pi*$)/9">
                                          <p:val>
                                            <p:fltVal val="0"/>
                                          </p:val>
                                        </p:tav>
                                        <p:tav tm="100000">
                                          <p:val>
                                            <p:fltVal val="1"/>
                                          </p:val>
                                        </p:tav>
                                      </p:tavLst>
                                    </p:anim>
                                    <p:anim calcmode="lin" valueType="num">
                                      <p:cBhvr>
                                        <p:cTn id="107" dur="332" tmFilter="0, 0; 0.125,0.2665; 0.25,0.4; 0.375,0.465; 0.5,0.5;  0.625,0.535; 0.75,0.6; 0.875,0.7335; 1,1">
                                          <p:stCondLst>
                                            <p:cond delay="1324"/>
                                          </p:stCondLst>
                                        </p:cTn>
                                        <p:tgtEl>
                                          <p:spTgt spid="1040"/>
                                        </p:tgtEl>
                                        <p:attrNameLst>
                                          <p:attrName>ppt_y</p:attrName>
                                        </p:attrNameLst>
                                      </p:cBhvr>
                                      <p:tavLst>
                                        <p:tav tm="0" fmla="#ppt_y-sin(pi*$)/27">
                                          <p:val>
                                            <p:fltVal val="0"/>
                                          </p:val>
                                        </p:tav>
                                        <p:tav tm="100000">
                                          <p:val>
                                            <p:fltVal val="1"/>
                                          </p:val>
                                        </p:tav>
                                      </p:tavLst>
                                    </p:anim>
                                    <p:anim calcmode="lin" valueType="num">
                                      <p:cBhvr>
                                        <p:cTn id="108" dur="164" tmFilter="0, 0; 0.125,0.2665; 0.25,0.4; 0.375,0.465; 0.5,0.5;  0.625,0.535; 0.75,0.6; 0.875,0.7335; 1,1">
                                          <p:stCondLst>
                                            <p:cond delay="1656"/>
                                          </p:stCondLst>
                                        </p:cTn>
                                        <p:tgtEl>
                                          <p:spTgt spid="1040"/>
                                        </p:tgtEl>
                                        <p:attrNameLst>
                                          <p:attrName>ppt_y</p:attrName>
                                        </p:attrNameLst>
                                      </p:cBhvr>
                                      <p:tavLst>
                                        <p:tav tm="0" fmla="#ppt_y-sin(pi*$)/81">
                                          <p:val>
                                            <p:fltVal val="0"/>
                                          </p:val>
                                        </p:tav>
                                        <p:tav tm="100000">
                                          <p:val>
                                            <p:fltVal val="1"/>
                                          </p:val>
                                        </p:tav>
                                      </p:tavLst>
                                    </p:anim>
                                    <p:animScale>
                                      <p:cBhvr>
                                        <p:cTn id="109" dur="26">
                                          <p:stCondLst>
                                            <p:cond delay="650"/>
                                          </p:stCondLst>
                                        </p:cTn>
                                        <p:tgtEl>
                                          <p:spTgt spid="1040"/>
                                        </p:tgtEl>
                                      </p:cBhvr>
                                      <p:to x="100000" y="60000"/>
                                    </p:animScale>
                                    <p:animScale>
                                      <p:cBhvr>
                                        <p:cTn id="110" dur="166" decel="50000">
                                          <p:stCondLst>
                                            <p:cond delay="676"/>
                                          </p:stCondLst>
                                        </p:cTn>
                                        <p:tgtEl>
                                          <p:spTgt spid="1040"/>
                                        </p:tgtEl>
                                      </p:cBhvr>
                                      <p:to x="100000" y="100000"/>
                                    </p:animScale>
                                    <p:animScale>
                                      <p:cBhvr>
                                        <p:cTn id="111" dur="26">
                                          <p:stCondLst>
                                            <p:cond delay="1312"/>
                                          </p:stCondLst>
                                        </p:cTn>
                                        <p:tgtEl>
                                          <p:spTgt spid="1040"/>
                                        </p:tgtEl>
                                      </p:cBhvr>
                                      <p:to x="100000" y="80000"/>
                                    </p:animScale>
                                    <p:animScale>
                                      <p:cBhvr>
                                        <p:cTn id="112" dur="166" decel="50000">
                                          <p:stCondLst>
                                            <p:cond delay="1338"/>
                                          </p:stCondLst>
                                        </p:cTn>
                                        <p:tgtEl>
                                          <p:spTgt spid="1040"/>
                                        </p:tgtEl>
                                      </p:cBhvr>
                                      <p:to x="100000" y="100000"/>
                                    </p:animScale>
                                    <p:animScale>
                                      <p:cBhvr>
                                        <p:cTn id="113" dur="26">
                                          <p:stCondLst>
                                            <p:cond delay="1642"/>
                                          </p:stCondLst>
                                        </p:cTn>
                                        <p:tgtEl>
                                          <p:spTgt spid="1040"/>
                                        </p:tgtEl>
                                      </p:cBhvr>
                                      <p:to x="100000" y="90000"/>
                                    </p:animScale>
                                    <p:animScale>
                                      <p:cBhvr>
                                        <p:cTn id="114" dur="166" decel="50000">
                                          <p:stCondLst>
                                            <p:cond delay="1668"/>
                                          </p:stCondLst>
                                        </p:cTn>
                                        <p:tgtEl>
                                          <p:spTgt spid="1040"/>
                                        </p:tgtEl>
                                      </p:cBhvr>
                                      <p:to x="100000" y="100000"/>
                                    </p:animScale>
                                    <p:animScale>
                                      <p:cBhvr>
                                        <p:cTn id="115" dur="26">
                                          <p:stCondLst>
                                            <p:cond delay="1808"/>
                                          </p:stCondLst>
                                        </p:cTn>
                                        <p:tgtEl>
                                          <p:spTgt spid="1040"/>
                                        </p:tgtEl>
                                      </p:cBhvr>
                                      <p:to x="100000" y="95000"/>
                                    </p:animScale>
                                    <p:animScale>
                                      <p:cBhvr>
                                        <p:cTn id="116" dur="166" decel="50000">
                                          <p:stCondLst>
                                            <p:cond delay="1834"/>
                                          </p:stCondLst>
                                        </p:cTn>
                                        <p:tgtEl>
                                          <p:spTgt spid="1040"/>
                                        </p:tgtEl>
                                      </p:cBhvr>
                                      <p:to x="100000" y="100000"/>
                                    </p:animScale>
                                  </p:childTnLst>
                                </p:cTn>
                              </p:par>
                            </p:childTnLst>
                          </p:cTn>
                        </p:par>
                      </p:childTnLst>
                    </p:cTn>
                  </p:par>
                  <p:par>
                    <p:cTn id="117" fill="hold">
                      <p:stCondLst>
                        <p:cond delay="indefinite"/>
                      </p:stCondLst>
                      <p:childTnLst>
                        <p:par>
                          <p:cTn id="118" fill="hold">
                            <p:stCondLst>
                              <p:cond delay="0"/>
                            </p:stCondLst>
                            <p:childTnLst>
                              <p:par>
                                <p:cTn id="119" presetID="13" presetClass="entr" presetSubtype="16" fill="hold" grpId="0" nodeType="clickEffect">
                                  <p:stCondLst>
                                    <p:cond delay="0"/>
                                  </p:stCondLst>
                                  <p:childTnLst>
                                    <p:set>
                                      <p:cBhvr>
                                        <p:cTn id="120" dur="1" fill="hold">
                                          <p:stCondLst>
                                            <p:cond delay="0"/>
                                          </p:stCondLst>
                                        </p:cTn>
                                        <p:tgtEl>
                                          <p:spTgt spid="10"/>
                                        </p:tgtEl>
                                        <p:attrNameLst>
                                          <p:attrName>style.visibility</p:attrName>
                                        </p:attrNameLst>
                                      </p:cBhvr>
                                      <p:to>
                                        <p:strVal val="visible"/>
                                      </p:to>
                                    </p:set>
                                    <p:animEffect transition="in" filter="plus(in)">
                                      <p:cBhvr>
                                        <p:cTn id="121" dur="2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animBg="1"/>
      <p:bldP spid="5" grpId="0"/>
      <p:bldP spid="6" grpId="0" animBg="1"/>
      <p:bldP spid="7" grpId="0"/>
      <p:bldP spid="7" grpId="1"/>
      <p:bldP spid="8" grpId="0" animBg="1"/>
      <p:bldP spid="10" grpId="0"/>
    </p:bldLst>
  </p:timing>
</p:sld>
</file>

<file path=ppt/theme/theme1.xml><?xml version="1.0" encoding="utf-8"?>
<a:theme xmlns:a="http://schemas.openxmlformats.org/drawingml/2006/main" name="Horizo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Horizon">
      <a:maj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200000"/>
              </a:schemeClr>
            </a:gs>
          </a:gsLst>
          <a:path path="circle">
            <a:fillToRect l="100000" t="100000" r="100000" b="100000"/>
          </a:path>
        </a:gradFill>
        <a:gradFill rotWithShape="1">
          <a:gsLst>
            <a:gs pos="0">
              <a:schemeClr val="phClr">
                <a:shade val="85000"/>
              </a:schemeClr>
            </a:gs>
            <a:gs pos="100000">
              <a:schemeClr val="phClr">
                <a:tint val="90000"/>
                <a:alpha val="100000"/>
                <a:satMod val="20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2924" dir="5400000" rotWithShape="0">
              <a:srgbClr val="000000">
                <a:alpha val="40000"/>
              </a:srgbClr>
            </a:outerShdw>
          </a:effectLst>
        </a:effectStyle>
        <a:effectStyle>
          <a:effectLst>
            <a:outerShdw blurRad="50800" dist="25400" dir="5400000" rotWithShape="0">
              <a:srgbClr val="000000">
                <a:alpha val="40000"/>
              </a:srgbClr>
            </a:outerShdw>
          </a:effectLst>
          <a:scene3d>
            <a:camera prst="orthographicFront">
              <a:rot lat="0" lon="0" rev="0"/>
            </a:camera>
            <a:lightRig rig="flat" dir="t">
              <a:rot lat="0" lon="0" rev="3600000"/>
            </a:lightRig>
          </a:scene3d>
          <a:sp3d prstMaterial="flat">
            <a:bevelT w="34925" h="47625" prst="coolSlant"/>
          </a:sp3d>
        </a:effectStyle>
      </a:effectStyleLst>
      <a:bgFillStyleLst>
        <a:solidFill>
          <a:schemeClr val="phClr"/>
        </a:solidFill>
        <a:gradFill rotWithShape="1">
          <a:gsLst>
            <a:gs pos="0">
              <a:schemeClr val="phClr">
                <a:tint val="96000"/>
                <a:shade val="100000"/>
                <a:alpha val="100000"/>
                <a:satMod val="140000"/>
              </a:schemeClr>
            </a:gs>
            <a:gs pos="31000">
              <a:schemeClr val="phClr">
                <a:tint val="100000"/>
                <a:shade val="90000"/>
                <a:alpha val="100000"/>
              </a:schemeClr>
            </a:gs>
            <a:gs pos="100000">
              <a:schemeClr val="phClr">
                <a:tint val="100000"/>
                <a:shade val="80000"/>
                <a:alpha val="100000"/>
              </a:schemeClr>
            </a:gs>
          </a:gsLst>
          <a:lin ang="5400000" scaled="0"/>
        </a:gradFill>
        <a:gradFill rotWithShape="1">
          <a:gsLst>
            <a:gs pos="0">
              <a:schemeClr val="phClr">
                <a:tint val="96000"/>
                <a:shade val="100000"/>
                <a:alpha val="100000"/>
                <a:satMod val="180000"/>
              </a:schemeClr>
            </a:gs>
            <a:gs pos="41000">
              <a:schemeClr val="phClr">
                <a:tint val="100000"/>
                <a:shade val="100000"/>
                <a:alpha val="100000"/>
                <a:satMod val="150000"/>
              </a:schemeClr>
            </a:gs>
            <a:gs pos="100000">
              <a:schemeClr val="phClr">
                <a:tint val="100000"/>
                <a:shade val="65000"/>
                <a:alpha val="100000"/>
              </a:schemeClr>
            </a:gs>
          </a:gsLst>
          <a:path path="circle">
            <a:fillToRect l="50000" t="8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Horizon</Template>
  <TotalTime>271</TotalTime>
  <Words>606</Words>
  <Application>Microsoft Office PowerPoint</Application>
  <PresentationFormat>On-screen Show (4:3)</PresentationFormat>
  <Paragraphs>40</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Horizon</vt:lpstr>
      <vt:lpstr>NOTES on 19.2   Inside a Magnet</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NOTES on 10.2   Inside a Magnet</dc:title>
  <dc:creator>Beverly Boyer</dc:creator>
  <cp:lastModifiedBy>Beverly Boyer</cp:lastModifiedBy>
  <cp:revision>18</cp:revision>
  <dcterms:created xsi:type="dcterms:W3CDTF">2016-05-01T21:05:20Z</dcterms:created>
  <dcterms:modified xsi:type="dcterms:W3CDTF">2017-04-14T18:54:44Z</dcterms:modified>
</cp:coreProperties>
</file>