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1A1021-69E0-4A8B-8ED7-5D3AE5BFBD24}"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0CE4-6D39-400E-B334-05E4916E6567}"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A1021-69E0-4A8B-8ED7-5D3AE5BFBD24}"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A1021-69E0-4A8B-8ED7-5D3AE5BFBD24}"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A1021-69E0-4A8B-8ED7-5D3AE5BFBD24}"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1A1021-69E0-4A8B-8ED7-5D3AE5BFBD24}"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90CE4-6D39-400E-B334-05E4916E6567}"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1A1021-69E0-4A8B-8ED7-5D3AE5BFBD24}"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A1021-69E0-4A8B-8ED7-5D3AE5BFBD24}"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90CE4-6D39-400E-B334-05E4916E6567}"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1A1021-69E0-4A8B-8ED7-5D3AE5BFBD24}"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A1021-69E0-4A8B-8ED7-5D3AE5BFBD24}"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A1021-69E0-4A8B-8ED7-5D3AE5BFBD24}"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0CE4-6D39-400E-B334-05E4916E6567}"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A1021-69E0-4A8B-8ED7-5D3AE5BFBD24}"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90CE4-6D39-400E-B334-05E4916E65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71A1021-69E0-4A8B-8ED7-5D3AE5BFBD24}" type="datetimeFigureOut">
              <a:rPr lang="en-US" smtClean="0"/>
              <a:t>5/16/2016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B990CE4-6D39-400E-B334-05E4916E6567}"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543800" cy="1524000"/>
          </a:xfrm>
        </p:spPr>
        <p:txBody>
          <a:bodyPr/>
          <a:lstStyle/>
          <a:p>
            <a:r>
              <a:rPr lang="en-US" dirty="0" smtClean="0"/>
              <a:t>NOTES on 20.3 Batteries</a:t>
            </a:r>
            <a:endParaRPr lang="en-US" dirty="0"/>
          </a:p>
        </p:txBody>
      </p:sp>
      <p:sp>
        <p:nvSpPr>
          <p:cNvPr id="3" name="Subtitle 2"/>
          <p:cNvSpPr>
            <a:spLocks noGrp="1"/>
          </p:cNvSpPr>
          <p:nvPr>
            <p:ph type="subTitle" idx="1"/>
          </p:nvPr>
        </p:nvSpPr>
        <p:spPr/>
        <p:txBody>
          <a:bodyPr>
            <a:normAutofit/>
          </a:bodyPr>
          <a:lstStyle/>
          <a:p>
            <a:r>
              <a:rPr lang="en-US" sz="4400" dirty="0" smtClean="0"/>
              <a:t>PS Chapter 20 Electricity</a:t>
            </a:r>
            <a:endParaRPr lang="en-US" sz="4400" dirty="0"/>
          </a:p>
        </p:txBody>
      </p:sp>
    </p:spTree>
    <p:extLst>
      <p:ext uri="{BB962C8B-B14F-4D97-AF65-F5344CB8AC3E}">
        <p14:creationId xmlns:p14="http://schemas.microsoft.com/office/powerpoint/2010/main" val="117192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822" y="2384598"/>
            <a:ext cx="8382000" cy="1200329"/>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Luigi Galvani</a:t>
            </a:r>
            <a:r>
              <a:rPr lang="en-US" sz="2400" b="1" dirty="0" smtClean="0"/>
              <a:t>, an Italian physician in the 1780’s, noticed that a frog’s leg twitched when the brass hook holding it touched an iron railing.  </a:t>
            </a:r>
            <a:endParaRPr lang="en-US" sz="2400" b="1" dirty="0"/>
          </a:p>
        </p:txBody>
      </p:sp>
      <p:pic>
        <p:nvPicPr>
          <p:cNvPr id="1027" name="Picture 3" descr="C:\Users\bboyer.BFCS\AppData\Local\Microsoft\Windows\Temporary Internet Files\Content.IE5\5N068EZU\large-Frog-166.6-1708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961" y="2988767"/>
            <a:ext cx="1380044" cy="990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0379" y="3886200"/>
            <a:ext cx="8382000" cy="1446550"/>
          </a:xfrm>
          <a:prstGeom prst="rect">
            <a:avLst/>
          </a:prstGeom>
          <a:noFill/>
        </p:spPr>
        <p:txBody>
          <a:bodyPr wrap="square" rtlCol="0">
            <a:spAutoFit/>
          </a:bodyPr>
          <a:lstStyle/>
          <a:p>
            <a:r>
              <a:rPr lang="en-US" sz="2200" b="1" dirty="0" smtClean="0"/>
              <a:t>He hypothesized that there was some kind of “animal electricity” present only in living tissue.  Even though his hypothesis was later proven as being incorrect, his observations and ideas led to further research.</a:t>
            </a:r>
            <a:endParaRPr lang="en-US" sz="2200" b="1" dirty="0"/>
          </a:p>
        </p:txBody>
      </p:sp>
      <p:pic>
        <p:nvPicPr>
          <p:cNvPr id="1028" name="Picture 4" descr="C:\Users\bboyer.BFCS\AppData\Local\Microsoft\Windows\Temporary Internet Files\Content.IE5\5TF6QX5L\peanuts_carto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029200"/>
            <a:ext cx="1315221" cy="16532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906" y="497858"/>
            <a:ext cx="8001000" cy="830997"/>
          </a:xfrm>
          <a:prstGeom prst="rect">
            <a:avLst/>
          </a:prstGeom>
          <a:noFill/>
        </p:spPr>
        <p:txBody>
          <a:bodyPr wrap="square" rtlCol="0">
            <a:spAutoFit/>
          </a:bodyPr>
          <a:lstStyle/>
          <a:p>
            <a:r>
              <a:rPr lang="en-US" sz="2400" b="1" dirty="0" smtClean="0"/>
              <a:t>Energy can be transformed from one form into another.  Batteries transform chemical energy into electrical energy.</a:t>
            </a:r>
            <a:endParaRPr lang="en-US" sz="2400" b="1" dirty="0"/>
          </a:p>
        </p:txBody>
      </p:sp>
      <p:sp>
        <p:nvSpPr>
          <p:cNvPr id="6" name="TextBox 5"/>
          <p:cNvSpPr txBox="1"/>
          <p:nvPr/>
        </p:nvSpPr>
        <p:spPr>
          <a:xfrm>
            <a:off x="1905000" y="1523999"/>
            <a:ext cx="44196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Here’s a brief look back at the life and times of the BATTERY.</a:t>
            </a:r>
            <a:endParaRPr lang="en-US" sz="2400" dirty="0"/>
          </a:p>
        </p:txBody>
      </p:sp>
      <p:pic>
        <p:nvPicPr>
          <p:cNvPr id="1030" name="Picture 6" descr="C:\Users\bboyer.BFCS\AppData\Local\Microsoft\Windows\Temporary Internet Files\Content.IE5\5TF6QX5L\Lithium_Ion_Car_Batterie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203" y="1336268"/>
            <a:ext cx="1293371" cy="122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69106" y="5040803"/>
            <a:ext cx="41148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b="1" dirty="0" smtClean="0"/>
              <a:t>Galvani believed that the frog itself produced the electrical effect he observed.</a:t>
            </a:r>
            <a:endParaRPr lang="en-US" sz="2200" b="1" dirty="0"/>
          </a:p>
        </p:txBody>
      </p:sp>
    </p:spTree>
    <p:extLst>
      <p:ext uri="{BB962C8B-B14F-4D97-AF65-F5344CB8AC3E}">
        <p14:creationId xmlns:p14="http://schemas.microsoft.com/office/powerpoint/2010/main" val="20970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p:cTn id="33" dur="500" fill="hold"/>
                                        <p:tgtEl>
                                          <p:spTgt spid="1027"/>
                                        </p:tgtEl>
                                        <p:attrNameLst>
                                          <p:attrName>ppt_w</p:attrName>
                                        </p:attrNameLst>
                                      </p:cBhvr>
                                      <p:tavLst>
                                        <p:tav tm="0">
                                          <p:val>
                                            <p:fltVal val="0"/>
                                          </p:val>
                                        </p:tav>
                                        <p:tav tm="100000">
                                          <p:val>
                                            <p:strVal val="#ppt_w"/>
                                          </p:val>
                                        </p:tav>
                                      </p:tavLst>
                                    </p:anim>
                                    <p:anim calcmode="lin" valueType="num">
                                      <p:cBhvr>
                                        <p:cTn id="34" dur="500" fill="hold"/>
                                        <p:tgtEl>
                                          <p:spTgt spid="1027"/>
                                        </p:tgtEl>
                                        <p:attrNameLst>
                                          <p:attrName>ppt_h</p:attrName>
                                        </p:attrNameLst>
                                      </p:cBhvr>
                                      <p:tavLst>
                                        <p:tav tm="0">
                                          <p:val>
                                            <p:fltVal val="0"/>
                                          </p:val>
                                        </p:tav>
                                        <p:tav tm="100000">
                                          <p:val>
                                            <p:strVal val="#ppt_h"/>
                                          </p:val>
                                        </p:tav>
                                      </p:tavLst>
                                    </p:anim>
                                    <p:animEffect transition="in" filter="fade">
                                      <p:cBhvr>
                                        <p:cTn id="35" dur="500"/>
                                        <p:tgtEl>
                                          <p:spTgt spid="1027"/>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1027"/>
                                        </p:tgtEl>
                                        <p:attrNameLst>
                                          <p:attrName>r</p:attrName>
                                        </p:attrNameLst>
                                      </p:cBhvr>
                                    </p:animRot>
                                    <p:animRot by="-240000">
                                      <p:cBhvr>
                                        <p:cTn id="40" dur="200" fill="hold">
                                          <p:stCondLst>
                                            <p:cond delay="200"/>
                                          </p:stCondLst>
                                        </p:cTn>
                                        <p:tgtEl>
                                          <p:spTgt spid="1027"/>
                                        </p:tgtEl>
                                        <p:attrNameLst>
                                          <p:attrName>r</p:attrName>
                                        </p:attrNameLst>
                                      </p:cBhvr>
                                    </p:animRot>
                                    <p:animRot by="240000">
                                      <p:cBhvr>
                                        <p:cTn id="41" dur="200" fill="hold">
                                          <p:stCondLst>
                                            <p:cond delay="400"/>
                                          </p:stCondLst>
                                        </p:cTn>
                                        <p:tgtEl>
                                          <p:spTgt spid="1027"/>
                                        </p:tgtEl>
                                        <p:attrNameLst>
                                          <p:attrName>r</p:attrName>
                                        </p:attrNameLst>
                                      </p:cBhvr>
                                    </p:animRot>
                                    <p:animRot by="-240000">
                                      <p:cBhvr>
                                        <p:cTn id="42" dur="200" fill="hold">
                                          <p:stCondLst>
                                            <p:cond delay="600"/>
                                          </p:stCondLst>
                                        </p:cTn>
                                        <p:tgtEl>
                                          <p:spTgt spid="1027"/>
                                        </p:tgtEl>
                                        <p:attrNameLst>
                                          <p:attrName>r</p:attrName>
                                        </p:attrNameLst>
                                      </p:cBhvr>
                                    </p:animRot>
                                    <p:animRot by="120000">
                                      <p:cBhvr>
                                        <p:cTn id="43" dur="200" fill="hold">
                                          <p:stCondLst>
                                            <p:cond delay="800"/>
                                          </p:stCondLst>
                                        </p:cTn>
                                        <p:tgtEl>
                                          <p:spTgt spid="1027"/>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p:cTn id="53" dur="1000" fill="hold"/>
                                        <p:tgtEl>
                                          <p:spTgt spid="1028"/>
                                        </p:tgtEl>
                                        <p:attrNameLst>
                                          <p:attrName>ppt_w</p:attrName>
                                        </p:attrNameLst>
                                      </p:cBhvr>
                                      <p:tavLst>
                                        <p:tav tm="0">
                                          <p:val>
                                            <p:fltVal val="0"/>
                                          </p:val>
                                        </p:tav>
                                        <p:tav tm="100000">
                                          <p:val>
                                            <p:strVal val="#ppt_w"/>
                                          </p:val>
                                        </p:tav>
                                      </p:tavLst>
                                    </p:anim>
                                    <p:anim calcmode="lin" valueType="num">
                                      <p:cBhvr>
                                        <p:cTn id="54" dur="1000" fill="hold"/>
                                        <p:tgtEl>
                                          <p:spTgt spid="1028"/>
                                        </p:tgtEl>
                                        <p:attrNameLst>
                                          <p:attrName>ppt_h</p:attrName>
                                        </p:attrNameLst>
                                      </p:cBhvr>
                                      <p:tavLst>
                                        <p:tav tm="0">
                                          <p:val>
                                            <p:fltVal val="0"/>
                                          </p:val>
                                        </p:tav>
                                        <p:tav tm="100000">
                                          <p:val>
                                            <p:strVal val="#ppt_h"/>
                                          </p:val>
                                        </p:tav>
                                      </p:tavLst>
                                    </p:anim>
                                    <p:anim calcmode="lin" valueType="num">
                                      <p:cBhvr>
                                        <p:cTn id="55" dur="1000" fill="hold"/>
                                        <p:tgtEl>
                                          <p:spTgt spid="1028"/>
                                        </p:tgtEl>
                                        <p:attrNameLst>
                                          <p:attrName>style.rotation</p:attrName>
                                        </p:attrNameLst>
                                      </p:cBhvr>
                                      <p:tavLst>
                                        <p:tav tm="0">
                                          <p:val>
                                            <p:fltVal val="90"/>
                                          </p:val>
                                        </p:tav>
                                        <p:tav tm="100000">
                                          <p:val>
                                            <p:fltVal val="0"/>
                                          </p:val>
                                        </p:tav>
                                      </p:tavLst>
                                    </p:anim>
                                    <p:animEffect transition="in" filter="fade">
                                      <p:cBhvr>
                                        <p:cTn id="56" dur="1000"/>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iterate type="lt">
                                    <p:tmPct val="0"/>
                                  </p:iterate>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mph" presetSubtype="0" fill="hold" grpId="1" nodeType="clickEffect">
                                  <p:stCondLst>
                                    <p:cond delay="0"/>
                                  </p:stCondLst>
                                  <p:iterate type="lt">
                                    <p:tmPct val="0"/>
                                  </p:iterate>
                                  <p:childTnLst>
                                    <p:anim calcmode="discrete" valueType="str">
                                      <p:cBhvr>
                                        <p:cTn id="67"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014" y="496712"/>
            <a:ext cx="4078111" cy="1446550"/>
          </a:xfrm>
          <a:prstGeom prst="rect">
            <a:avLst/>
          </a:prstGeom>
          <a:noFill/>
        </p:spPr>
        <p:txBody>
          <a:bodyPr wrap="square" rtlCol="0">
            <a:spAutoFit/>
          </a:bodyPr>
          <a:lstStyle/>
          <a:p>
            <a:r>
              <a:rPr lang="en-US" sz="2200" b="1" u="sng" dirty="0" smtClean="0">
                <a:effectLst>
                  <a:outerShdw blurRad="38100" dist="38100" dir="2700000" algn="tl">
                    <a:srgbClr val="000000">
                      <a:alpha val="43137"/>
                    </a:srgbClr>
                  </a:outerShdw>
                </a:effectLst>
              </a:rPr>
              <a:t>Alessandro Volta</a:t>
            </a:r>
            <a:r>
              <a:rPr lang="en-US" sz="2200" b="1" dirty="0" smtClean="0"/>
              <a:t>, an Italian scientist, developed a different hypothesis to explain Galvani’s observations.</a:t>
            </a:r>
            <a:endParaRPr lang="en-US" sz="2200" b="1" dirty="0"/>
          </a:p>
        </p:txBody>
      </p:sp>
      <p:sp>
        <p:nvSpPr>
          <p:cNvPr id="3" name="TextBox 2"/>
          <p:cNvSpPr txBox="1"/>
          <p:nvPr/>
        </p:nvSpPr>
        <p:spPr>
          <a:xfrm>
            <a:off x="4375125" y="430578"/>
            <a:ext cx="4563533" cy="1200329"/>
          </a:xfrm>
          <a:prstGeom prst="rect">
            <a:avLst/>
          </a:prstGeom>
          <a:noFill/>
        </p:spPr>
        <p:txBody>
          <a:bodyPr wrap="square" rtlCol="0">
            <a:spAutoFit/>
          </a:bodyPr>
          <a:lstStyle/>
          <a:p>
            <a:r>
              <a:rPr lang="en-US" sz="2400" b="1" dirty="0" smtClean="0"/>
              <a:t>He attributed it to being a </a:t>
            </a:r>
            <a:r>
              <a:rPr lang="en-US" sz="2400" b="1" dirty="0" smtClean="0">
                <a:solidFill>
                  <a:srgbClr val="FFC000"/>
                </a:solidFill>
                <a:effectLst>
                  <a:outerShdw blurRad="38100" dist="38100" dir="2700000" algn="tl">
                    <a:srgbClr val="000000">
                      <a:alpha val="43137"/>
                    </a:srgbClr>
                  </a:outerShdw>
                </a:effectLst>
              </a:rPr>
              <a:t>chemical reaction </a:t>
            </a:r>
            <a:r>
              <a:rPr lang="en-US" sz="2400" b="1" dirty="0" smtClean="0"/>
              <a:t>instead of an electrical effect.</a:t>
            </a:r>
            <a:endParaRPr lang="en-US" sz="2400" b="1" dirty="0"/>
          </a:p>
        </p:txBody>
      </p:sp>
      <p:sp>
        <p:nvSpPr>
          <p:cNvPr id="4" name="TextBox 3"/>
          <p:cNvSpPr txBox="1"/>
          <p:nvPr/>
        </p:nvSpPr>
        <p:spPr>
          <a:xfrm>
            <a:off x="304800" y="2101169"/>
            <a:ext cx="845820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200" b="1" dirty="0" smtClean="0"/>
              <a:t>A chemical reaction is a process in which substances change into new substances with different properties.</a:t>
            </a:r>
            <a:endParaRPr lang="en-US" sz="2200" b="1" dirty="0"/>
          </a:p>
        </p:txBody>
      </p:sp>
      <p:pic>
        <p:nvPicPr>
          <p:cNvPr id="2050" name="Picture 2" descr="C:\Users\bboyer.BFCS\AppData\Local\Microsoft\Windows\Temporary Internet Files\Content.IE5\Y3NAG44D\frog-with-a-question-md_zps60dba49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535" y="1171894"/>
            <a:ext cx="576465" cy="929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27402"/>
            <a:ext cx="84582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b="1" dirty="0" smtClean="0"/>
              <a:t>He hypothesized that it was a chemical reaction between the two metals (iron railing and brass hook) and the salty fluids in the frog’s leg muscle.</a:t>
            </a:r>
            <a:endParaRPr lang="en-US" sz="2200" b="1" dirty="0"/>
          </a:p>
        </p:txBody>
      </p:sp>
      <p:pic>
        <p:nvPicPr>
          <p:cNvPr id="2051" name="Picture 3" descr="C:\Users\bboyer.BFCS\AppData\Local\Microsoft\Windows\Temporary Internet Files\Content.IE5\EFP1Z39I\fro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702" y="3733800"/>
            <a:ext cx="2895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267200"/>
            <a:ext cx="5937956" cy="1785104"/>
          </a:xfrm>
          <a:prstGeom prst="rect">
            <a:avLst/>
          </a:prstGeom>
          <a:noFill/>
        </p:spPr>
        <p:txBody>
          <a:bodyPr wrap="square" rtlCol="0">
            <a:spAutoFit/>
          </a:bodyPr>
          <a:lstStyle/>
          <a:p>
            <a:r>
              <a:rPr lang="en-US" sz="2200" b="1" dirty="0" smtClean="0"/>
              <a:t>To confirm his hypothesis, Volta placed a piece of paper that had been soaked in salt water in between a piece of zinc and a piece of silver.  He found that if he connected wires to the silver and zinc, current was produced.</a:t>
            </a:r>
            <a:endParaRPr lang="en-US" sz="2200" b="1" dirty="0"/>
          </a:p>
        </p:txBody>
      </p:sp>
    </p:spTree>
    <p:extLst>
      <p:ext uri="{BB962C8B-B14F-4D97-AF65-F5344CB8AC3E}">
        <p14:creationId xmlns:p14="http://schemas.microsoft.com/office/powerpoint/2010/main" val="38528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80">
                                          <p:stCondLst>
                                            <p:cond delay="0"/>
                                          </p:stCondLst>
                                        </p:cTn>
                                        <p:tgtEl>
                                          <p:spTgt spid="2050"/>
                                        </p:tgtEl>
                                      </p:cBhvr>
                                    </p:animEffect>
                                    <p:anim calcmode="lin" valueType="num">
                                      <p:cBhvr>
                                        <p:cTn id="2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50"/>
                                        </p:tgtEl>
                                      </p:cBhvr>
                                      <p:to x="100000" y="60000"/>
                                    </p:animScale>
                                    <p:animScale>
                                      <p:cBhvr>
                                        <p:cTn id="31" dur="166" decel="50000">
                                          <p:stCondLst>
                                            <p:cond delay="676"/>
                                          </p:stCondLst>
                                        </p:cTn>
                                        <p:tgtEl>
                                          <p:spTgt spid="2050"/>
                                        </p:tgtEl>
                                      </p:cBhvr>
                                      <p:to x="100000" y="100000"/>
                                    </p:animScale>
                                    <p:animScale>
                                      <p:cBhvr>
                                        <p:cTn id="32" dur="26">
                                          <p:stCondLst>
                                            <p:cond delay="1312"/>
                                          </p:stCondLst>
                                        </p:cTn>
                                        <p:tgtEl>
                                          <p:spTgt spid="2050"/>
                                        </p:tgtEl>
                                      </p:cBhvr>
                                      <p:to x="100000" y="80000"/>
                                    </p:animScale>
                                    <p:animScale>
                                      <p:cBhvr>
                                        <p:cTn id="33" dur="166" decel="50000">
                                          <p:stCondLst>
                                            <p:cond delay="1338"/>
                                          </p:stCondLst>
                                        </p:cTn>
                                        <p:tgtEl>
                                          <p:spTgt spid="2050"/>
                                        </p:tgtEl>
                                      </p:cBhvr>
                                      <p:to x="100000" y="100000"/>
                                    </p:animScale>
                                    <p:animScale>
                                      <p:cBhvr>
                                        <p:cTn id="34" dur="26">
                                          <p:stCondLst>
                                            <p:cond delay="1642"/>
                                          </p:stCondLst>
                                        </p:cTn>
                                        <p:tgtEl>
                                          <p:spTgt spid="2050"/>
                                        </p:tgtEl>
                                      </p:cBhvr>
                                      <p:to x="100000" y="90000"/>
                                    </p:animScale>
                                    <p:animScale>
                                      <p:cBhvr>
                                        <p:cTn id="35" dur="166" decel="50000">
                                          <p:stCondLst>
                                            <p:cond delay="1668"/>
                                          </p:stCondLst>
                                        </p:cTn>
                                        <p:tgtEl>
                                          <p:spTgt spid="2050"/>
                                        </p:tgtEl>
                                      </p:cBhvr>
                                      <p:to x="100000" y="100000"/>
                                    </p:animScale>
                                    <p:animScale>
                                      <p:cBhvr>
                                        <p:cTn id="36" dur="26">
                                          <p:stCondLst>
                                            <p:cond delay="1808"/>
                                          </p:stCondLst>
                                        </p:cTn>
                                        <p:tgtEl>
                                          <p:spTgt spid="2050"/>
                                        </p:tgtEl>
                                      </p:cBhvr>
                                      <p:to x="100000" y="95000"/>
                                    </p:animScale>
                                    <p:animScale>
                                      <p:cBhvr>
                                        <p:cTn id="37" dur="166" decel="50000">
                                          <p:stCondLst>
                                            <p:cond delay="1834"/>
                                          </p:stCondLst>
                                        </p:cTn>
                                        <p:tgtEl>
                                          <p:spTgt spid="205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 calcmode="lin" valueType="num">
                                      <p:cBhvr>
                                        <p:cTn id="49" dur="1000" fill="hold"/>
                                        <p:tgtEl>
                                          <p:spTgt spid="2051"/>
                                        </p:tgtEl>
                                        <p:attrNameLst>
                                          <p:attrName>ppt_w</p:attrName>
                                        </p:attrNameLst>
                                      </p:cBhvr>
                                      <p:tavLst>
                                        <p:tav tm="0">
                                          <p:val>
                                            <p:fltVal val="0"/>
                                          </p:val>
                                        </p:tav>
                                        <p:tav tm="100000">
                                          <p:val>
                                            <p:strVal val="#ppt_w"/>
                                          </p:val>
                                        </p:tav>
                                      </p:tavLst>
                                    </p:anim>
                                    <p:anim calcmode="lin" valueType="num">
                                      <p:cBhvr>
                                        <p:cTn id="50" dur="1000" fill="hold"/>
                                        <p:tgtEl>
                                          <p:spTgt spid="2051"/>
                                        </p:tgtEl>
                                        <p:attrNameLst>
                                          <p:attrName>ppt_h</p:attrName>
                                        </p:attrNameLst>
                                      </p:cBhvr>
                                      <p:tavLst>
                                        <p:tav tm="0">
                                          <p:val>
                                            <p:fltVal val="0"/>
                                          </p:val>
                                        </p:tav>
                                        <p:tav tm="100000">
                                          <p:val>
                                            <p:strVal val="#ppt_h"/>
                                          </p:val>
                                        </p:tav>
                                      </p:tavLst>
                                    </p:anim>
                                    <p:anim calcmode="lin" valueType="num">
                                      <p:cBhvr>
                                        <p:cTn id="51" dur="1000" fill="hold"/>
                                        <p:tgtEl>
                                          <p:spTgt spid="2051"/>
                                        </p:tgtEl>
                                        <p:attrNameLst>
                                          <p:attrName>style.rotation</p:attrName>
                                        </p:attrNameLst>
                                      </p:cBhvr>
                                      <p:tavLst>
                                        <p:tav tm="0">
                                          <p:val>
                                            <p:fltVal val="90"/>
                                          </p:val>
                                        </p:tav>
                                        <p:tav tm="100000">
                                          <p:val>
                                            <p:fltVal val="0"/>
                                          </p:val>
                                        </p:tav>
                                      </p:tavLst>
                                    </p:anim>
                                    <p:animEffect transition="in" filter="fade">
                                      <p:cBhvr>
                                        <p:cTn id="52" dur="1000"/>
                                        <p:tgtEl>
                                          <p:spTgt spid="205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77200" cy="830997"/>
          </a:xfrm>
          <a:prstGeom prst="rect">
            <a:avLst/>
          </a:prstGeom>
          <a:noFill/>
        </p:spPr>
        <p:txBody>
          <a:bodyPr wrap="square" rtlCol="0">
            <a:spAutoFit/>
          </a:bodyPr>
          <a:lstStyle/>
          <a:p>
            <a:r>
              <a:rPr lang="en-US" sz="2400" b="1" dirty="0" smtClean="0"/>
              <a:t>Volta built the first electric battery by layering zinc, paper soaked in salt water, and silver.</a:t>
            </a:r>
            <a:endParaRPr lang="en-US" sz="2400" b="1" dirty="0"/>
          </a:p>
        </p:txBody>
      </p:sp>
      <p:pic>
        <p:nvPicPr>
          <p:cNvPr id="3074" name="Picture 2" descr="C:\Users\bboyer.BFCS\AppData\Local\Microsoft\Windows\Temporary Internet Files\Content.IE5\5TF6QX5L\Pile_de_Volt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40168"/>
            <a:ext cx="367943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boyer.BFCS\AppData\Local\Microsoft\Windows\Temporary Internet Files\Content.IE5\5N068EZU\pila_de_Vol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0"/>
            <a:ext cx="1270234" cy="13878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bboyer.BFCS\AppData\Local\Microsoft\Windows\Temporary Internet Files\Content.IE5\EFP1Z39I\alessandro-volt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108" y="1558640"/>
            <a:ext cx="2943438" cy="362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heel(1)">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circle(in)">
                                      <p:cBhvr>
                                        <p:cTn id="2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839200" cy="769441"/>
          </a:xfrm>
          <a:prstGeom prst="rect">
            <a:avLst/>
          </a:prstGeom>
          <a:noFill/>
        </p:spPr>
        <p:txBody>
          <a:bodyPr wrap="square" rtlCol="0">
            <a:spAutoFit/>
          </a:bodyPr>
          <a:lstStyle/>
          <a:p>
            <a:r>
              <a:rPr lang="en-US" sz="2200" b="1" dirty="0" smtClean="0"/>
              <a:t>In Volta’s system, each layer of zinc and silver layers separated  by the papers soaked in salt water acted as an </a:t>
            </a:r>
            <a:r>
              <a:rPr lang="en-US" sz="2200" b="1" u="sng" dirty="0" smtClean="0">
                <a:effectLst>
                  <a:outerShdw blurRad="38100" dist="38100" dir="2700000" algn="tl">
                    <a:srgbClr val="000000">
                      <a:alpha val="43137"/>
                    </a:srgbClr>
                  </a:outerShdw>
                </a:effectLst>
              </a:rPr>
              <a:t>electrochemical cell.</a:t>
            </a:r>
            <a:endParaRPr lang="en-US" sz="2200" b="1" u="sng" dirty="0">
              <a:effectLst>
                <a:outerShdw blurRad="38100" dist="38100" dir="2700000" algn="tl">
                  <a:srgbClr val="000000">
                    <a:alpha val="43137"/>
                  </a:srgbClr>
                </a:outerShdw>
              </a:effectLst>
            </a:endParaRPr>
          </a:p>
        </p:txBody>
      </p:sp>
      <p:sp>
        <p:nvSpPr>
          <p:cNvPr id="3" name="TextBox 2"/>
          <p:cNvSpPr txBox="1"/>
          <p:nvPr/>
        </p:nvSpPr>
        <p:spPr>
          <a:xfrm>
            <a:off x="152400" y="1024354"/>
            <a:ext cx="8839200" cy="769441"/>
          </a:xfrm>
          <a:prstGeom prst="rect">
            <a:avLst/>
          </a:prstGeom>
          <a:noFill/>
        </p:spPr>
        <p:txBody>
          <a:bodyPr wrap="square" rtlCol="0">
            <a:spAutoFit/>
          </a:bodyPr>
          <a:lstStyle/>
          <a:p>
            <a:r>
              <a:rPr lang="en-US" sz="2200" b="1" dirty="0" smtClean="0"/>
              <a:t>                                                                                                        This is a device that changes chemical energy into electrical energy.</a:t>
            </a:r>
            <a:endParaRPr lang="en-US" sz="2200" b="1" dirty="0"/>
          </a:p>
        </p:txBody>
      </p:sp>
      <p:pic>
        <p:nvPicPr>
          <p:cNvPr id="1029" name="Picture 5" descr="C:\Users\bboyer.BFCS\AppData\Local\Microsoft\Windows\Temporary Internet Files\Content.IE5\EFP1Z39I\electrolytic_cell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7784"/>
            <a:ext cx="4070416" cy="3330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817326"/>
            <a:ext cx="4419600" cy="1200329"/>
          </a:xfrm>
          <a:prstGeom prst="rect">
            <a:avLst/>
          </a:prstGeom>
          <a:noFill/>
        </p:spPr>
        <p:txBody>
          <a:bodyPr wrap="square" rtlCol="0">
            <a:spAutoFit/>
          </a:bodyPr>
          <a:lstStyle/>
          <a:p>
            <a:r>
              <a:rPr lang="en-US" sz="2400" b="1" dirty="0" smtClean="0"/>
              <a:t>Two different metals, called </a:t>
            </a:r>
            <a:r>
              <a:rPr lang="en-US" sz="2400" b="1" u="sng" dirty="0" smtClean="0">
                <a:effectLst>
                  <a:outerShdw blurRad="38100" dist="38100" dir="2700000" algn="tl">
                    <a:srgbClr val="000000">
                      <a:alpha val="43137"/>
                    </a:srgbClr>
                  </a:outerShdw>
                </a:effectLst>
              </a:rPr>
              <a:t>electrodes,</a:t>
            </a:r>
            <a:r>
              <a:rPr lang="en-US" sz="2400" b="1" dirty="0" smtClean="0"/>
              <a:t> are immersed in a substance called and </a:t>
            </a:r>
            <a:r>
              <a:rPr lang="en-US" sz="2400" b="1" u="sng" dirty="0" smtClean="0">
                <a:effectLst>
                  <a:outerShdw blurRad="38100" dist="38100" dir="2700000" algn="tl">
                    <a:srgbClr val="000000">
                      <a:alpha val="43137"/>
                    </a:srgbClr>
                  </a:outerShdw>
                </a:effectLst>
              </a:rPr>
              <a:t>electrolyte.</a:t>
            </a:r>
            <a:endParaRPr lang="en-US" sz="2400" b="1" u="sng" dirty="0">
              <a:effectLst>
                <a:outerShdw blurRad="38100" dist="38100" dir="2700000" algn="tl">
                  <a:srgbClr val="000000">
                    <a:alpha val="43137"/>
                  </a:srgbClr>
                </a:outerShdw>
              </a:effectLst>
            </a:endParaRPr>
          </a:p>
        </p:txBody>
      </p:sp>
      <p:sp>
        <p:nvSpPr>
          <p:cNvPr id="5" name="TextBox 4"/>
          <p:cNvSpPr txBox="1"/>
          <p:nvPr/>
        </p:nvSpPr>
        <p:spPr>
          <a:xfrm>
            <a:off x="4562958" y="3119800"/>
            <a:ext cx="4428641" cy="1938992"/>
          </a:xfrm>
          <a:prstGeom prst="rect">
            <a:avLst/>
          </a:prstGeom>
          <a:noFill/>
        </p:spPr>
        <p:txBody>
          <a:bodyPr wrap="square" rtlCol="0">
            <a:spAutoFit/>
          </a:bodyPr>
          <a:lstStyle/>
          <a:p>
            <a:r>
              <a:rPr lang="en-US" sz="2400" b="1" dirty="0" smtClean="0"/>
              <a:t>Electrolytes are substances that conduct electric current.  Volta used silver and zinc as his electrodes, and paper soaked in salt water as his electrolyte.</a:t>
            </a:r>
            <a:endParaRPr lang="en-US" sz="2400" b="1" dirty="0"/>
          </a:p>
        </p:txBody>
      </p:sp>
    </p:spTree>
    <p:extLst>
      <p:ext uri="{BB962C8B-B14F-4D97-AF65-F5344CB8AC3E}">
        <p14:creationId xmlns:p14="http://schemas.microsoft.com/office/powerpoint/2010/main" val="183679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wipe(down)">
                                      <p:cBhvr>
                                        <p:cTn id="18" dur="580">
                                          <p:stCondLst>
                                            <p:cond delay="0"/>
                                          </p:stCondLst>
                                        </p:cTn>
                                        <p:tgtEl>
                                          <p:spTgt spid="1029"/>
                                        </p:tgtEl>
                                      </p:cBhvr>
                                    </p:animEffect>
                                    <p:anim calcmode="lin" valueType="num">
                                      <p:cBhvr>
                                        <p:cTn id="19"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24" dur="26">
                                          <p:stCondLst>
                                            <p:cond delay="650"/>
                                          </p:stCondLst>
                                        </p:cTn>
                                        <p:tgtEl>
                                          <p:spTgt spid="1029"/>
                                        </p:tgtEl>
                                      </p:cBhvr>
                                      <p:to x="100000" y="60000"/>
                                    </p:animScale>
                                    <p:animScale>
                                      <p:cBhvr>
                                        <p:cTn id="25" dur="166" decel="50000">
                                          <p:stCondLst>
                                            <p:cond delay="676"/>
                                          </p:stCondLst>
                                        </p:cTn>
                                        <p:tgtEl>
                                          <p:spTgt spid="1029"/>
                                        </p:tgtEl>
                                      </p:cBhvr>
                                      <p:to x="100000" y="100000"/>
                                    </p:animScale>
                                    <p:animScale>
                                      <p:cBhvr>
                                        <p:cTn id="26" dur="26">
                                          <p:stCondLst>
                                            <p:cond delay="1312"/>
                                          </p:stCondLst>
                                        </p:cTn>
                                        <p:tgtEl>
                                          <p:spTgt spid="1029"/>
                                        </p:tgtEl>
                                      </p:cBhvr>
                                      <p:to x="100000" y="80000"/>
                                    </p:animScale>
                                    <p:animScale>
                                      <p:cBhvr>
                                        <p:cTn id="27" dur="166" decel="50000">
                                          <p:stCondLst>
                                            <p:cond delay="1338"/>
                                          </p:stCondLst>
                                        </p:cTn>
                                        <p:tgtEl>
                                          <p:spTgt spid="1029"/>
                                        </p:tgtEl>
                                      </p:cBhvr>
                                      <p:to x="100000" y="100000"/>
                                    </p:animScale>
                                    <p:animScale>
                                      <p:cBhvr>
                                        <p:cTn id="28" dur="26">
                                          <p:stCondLst>
                                            <p:cond delay="1642"/>
                                          </p:stCondLst>
                                        </p:cTn>
                                        <p:tgtEl>
                                          <p:spTgt spid="1029"/>
                                        </p:tgtEl>
                                      </p:cBhvr>
                                      <p:to x="100000" y="90000"/>
                                    </p:animScale>
                                    <p:animScale>
                                      <p:cBhvr>
                                        <p:cTn id="29" dur="166" decel="50000">
                                          <p:stCondLst>
                                            <p:cond delay="1668"/>
                                          </p:stCondLst>
                                        </p:cTn>
                                        <p:tgtEl>
                                          <p:spTgt spid="1029"/>
                                        </p:tgtEl>
                                      </p:cBhvr>
                                      <p:to x="100000" y="100000"/>
                                    </p:animScale>
                                    <p:animScale>
                                      <p:cBhvr>
                                        <p:cTn id="30" dur="26">
                                          <p:stCondLst>
                                            <p:cond delay="1808"/>
                                          </p:stCondLst>
                                        </p:cTn>
                                        <p:tgtEl>
                                          <p:spTgt spid="1029"/>
                                        </p:tgtEl>
                                      </p:cBhvr>
                                      <p:to x="100000" y="95000"/>
                                    </p:animScale>
                                    <p:animScale>
                                      <p:cBhvr>
                                        <p:cTn id="31" dur="166" decel="50000">
                                          <p:stCondLst>
                                            <p:cond delay="1834"/>
                                          </p:stCondLst>
                                        </p:cTn>
                                        <p:tgtEl>
                                          <p:spTgt spid="102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54" y="609600"/>
            <a:ext cx="8991600" cy="830997"/>
          </a:xfrm>
          <a:prstGeom prst="rect">
            <a:avLst/>
          </a:prstGeom>
          <a:noFill/>
        </p:spPr>
        <p:txBody>
          <a:bodyPr wrap="square" rtlCol="0">
            <a:spAutoFit/>
          </a:bodyPr>
          <a:lstStyle/>
          <a:p>
            <a:r>
              <a:rPr lang="en-US" sz="2400" b="1" dirty="0" smtClean="0"/>
              <a:t>The part of the electrode above the surface of the electrolyte is called the </a:t>
            </a:r>
            <a:r>
              <a:rPr lang="en-US" sz="2400" b="1" u="sng" dirty="0" smtClean="0">
                <a:effectLst>
                  <a:outerShdw blurRad="38100" dist="38100" dir="2700000" algn="tl">
                    <a:srgbClr val="000000">
                      <a:alpha val="43137"/>
                    </a:srgbClr>
                  </a:outerShdw>
                </a:effectLst>
              </a:rPr>
              <a:t>termina</a:t>
            </a:r>
            <a:r>
              <a:rPr lang="en-US" sz="2400" b="1" dirty="0" smtClean="0"/>
              <a:t>l.  These are used to connect the cell to the circuit.</a:t>
            </a:r>
            <a:endParaRPr lang="en-US" sz="2400" b="1" dirty="0"/>
          </a:p>
        </p:txBody>
      </p:sp>
      <p:pic>
        <p:nvPicPr>
          <p:cNvPr id="3076" name="Picture 4" descr="C:\Users\bboyer.BFCS\AppData\Local\Microsoft\Windows\Temporary Internet Files\Content.IE5\5TF6QX5L\13.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52" y="1808844"/>
            <a:ext cx="2515549" cy="42134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bboyer.BFCS\AppData\Local\Microsoft\Windows\Temporary Internet Files\Content.IE5\EFP1Z39I\large-arrow-pointing-down-0-1077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49767">
            <a:off x="549975" y="1275444"/>
            <a:ext cx="592092" cy="106680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boyer.BFCS\AppData\Local\Microsoft\Windows\Temporary Internet Files\Content.IE5\5N068EZU\medium-arrow-pointing-down-0-1077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81214">
            <a:off x="1877872" y="5508793"/>
            <a:ext cx="547618" cy="12973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17550" y="1516947"/>
            <a:ext cx="3736595" cy="1107996"/>
          </a:xfrm>
          <a:prstGeom prst="rect">
            <a:avLst/>
          </a:prstGeom>
          <a:noFill/>
        </p:spPr>
        <p:txBody>
          <a:bodyPr wrap="square" rtlCol="0">
            <a:spAutoFit/>
          </a:bodyPr>
          <a:lstStyle/>
          <a:p>
            <a:r>
              <a:rPr lang="en-US" sz="2200" b="1" dirty="0" smtClean="0"/>
              <a:t>Chemical reactions occur between the electrolyte and the electrodes.   </a:t>
            </a:r>
            <a:endParaRPr lang="en-US" sz="2200" b="1" dirty="0"/>
          </a:p>
        </p:txBody>
      </p:sp>
      <p:pic>
        <p:nvPicPr>
          <p:cNvPr id="3080" name="Picture 8" descr="C:\Users\bboyer.BFCS\AppData\Local\Microsoft\Windows\Temporary Internet Files\Content.IE5\5TF6QX5L\simple_cell[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950" y="1486696"/>
            <a:ext cx="25146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5774" y="2649781"/>
            <a:ext cx="3620146" cy="1477328"/>
          </a:xfrm>
          <a:prstGeom prst="rect">
            <a:avLst/>
          </a:prstGeom>
          <a:noFill/>
        </p:spPr>
        <p:txBody>
          <a:bodyPr wrap="square" rtlCol="0">
            <a:spAutoFit/>
          </a:bodyPr>
          <a:lstStyle/>
          <a:p>
            <a:r>
              <a:rPr lang="en-US" sz="2200" b="1" dirty="0" smtClean="0"/>
              <a:t>These reactions cause one electrode to become negatively charged and one to be positively charged</a:t>
            </a:r>
            <a:r>
              <a:rPr lang="en-US" sz="2400" b="1" dirty="0" smtClean="0"/>
              <a:t>.</a:t>
            </a:r>
            <a:endParaRPr lang="en-US" sz="2400" b="1" dirty="0"/>
          </a:p>
        </p:txBody>
      </p:sp>
      <p:sp>
        <p:nvSpPr>
          <p:cNvPr id="5" name="TextBox 4"/>
          <p:cNvSpPr txBox="1"/>
          <p:nvPr/>
        </p:nvSpPr>
        <p:spPr>
          <a:xfrm>
            <a:off x="2682178" y="5235105"/>
            <a:ext cx="6251196" cy="1107996"/>
          </a:xfrm>
          <a:prstGeom prst="rect">
            <a:avLst/>
          </a:prstGeom>
          <a:noFill/>
        </p:spPr>
        <p:txBody>
          <a:bodyPr wrap="square" rtlCol="0">
            <a:spAutoFit/>
          </a:bodyPr>
          <a:lstStyle/>
          <a:p>
            <a:r>
              <a:rPr lang="en-US" sz="2200" b="1" dirty="0" smtClean="0"/>
              <a:t>The barrier allows charges to flow through the electrolytes to make a complete circuit but prevents the copper and zinc from mixing.</a:t>
            </a:r>
            <a:endParaRPr lang="en-US" sz="2200" b="1" dirty="0"/>
          </a:p>
        </p:txBody>
      </p:sp>
      <p:sp>
        <p:nvSpPr>
          <p:cNvPr id="6" name="TextBox 5"/>
          <p:cNvSpPr txBox="1"/>
          <p:nvPr/>
        </p:nvSpPr>
        <p:spPr>
          <a:xfrm>
            <a:off x="2702950" y="4127109"/>
            <a:ext cx="6251195" cy="1107996"/>
          </a:xfrm>
          <a:prstGeom prst="rect">
            <a:avLst/>
          </a:prstGeom>
          <a:noFill/>
        </p:spPr>
        <p:txBody>
          <a:bodyPr wrap="square" rtlCol="0">
            <a:spAutoFit/>
          </a:bodyPr>
          <a:lstStyle/>
          <a:p>
            <a:r>
              <a:rPr lang="en-US" sz="2200" b="1" dirty="0" smtClean="0"/>
              <a:t>There is voltage between them, causing charges to flow.  If they are connected with a wire, the charge would flow from one terminal to the other.</a:t>
            </a:r>
            <a:endParaRPr lang="en-US" sz="2200" b="1" dirty="0"/>
          </a:p>
        </p:txBody>
      </p:sp>
    </p:spTree>
    <p:extLst>
      <p:ext uri="{BB962C8B-B14F-4D97-AF65-F5344CB8AC3E}">
        <p14:creationId xmlns:p14="http://schemas.microsoft.com/office/powerpoint/2010/main" val="25534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down)">
                                      <p:cBhvr>
                                        <p:cTn id="21" dur="580">
                                          <p:stCondLst>
                                            <p:cond delay="0"/>
                                          </p:stCondLst>
                                        </p:cTn>
                                        <p:tgtEl>
                                          <p:spTgt spid="3078"/>
                                        </p:tgtEl>
                                      </p:cBhvr>
                                    </p:animEffect>
                                    <p:anim calcmode="lin" valueType="num">
                                      <p:cBhvr>
                                        <p:cTn id="2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27" dur="26">
                                          <p:stCondLst>
                                            <p:cond delay="650"/>
                                          </p:stCondLst>
                                        </p:cTn>
                                        <p:tgtEl>
                                          <p:spTgt spid="3078"/>
                                        </p:tgtEl>
                                      </p:cBhvr>
                                      <p:to x="100000" y="60000"/>
                                    </p:animScale>
                                    <p:animScale>
                                      <p:cBhvr>
                                        <p:cTn id="28" dur="166" decel="50000">
                                          <p:stCondLst>
                                            <p:cond delay="676"/>
                                          </p:stCondLst>
                                        </p:cTn>
                                        <p:tgtEl>
                                          <p:spTgt spid="3078"/>
                                        </p:tgtEl>
                                      </p:cBhvr>
                                      <p:to x="100000" y="100000"/>
                                    </p:animScale>
                                    <p:animScale>
                                      <p:cBhvr>
                                        <p:cTn id="29" dur="26">
                                          <p:stCondLst>
                                            <p:cond delay="1312"/>
                                          </p:stCondLst>
                                        </p:cTn>
                                        <p:tgtEl>
                                          <p:spTgt spid="3078"/>
                                        </p:tgtEl>
                                      </p:cBhvr>
                                      <p:to x="100000" y="80000"/>
                                    </p:animScale>
                                    <p:animScale>
                                      <p:cBhvr>
                                        <p:cTn id="30" dur="166" decel="50000">
                                          <p:stCondLst>
                                            <p:cond delay="1338"/>
                                          </p:stCondLst>
                                        </p:cTn>
                                        <p:tgtEl>
                                          <p:spTgt spid="3078"/>
                                        </p:tgtEl>
                                      </p:cBhvr>
                                      <p:to x="100000" y="100000"/>
                                    </p:animScale>
                                    <p:animScale>
                                      <p:cBhvr>
                                        <p:cTn id="31" dur="26">
                                          <p:stCondLst>
                                            <p:cond delay="1642"/>
                                          </p:stCondLst>
                                        </p:cTn>
                                        <p:tgtEl>
                                          <p:spTgt spid="3078"/>
                                        </p:tgtEl>
                                      </p:cBhvr>
                                      <p:to x="100000" y="90000"/>
                                    </p:animScale>
                                    <p:animScale>
                                      <p:cBhvr>
                                        <p:cTn id="32" dur="166" decel="50000">
                                          <p:stCondLst>
                                            <p:cond delay="1668"/>
                                          </p:stCondLst>
                                        </p:cTn>
                                        <p:tgtEl>
                                          <p:spTgt spid="3078"/>
                                        </p:tgtEl>
                                      </p:cBhvr>
                                      <p:to x="100000" y="100000"/>
                                    </p:animScale>
                                    <p:animScale>
                                      <p:cBhvr>
                                        <p:cTn id="33" dur="26">
                                          <p:stCondLst>
                                            <p:cond delay="1808"/>
                                          </p:stCondLst>
                                        </p:cTn>
                                        <p:tgtEl>
                                          <p:spTgt spid="3078"/>
                                        </p:tgtEl>
                                      </p:cBhvr>
                                      <p:to x="100000" y="95000"/>
                                    </p:animScale>
                                    <p:animScale>
                                      <p:cBhvr>
                                        <p:cTn id="34" dur="166" decel="50000">
                                          <p:stCondLst>
                                            <p:cond delay="1834"/>
                                          </p:stCondLst>
                                        </p:cTn>
                                        <p:tgtEl>
                                          <p:spTgt spid="307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Effect transition="in" filter="fade">
                                      <p:cBhvr>
                                        <p:cTn id="39" dur="1000"/>
                                        <p:tgtEl>
                                          <p:spTgt spid="3079"/>
                                        </p:tgtEl>
                                      </p:cBhvr>
                                    </p:animEffect>
                                    <p:anim calcmode="lin" valueType="num">
                                      <p:cBhvr>
                                        <p:cTn id="40" dur="1000" fill="hold"/>
                                        <p:tgtEl>
                                          <p:spTgt spid="3079"/>
                                        </p:tgtEl>
                                        <p:attrNameLst>
                                          <p:attrName>ppt_x</p:attrName>
                                        </p:attrNameLst>
                                      </p:cBhvr>
                                      <p:tavLst>
                                        <p:tav tm="0">
                                          <p:val>
                                            <p:strVal val="#ppt_x"/>
                                          </p:val>
                                        </p:tav>
                                        <p:tav tm="100000">
                                          <p:val>
                                            <p:strVal val="#ppt_x"/>
                                          </p:val>
                                        </p:tav>
                                      </p:tavLst>
                                    </p:anim>
                                    <p:anim calcmode="lin" valueType="num">
                                      <p:cBhvr>
                                        <p:cTn id="41"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080"/>
                                        </p:tgtEl>
                                        <p:attrNameLst>
                                          <p:attrName>style.visibility</p:attrName>
                                        </p:attrNameLst>
                                      </p:cBhvr>
                                      <p:to>
                                        <p:strVal val="visible"/>
                                      </p:to>
                                    </p:set>
                                    <p:animEffect transition="in" filter="wipe(down)">
                                      <p:cBhvr>
                                        <p:cTn id="46" dur="580">
                                          <p:stCondLst>
                                            <p:cond delay="0"/>
                                          </p:stCondLst>
                                        </p:cTn>
                                        <p:tgtEl>
                                          <p:spTgt spid="3080"/>
                                        </p:tgtEl>
                                      </p:cBhvr>
                                    </p:animEffect>
                                    <p:anim calcmode="lin" valueType="num">
                                      <p:cBhvr>
                                        <p:cTn id="47"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52" dur="26">
                                          <p:stCondLst>
                                            <p:cond delay="650"/>
                                          </p:stCondLst>
                                        </p:cTn>
                                        <p:tgtEl>
                                          <p:spTgt spid="3080"/>
                                        </p:tgtEl>
                                      </p:cBhvr>
                                      <p:to x="100000" y="60000"/>
                                    </p:animScale>
                                    <p:animScale>
                                      <p:cBhvr>
                                        <p:cTn id="53" dur="166" decel="50000">
                                          <p:stCondLst>
                                            <p:cond delay="676"/>
                                          </p:stCondLst>
                                        </p:cTn>
                                        <p:tgtEl>
                                          <p:spTgt spid="3080"/>
                                        </p:tgtEl>
                                      </p:cBhvr>
                                      <p:to x="100000" y="100000"/>
                                    </p:animScale>
                                    <p:animScale>
                                      <p:cBhvr>
                                        <p:cTn id="54" dur="26">
                                          <p:stCondLst>
                                            <p:cond delay="1312"/>
                                          </p:stCondLst>
                                        </p:cTn>
                                        <p:tgtEl>
                                          <p:spTgt spid="3080"/>
                                        </p:tgtEl>
                                      </p:cBhvr>
                                      <p:to x="100000" y="80000"/>
                                    </p:animScale>
                                    <p:animScale>
                                      <p:cBhvr>
                                        <p:cTn id="55" dur="166" decel="50000">
                                          <p:stCondLst>
                                            <p:cond delay="1338"/>
                                          </p:stCondLst>
                                        </p:cTn>
                                        <p:tgtEl>
                                          <p:spTgt spid="3080"/>
                                        </p:tgtEl>
                                      </p:cBhvr>
                                      <p:to x="100000" y="100000"/>
                                    </p:animScale>
                                    <p:animScale>
                                      <p:cBhvr>
                                        <p:cTn id="56" dur="26">
                                          <p:stCondLst>
                                            <p:cond delay="1642"/>
                                          </p:stCondLst>
                                        </p:cTn>
                                        <p:tgtEl>
                                          <p:spTgt spid="3080"/>
                                        </p:tgtEl>
                                      </p:cBhvr>
                                      <p:to x="100000" y="90000"/>
                                    </p:animScale>
                                    <p:animScale>
                                      <p:cBhvr>
                                        <p:cTn id="57" dur="166" decel="50000">
                                          <p:stCondLst>
                                            <p:cond delay="1668"/>
                                          </p:stCondLst>
                                        </p:cTn>
                                        <p:tgtEl>
                                          <p:spTgt spid="3080"/>
                                        </p:tgtEl>
                                      </p:cBhvr>
                                      <p:to x="100000" y="100000"/>
                                    </p:animScale>
                                    <p:animScale>
                                      <p:cBhvr>
                                        <p:cTn id="58" dur="26">
                                          <p:stCondLst>
                                            <p:cond delay="1808"/>
                                          </p:stCondLst>
                                        </p:cTn>
                                        <p:tgtEl>
                                          <p:spTgt spid="3080"/>
                                        </p:tgtEl>
                                      </p:cBhvr>
                                      <p:to x="100000" y="95000"/>
                                    </p:animScale>
                                    <p:animScale>
                                      <p:cBhvr>
                                        <p:cTn id="59" dur="166" decel="50000">
                                          <p:stCondLst>
                                            <p:cond delay="1834"/>
                                          </p:stCondLst>
                                        </p:cTn>
                                        <p:tgtEl>
                                          <p:spTgt spid="308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heel(1)">
                                      <p:cBhvr>
                                        <p:cTn id="78" dur="2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circle(in)">
                                      <p:cBhvr>
                                        <p:cTn id="8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05800" cy="830997"/>
          </a:xfrm>
          <a:prstGeom prst="rect">
            <a:avLst/>
          </a:prstGeom>
          <a:noFill/>
        </p:spPr>
        <p:txBody>
          <a:bodyPr wrap="square" rtlCol="0">
            <a:spAutoFit/>
          </a:bodyPr>
          <a:lstStyle/>
          <a:p>
            <a:r>
              <a:rPr lang="en-US" sz="2400" b="1" dirty="0" smtClean="0"/>
              <a:t>A </a:t>
            </a:r>
            <a:r>
              <a:rPr lang="en-US" sz="2400" b="1" u="sng" dirty="0" smtClean="0">
                <a:effectLst>
                  <a:outerShdw blurRad="38100" dist="38100" dir="2700000" algn="tl">
                    <a:srgbClr val="000000">
                      <a:alpha val="43137"/>
                    </a:srgbClr>
                  </a:outerShdw>
                </a:effectLst>
              </a:rPr>
              <a:t>battery</a:t>
            </a:r>
            <a:r>
              <a:rPr lang="en-US" sz="2400" b="1" dirty="0" smtClean="0"/>
              <a:t> is a combination of two or more electrochemical cells in a series.  </a:t>
            </a:r>
            <a:endParaRPr lang="en-US" sz="2400" b="1" dirty="0"/>
          </a:p>
        </p:txBody>
      </p:sp>
      <p:sp>
        <p:nvSpPr>
          <p:cNvPr id="3" name="TextBox 2"/>
          <p:cNvSpPr txBox="1"/>
          <p:nvPr/>
        </p:nvSpPr>
        <p:spPr>
          <a:xfrm>
            <a:off x="409414" y="1752600"/>
            <a:ext cx="8305800" cy="830997"/>
          </a:xfrm>
          <a:prstGeom prst="rect">
            <a:avLst/>
          </a:prstGeom>
          <a:noFill/>
        </p:spPr>
        <p:txBody>
          <a:bodyPr wrap="square" rtlCol="0">
            <a:spAutoFit/>
          </a:bodyPr>
          <a:lstStyle/>
          <a:p>
            <a:r>
              <a:rPr lang="en-US" sz="2400" b="1" dirty="0" smtClean="0"/>
              <a:t>This means the positive terminal of one cell is connected to the negative terminal of the next.  </a:t>
            </a:r>
            <a:endParaRPr lang="en-US" sz="2400" b="1" dirty="0"/>
          </a:p>
        </p:txBody>
      </p:sp>
      <p:sp>
        <p:nvSpPr>
          <p:cNvPr id="4" name="TextBox 3"/>
          <p:cNvSpPr txBox="1"/>
          <p:nvPr/>
        </p:nvSpPr>
        <p:spPr>
          <a:xfrm>
            <a:off x="414580" y="2757931"/>
            <a:ext cx="7848600" cy="830997"/>
          </a:xfrm>
          <a:prstGeom prst="rect">
            <a:avLst/>
          </a:prstGeom>
          <a:noFill/>
        </p:spPr>
        <p:txBody>
          <a:bodyPr wrap="square" rtlCol="0">
            <a:spAutoFit/>
          </a:bodyPr>
          <a:lstStyle/>
          <a:p>
            <a:r>
              <a:rPr lang="en-US" sz="2400" b="1" dirty="0" smtClean="0"/>
              <a:t>The total voltage of a battery is found by adding the voltages of the individual cells.</a:t>
            </a:r>
            <a:endParaRPr lang="en-US" sz="2400" b="1" dirty="0"/>
          </a:p>
        </p:txBody>
      </p:sp>
      <p:pic>
        <p:nvPicPr>
          <p:cNvPr id="4106" name="Picture 10" descr="C:\Users\bboyer.BFCS\AppData\Local\Microsoft\Windows\Temporary Internet Files\Content.IE5\5N068EZU\Fig7-500x3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612176"/>
            <a:ext cx="3962400" cy="248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wipe(down)">
                                      <p:cBhvr>
                                        <p:cTn id="3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799"/>
            <a:ext cx="5334000" cy="461665"/>
          </a:xfrm>
          <a:prstGeom prst="rect">
            <a:avLst/>
          </a:prstGeom>
          <a:noFill/>
        </p:spPr>
        <p:txBody>
          <a:bodyPr wrap="square" rtlCol="0">
            <a:spAutoFit/>
          </a:bodyPr>
          <a:lstStyle/>
          <a:p>
            <a:r>
              <a:rPr lang="en-US" sz="2400" b="1" dirty="0" smtClean="0"/>
              <a:t>Wet cells use a liquid for its electrolyte.</a:t>
            </a:r>
            <a:endParaRPr lang="en-US" sz="2400" b="1" dirty="0"/>
          </a:p>
        </p:txBody>
      </p:sp>
      <p:pic>
        <p:nvPicPr>
          <p:cNvPr id="5124" name="Picture 4" descr="C:\Users\bboyer.BFCS\AppData\Local\Microsoft\Windows\Temporary Internet Files\Content.IE5\EFP1Z39I\Lead-acid-batte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335974" cy="292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1524000"/>
            <a:ext cx="3657600" cy="830997"/>
          </a:xfrm>
          <a:prstGeom prst="rect">
            <a:avLst/>
          </a:prstGeom>
          <a:noFill/>
        </p:spPr>
        <p:txBody>
          <a:bodyPr wrap="square" rtlCol="0">
            <a:spAutoFit/>
          </a:bodyPr>
          <a:lstStyle/>
          <a:p>
            <a:r>
              <a:rPr lang="en-US" sz="2400" b="1" dirty="0" smtClean="0"/>
              <a:t>This battery uses sulfuric acid as its electrolyte.</a:t>
            </a:r>
            <a:endParaRPr lang="en-US" sz="2400" b="1" dirty="0"/>
          </a:p>
        </p:txBody>
      </p:sp>
      <p:pic>
        <p:nvPicPr>
          <p:cNvPr id="5125" name="Picture 5" descr="C:\Users\bboyer.BFCS\AppData\Local\Microsoft\Windows\Temporary Internet Files\Content.IE5\Y3NAG44D\13.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188" y="2349831"/>
            <a:ext cx="2682012" cy="4492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878" y="4832866"/>
            <a:ext cx="5970722" cy="461665"/>
          </a:xfrm>
          <a:prstGeom prst="rect">
            <a:avLst/>
          </a:prstGeom>
          <a:noFill/>
        </p:spPr>
        <p:txBody>
          <a:bodyPr wrap="square" rtlCol="0">
            <a:spAutoFit/>
          </a:bodyPr>
          <a:lstStyle/>
          <a:p>
            <a:r>
              <a:rPr lang="en-US" sz="2400" b="1" dirty="0" smtClean="0"/>
              <a:t>This is a dry cell.  The electrolyte is a paste. </a:t>
            </a:r>
            <a:endParaRPr lang="en-US" sz="2400" b="1" dirty="0"/>
          </a:p>
        </p:txBody>
      </p:sp>
    </p:spTree>
    <p:extLst>
      <p:ext uri="{BB962C8B-B14F-4D97-AF65-F5344CB8AC3E}">
        <p14:creationId xmlns:p14="http://schemas.microsoft.com/office/powerpoint/2010/main" val="5500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randombar(horizontal)">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125"/>
                                        </p:tgtEl>
                                        <p:attrNameLst>
                                          <p:attrName>style.visibility</p:attrName>
                                        </p:attrNameLst>
                                      </p:cBhvr>
                                      <p:to>
                                        <p:strVal val="visible"/>
                                      </p:to>
                                    </p:set>
                                    <p:animEffect transition="in" filter="wipe(down)">
                                      <p:cBhvr>
                                        <p:cTn id="26" dur="580">
                                          <p:stCondLst>
                                            <p:cond delay="0"/>
                                          </p:stCondLst>
                                        </p:cTn>
                                        <p:tgtEl>
                                          <p:spTgt spid="5125"/>
                                        </p:tgtEl>
                                      </p:cBhvr>
                                    </p:animEffect>
                                    <p:anim calcmode="lin" valueType="num">
                                      <p:cBhvr>
                                        <p:cTn id="27"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5"/>
                                        </p:tgtEl>
                                      </p:cBhvr>
                                      <p:to x="100000" y="60000"/>
                                    </p:animScale>
                                    <p:animScale>
                                      <p:cBhvr>
                                        <p:cTn id="33" dur="166" decel="50000">
                                          <p:stCondLst>
                                            <p:cond delay="676"/>
                                          </p:stCondLst>
                                        </p:cTn>
                                        <p:tgtEl>
                                          <p:spTgt spid="5125"/>
                                        </p:tgtEl>
                                      </p:cBhvr>
                                      <p:to x="100000" y="100000"/>
                                    </p:animScale>
                                    <p:animScale>
                                      <p:cBhvr>
                                        <p:cTn id="34" dur="26">
                                          <p:stCondLst>
                                            <p:cond delay="1312"/>
                                          </p:stCondLst>
                                        </p:cTn>
                                        <p:tgtEl>
                                          <p:spTgt spid="5125"/>
                                        </p:tgtEl>
                                      </p:cBhvr>
                                      <p:to x="100000" y="80000"/>
                                    </p:animScale>
                                    <p:animScale>
                                      <p:cBhvr>
                                        <p:cTn id="35" dur="166" decel="50000">
                                          <p:stCondLst>
                                            <p:cond delay="1338"/>
                                          </p:stCondLst>
                                        </p:cTn>
                                        <p:tgtEl>
                                          <p:spTgt spid="5125"/>
                                        </p:tgtEl>
                                      </p:cBhvr>
                                      <p:to x="100000" y="100000"/>
                                    </p:animScale>
                                    <p:animScale>
                                      <p:cBhvr>
                                        <p:cTn id="36" dur="26">
                                          <p:stCondLst>
                                            <p:cond delay="1642"/>
                                          </p:stCondLst>
                                        </p:cTn>
                                        <p:tgtEl>
                                          <p:spTgt spid="5125"/>
                                        </p:tgtEl>
                                      </p:cBhvr>
                                      <p:to x="100000" y="90000"/>
                                    </p:animScale>
                                    <p:animScale>
                                      <p:cBhvr>
                                        <p:cTn id="37" dur="166" decel="50000">
                                          <p:stCondLst>
                                            <p:cond delay="1668"/>
                                          </p:stCondLst>
                                        </p:cTn>
                                        <p:tgtEl>
                                          <p:spTgt spid="5125"/>
                                        </p:tgtEl>
                                      </p:cBhvr>
                                      <p:to x="100000" y="100000"/>
                                    </p:animScale>
                                    <p:animScale>
                                      <p:cBhvr>
                                        <p:cTn id="38" dur="26">
                                          <p:stCondLst>
                                            <p:cond delay="1808"/>
                                          </p:stCondLst>
                                        </p:cTn>
                                        <p:tgtEl>
                                          <p:spTgt spid="5125"/>
                                        </p:tgtEl>
                                      </p:cBhvr>
                                      <p:to x="100000" y="95000"/>
                                    </p:animScale>
                                    <p:animScale>
                                      <p:cBhvr>
                                        <p:cTn id="39" dur="166" decel="50000">
                                          <p:stCondLst>
                                            <p:cond delay="1834"/>
                                          </p:stCondLst>
                                        </p:cTn>
                                        <p:tgtEl>
                                          <p:spTgt spid="51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117</TotalTime>
  <Words>527</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NOTES on 20.3 Batteries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on 20.3 Batteries</dc:title>
  <dc:creator>Beverly Boyer</dc:creator>
  <cp:lastModifiedBy>Beverly Boyer</cp:lastModifiedBy>
  <cp:revision>13</cp:revision>
  <dcterms:created xsi:type="dcterms:W3CDTF">2016-05-11T23:18:54Z</dcterms:created>
  <dcterms:modified xsi:type="dcterms:W3CDTF">2016-05-16T15:10:43Z</dcterms:modified>
</cp:coreProperties>
</file>