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90" y="-2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A022027-99A4-4584-AA14-24451FAAB098}" type="datetimeFigureOut">
              <a:rPr lang="en-US" smtClean="0"/>
              <a:t>5/9/2017</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897A6D0B-F257-4F54-ACC1-028FAB5F771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022027-99A4-4584-AA14-24451FAAB098}"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A6D0B-F257-4F54-ACC1-028FAB5F771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022027-99A4-4584-AA14-24451FAAB098}"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A6D0B-F257-4F54-ACC1-028FAB5F771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A022027-99A4-4584-AA14-24451FAAB098}" type="datetimeFigureOut">
              <a:rPr lang="en-US" smtClean="0"/>
              <a:t>5/9/2017</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897A6D0B-F257-4F54-ACC1-028FAB5F771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A022027-99A4-4584-AA14-24451FAAB098}" type="datetimeFigureOut">
              <a:rPr lang="en-US" smtClean="0"/>
              <a:t>5/9/2017</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897A6D0B-F257-4F54-ACC1-028FAB5F7717}"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A022027-99A4-4584-AA14-24451FAAB098}" type="datetimeFigureOut">
              <a:rPr lang="en-US" smtClean="0"/>
              <a:t>5/9/2017</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897A6D0B-F257-4F54-ACC1-028FAB5F771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A022027-99A4-4584-AA14-24451FAAB098}"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897A6D0B-F257-4F54-ACC1-028FAB5F7717}"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A022027-99A4-4584-AA14-24451FAAB098}" type="datetimeFigureOut">
              <a:rPr lang="en-US" smtClean="0"/>
              <a:t>5/9/2017</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A6D0B-F257-4F54-ACC1-028FAB5F771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A022027-99A4-4584-AA14-24451FAAB098}" type="datetimeFigureOut">
              <a:rPr lang="en-US" smtClean="0"/>
              <a:t>5/9/2017</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A6D0B-F257-4F54-ACC1-028FAB5F771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A022027-99A4-4584-AA14-24451FAAB098}" type="datetimeFigureOut">
              <a:rPr lang="en-US" smtClean="0"/>
              <a:t>5/9/2017</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A6D0B-F257-4F54-ACC1-028FAB5F771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4A022027-99A4-4584-AA14-24451FAAB098}"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897A6D0B-F257-4F54-ACC1-028FAB5F7717}"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A022027-99A4-4584-AA14-24451FAAB098}" type="datetimeFigureOut">
              <a:rPr lang="en-US" smtClean="0"/>
              <a:t>5/9/2017</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97A6D0B-F257-4F54-ACC1-028FAB5F7717}"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21 </a:t>
            </a:r>
            <a:br>
              <a:rPr lang="en-US" dirty="0" smtClean="0"/>
            </a:br>
            <a:r>
              <a:rPr lang="en-US" dirty="0" smtClean="0"/>
              <a:t>Using electricity and magnetism</a:t>
            </a:r>
            <a:endParaRPr lang="en-US" dirty="0"/>
          </a:p>
        </p:txBody>
      </p:sp>
      <p:sp>
        <p:nvSpPr>
          <p:cNvPr id="3" name="Subtitle 2"/>
          <p:cNvSpPr>
            <a:spLocks noGrp="1"/>
          </p:cNvSpPr>
          <p:nvPr>
            <p:ph type="subTitle" idx="1"/>
          </p:nvPr>
        </p:nvSpPr>
        <p:spPr>
          <a:xfrm>
            <a:off x="304800" y="2057400"/>
            <a:ext cx="8458200" cy="914400"/>
          </a:xfrm>
        </p:spPr>
        <p:txBody>
          <a:bodyPr>
            <a:normAutofit/>
          </a:bodyPr>
          <a:lstStyle/>
          <a:p>
            <a:r>
              <a:rPr lang="en-US" sz="2800" b="1" dirty="0" smtClean="0"/>
              <a:t>Notes on 21.2  Electricity, Magnetism, and Motion</a:t>
            </a:r>
            <a:endParaRPr lang="en-US" sz="2800" b="1" dirty="0"/>
          </a:p>
        </p:txBody>
      </p:sp>
    </p:spTree>
    <p:extLst>
      <p:ext uri="{BB962C8B-B14F-4D97-AF65-F5344CB8AC3E}">
        <p14:creationId xmlns:p14="http://schemas.microsoft.com/office/powerpoint/2010/main" val="4078515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7315200" cy="400110"/>
          </a:xfrm>
          <a:prstGeom prst="rect">
            <a:avLst/>
          </a:prstGeom>
          <a:noFill/>
        </p:spPr>
        <p:txBody>
          <a:bodyPr wrap="square" rtlCol="0">
            <a:spAutoFit/>
          </a:bodyPr>
          <a:lstStyle/>
          <a:p>
            <a:r>
              <a:rPr lang="en-US" sz="2000" b="1" dirty="0" smtClean="0"/>
              <a:t>Let’s review some facts on magnetic force:</a:t>
            </a:r>
            <a:endParaRPr lang="en-US" sz="2000" b="1" dirty="0"/>
          </a:p>
        </p:txBody>
      </p:sp>
      <p:sp>
        <p:nvSpPr>
          <p:cNvPr id="3" name="TextBox 2"/>
          <p:cNvSpPr txBox="1"/>
          <p:nvPr/>
        </p:nvSpPr>
        <p:spPr>
          <a:xfrm>
            <a:off x="533400" y="1219200"/>
            <a:ext cx="4419600" cy="400110"/>
          </a:xfrm>
          <a:prstGeom prst="rect">
            <a:avLst/>
          </a:prstGeom>
          <a:noFill/>
        </p:spPr>
        <p:txBody>
          <a:bodyPr wrap="square" rtlCol="0">
            <a:spAutoFit/>
          </a:bodyPr>
          <a:lstStyle/>
          <a:p>
            <a:r>
              <a:rPr lang="en-US" sz="2000" b="1" dirty="0" smtClean="0"/>
              <a:t>1.  Magnetic force can produce motion.</a:t>
            </a:r>
            <a:endParaRPr lang="en-US" sz="2000" b="1" dirty="0"/>
          </a:p>
        </p:txBody>
      </p:sp>
      <p:pic>
        <p:nvPicPr>
          <p:cNvPr id="1026" name="Picture 2" descr="C:\Users\bboyer.BFCS\AppData\Local\Microsoft\Windows\Temporary Internet Files\Content.IE5\XNFQ2Q5E\mag3[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23184"/>
            <a:ext cx="2699446" cy="33051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53000" y="1066800"/>
            <a:ext cx="3962400" cy="1015663"/>
          </a:xfrm>
          <a:prstGeom prst="rect">
            <a:avLst/>
          </a:prstGeom>
          <a:noFill/>
        </p:spPr>
        <p:txBody>
          <a:bodyPr wrap="square" rtlCol="0">
            <a:spAutoFit/>
          </a:bodyPr>
          <a:lstStyle/>
          <a:p>
            <a:r>
              <a:rPr lang="en-US" sz="2000" b="1" dirty="0" smtClean="0"/>
              <a:t>2.  The electric current in a wire produces a magnetic field similar to that of a permanent magnet.</a:t>
            </a:r>
            <a:endParaRPr lang="en-US" sz="2000" b="1" dirty="0"/>
          </a:p>
        </p:txBody>
      </p:sp>
      <p:pic>
        <p:nvPicPr>
          <p:cNvPr id="1027" name="Picture 3" descr="C:\Users\bboyer.BFCS\AppData\Local\Microsoft\Windows\Temporary Internet Files\Content.IE5\VQ3XH292\electromagnetism__wire_magnetic_field[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2671" y="2429359"/>
            <a:ext cx="1819275" cy="2057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31196" y="5326177"/>
            <a:ext cx="6065004" cy="707886"/>
          </a:xfrm>
          <a:prstGeom prst="rect">
            <a:avLst/>
          </a:prstGeom>
          <a:noFill/>
        </p:spPr>
        <p:txBody>
          <a:bodyPr wrap="square" rtlCol="0">
            <a:spAutoFit/>
          </a:bodyPr>
          <a:lstStyle/>
          <a:p>
            <a:r>
              <a:rPr lang="en-US" sz="2000" b="1" dirty="0" smtClean="0"/>
              <a:t>Now let’s see how a magnet can move a wire with a current, just like it would another magnet.</a:t>
            </a:r>
            <a:endParaRPr lang="en-US" sz="2000" b="1" dirty="0"/>
          </a:p>
        </p:txBody>
      </p:sp>
    </p:spTree>
    <p:extLst>
      <p:ext uri="{BB962C8B-B14F-4D97-AF65-F5344CB8AC3E}">
        <p14:creationId xmlns:p14="http://schemas.microsoft.com/office/powerpoint/2010/main" val="322304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randombar(horizontal)">
                                      <p:cBhvr>
                                        <p:cTn id="16" dur="50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533400"/>
            <a:ext cx="4343400"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b="1" dirty="0" smtClean="0"/>
              <a:t>Open your book to page 730, figure 7.  </a:t>
            </a:r>
            <a:endParaRPr lang="en-US" sz="2000" b="1" dirty="0"/>
          </a:p>
        </p:txBody>
      </p:sp>
      <p:sp>
        <p:nvSpPr>
          <p:cNvPr id="4" name="TextBox 3"/>
          <p:cNvSpPr txBox="1"/>
          <p:nvPr/>
        </p:nvSpPr>
        <p:spPr>
          <a:xfrm>
            <a:off x="516610" y="4620946"/>
            <a:ext cx="4333068" cy="40011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000" b="1" dirty="0" smtClean="0"/>
              <a:t>How is the current being reversed?</a:t>
            </a:r>
            <a:endParaRPr lang="en-US" sz="2000" b="1" dirty="0"/>
          </a:p>
        </p:txBody>
      </p:sp>
      <p:sp>
        <p:nvSpPr>
          <p:cNvPr id="5" name="TextBox 4"/>
          <p:cNvSpPr txBox="1"/>
          <p:nvPr/>
        </p:nvSpPr>
        <p:spPr>
          <a:xfrm>
            <a:off x="535982" y="2951137"/>
            <a:ext cx="7617418" cy="40011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000" b="1" dirty="0" smtClean="0"/>
              <a:t>How does the direction of the current affect the motion of the wire?</a:t>
            </a:r>
            <a:endParaRPr lang="en-US" sz="2000" b="1" dirty="0"/>
          </a:p>
        </p:txBody>
      </p:sp>
      <p:sp>
        <p:nvSpPr>
          <p:cNvPr id="6" name="TextBox 5"/>
          <p:cNvSpPr txBox="1"/>
          <p:nvPr/>
        </p:nvSpPr>
        <p:spPr>
          <a:xfrm>
            <a:off x="533400" y="1295400"/>
            <a:ext cx="5620720" cy="40011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000" b="1" dirty="0" smtClean="0"/>
              <a:t>Why does the wire move when current is present?</a:t>
            </a:r>
            <a:endParaRPr lang="en-US" sz="2000" b="1" dirty="0"/>
          </a:p>
        </p:txBody>
      </p:sp>
      <p:sp>
        <p:nvSpPr>
          <p:cNvPr id="7" name="TextBox 6"/>
          <p:cNvSpPr txBox="1"/>
          <p:nvPr/>
        </p:nvSpPr>
        <p:spPr>
          <a:xfrm>
            <a:off x="914400" y="1917828"/>
            <a:ext cx="7581900" cy="707886"/>
          </a:xfrm>
          <a:prstGeom prst="rect">
            <a:avLst/>
          </a:prstGeom>
          <a:noFill/>
        </p:spPr>
        <p:txBody>
          <a:bodyPr wrap="square" rtlCol="0">
            <a:spAutoFit/>
          </a:bodyPr>
          <a:lstStyle/>
          <a:p>
            <a:r>
              <a:rPr lang="en-US" sz="2000" b="1" dirty="0" smtClean="0"/>
              <a:t>The wire moves because the magnetic field produced by the current interacts with the magnetic field from the permanent magnet.</a:t>
            </a:r>
            <a:endParaRPr lang="en-US" sz="2000" b="1" dirty="0"/>
          </a:p>
        </p:txBody>
      </p:sp>
      <p:sp>
        <p:nvSpPr>
          <p:cNvPr id="9" name="TextBox 8"/>
          <p:cNvSpPr txBox="1"/>
          <p:nvPr/>
        </p:nvSpPr>
        <p:spPr>
          <a:xfrm>
            <a:off x="914400" y="3710422"/>
            <a:ext cx="6781800" cy="707886"/>
          </a:xfrm>
          <a:prstGeom prst="rect">
            <a:avLst/>
          </a:prstGeom>
          <a:noFill/>
        </p:spPr>
        <p:txBody>
          <a:bodyPr wrap="square" rtlCol="0">
            <a:spAutoFit/>
          </a:bodyPr>
          <a:lstStyle/>
          <a:p>
            <a:r>
              <a:rPr lang="en-US" sz="2000" b="1" dirty="0" smtClean="0"/>
              <a:t>Changing the direction of the current in the wire changes the direction that the wire moves.</a:t>
            </a:r>
            <a:endParaRPr lang="en-US" sz="2000" b="1" dirty="0"/>
          </a:p>
        </p:txBody>
      </p:sp>
      <p:sp>
        <p:nvSpPr>
          <p:cNvPr id="10" name="TextBox 9"/>
          <p:cNvSpPr txBox="1"/>
          <p:nvPr/>
        </p:nvSpPr>
        <p:spPr>
          <a:xfrm>
            <a:off x="914400" y="5410200"/>
            <a:ext cx="7162800" cy="1015663"/>
          </a:xfrm>
          <a:prstGeom prst="rect">
            <a:avLst/>
          </a:prstGeom>
          <a:noFill/>
        </p:spPr>
        <p:txBody>
          <a:bodyPr wrap="square" rtlCol="0">
            <a:spAutoFit/>
          </a:bodyPr>
          <a:lstStyle/>
          <a:p>
            <a:r>
              <a:rPr lang="en-US" sz="2000" b="1" dirty="0" smtClean="0"/>
              <a:t>Look closely at the positioning of the wire in relation to the magnets. .  Notice that the current still goes out from the (+) and in to the  (-), but the </a:t>
            </a:r>
            <a:r>
              <a:rPr lang="en-US" sz="2000" b="1" u="sng" dirty="0" smtClean="0">
                <a:effectLst>
                  <a:outerShdw blurRad="38100" dist="38100" dir="2700000" algn="tl">
                    <a:srgbClr val="000000">
                      <a:alpha val="43137"/>
                    </a:srgbClr>
                  </a:outerShdw>
                </a:effectLst>
              </a:rPr>
              <a:t>direction</a:t>
            </a:r>
            <a:r>
              <a:rPr lang="en-US" sz="2000" b="1" dirty="0" smtClean="0"/>
              <a:t> of the current has changed.</a:t>
            </a:r>
            <a:endParaRPr lang="en-US" sz="2000" b="1" dirty="0"/>
          </a:p>
        </p:txBody>
      </p:sp>
    </p:spTree>
    <p:extLst>
      <p:ext uri="{BB962C8B-B14F-4D97-AF65-F5344CB8AC3E}">
        <p14:creationId xmlns:p14="http://schemas.microsoft.com/office/powerpoint/2010/main" val="1829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0.70"/>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533400"/>
            <a:ext cx="8382000" cy="1015663"/>
          </a:xfrm>
          <a:prstGeom prst="rect">
            <a:avLst/>
          </a:prstGeom>
          <a:noFill/>
        </p:spPr>
        <p:txBody>
          <a:bodyPr wrap="square" rtlCol="0">
            <a:spAutoFit/>
          </a:bodyPr>
          <a:lstStyle/>
          <a:p>
            <a:r>
              <a:rPr lang="en-US" sz="2000" b="1" dirty="0" smtClean="0"/>
              <a:t>When electricity and magnetism interact, something can move.</a:t>
            </a:r>
          </a:p>
          <a:p>
            <a:endParaRPr lang="en-US" sz="2000" b="1" dirty="0"/>
          </a:p>
          <a:p>
            <a:r>
              <a:rPr lang="en-US" sz="2000" b="1" dirty="0" smtClean="0"/>
              <a:t>The ability to move an object over a distance is called </a:t>
            </a:r>
            <a:endParaRPr lang="en-US" sz="2000" b="1" dirty="0"/>
          </a:p>
        </p:txBody>
      </p:sp>
      <p:sp>
        <p:nvSpPr>
          <p:cNvPr id="4" name="TextBox 3"/>
          <p:cNvSpPr txBox="1"/>
          <p:nvPr/>
        </p:nvSpPr>
        <p:spPr>
          <a:xfrm>
            <a:off x="6324600" y="1148953"/>
            <a:ext cx="12192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000" b="1" dirty="0" smtClean="0">
                <a:effectLst>
                  <a:outerShdw blurRad="38100" dist="38100" dir="2700000" algn="tl">
                    <a:srgbClr val="000000">
                      <a:alpha val="43137"/>
                    </a:srgbClr>
                  </a:outerShdw>
                </a:effectLst>
              </a:rPr>
              <a:t>ENERGY.</a:t>
            </a:r>
            <a:endParaRPr lang="en-US" sz="2000" b="1" dirty="0">
              <a:effectLst>
                <a:outerShdw blurRad="38100" dist="38100" dir="2700000" algn="tl">
                  <a:srgbClr val="000000">
                    <a:alpha val="43137"/>
                  </a:srgbClr>
                </a:outerShdw>
              </a:effectLst>
            </a:endParaRPr>
          </a:p>
        </p:txBody>
      </p:sp>
      <p:sp>
        <p:nvSpPr>
          <p:cNvPr id="5" name="TextBox 4"/>
          <p:cNvSpPr txBox="1"/>
          <p:nvPr/>
        </p:nvSpPr>
        <p:spPr>
          <a:xfrm>
            <a:off x="621224" y="1778562"/>
            <a:ext cx="7772400" cy="400110"/>
          </a:xfrm>
          <a:prstGeom prst="rect">
            <a:avLst/>
          </a:prstGeom>
          <a:noFill/>
        </p:spPr>
        <p:txBody>
          <a:bodyPr wrap="square" rtlCol="0">
            <a:spAutoFit/>
          </a:bodyPr>
          <a:lstStyle/>
          <a:p>
            <a:r>
              <a:rPr lang="en-US" sz="2000" b="1" dirty="0" smtClean="0"/>
              <a:t>                                       is the energy associated with electric currents.</a:t>
            </a:r>
            <a:endParaRPr lang="en-US" sz="2000" b="1" dirty="0"/>
          </a:p>
        </p:txBody>
      </p:sp>
      <p:sp>
        <p:nvSpPr>
          <p:cNvPr id="6" name="TextBox 5"/>
          <p:cNvSpPr txBox="1"/>
          <p:nvPr/>
        </p:nvSpPr>
        <p:spPr>
          <a:xfrm>
            <a:off x="381000" y="1768493"/>
            <a:ext cx="2590800" cy="4001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000" b="1" dirty="0" smtClean="0">
                <a:effectLst>
                  <a:outerShdw blurRad="38100" dist="38100" dir="2700000" algn="tl">
                    <a:srgbClr val="000000">
                      <a:alpha val="43137"/>
                    </a:srgbClr>
                  </a:outerShdw>
                </a:effectLst>
              </a:rPr>
              <a:t>ELECTRICAL ENERGY</a:t>
            </a:r>
            <a:endParaRPr lang="en-US" sz="2000" b="1" dirty="0">
              <a:effectLst>
                <a:outerShdw blurRad="38100" dist="38100" dir="2700000" algn="tl">
                  <a:srgbClr val="000000">
                    <a:alpha val="43137"/>
                  </a:srgbClr>
                </a:outerShdw>
              </a:effectLst>
            </a:endParaRPr>
          </a:p>
        </p:txBody>
      </p:sp>
      <p:sp>
        <p:nvSpPr>
          <p:cNvPr id="7" name="TextBox 6"/>
          <p:cNvSpPr txBox="1"/>
          <p:nvPr/>
        </p:nvSpPr>
        <p:spPr>
          <a:xfrm>
            <a:off x="381000" y="2590800"/>
            <a:ext cx="7989376" cy="400110"/>
          </a:xfrm>
          <a:prstGeom prst="rect">
            <a:avLst/>
          </a:prstGeom>
          <a:noFill/>
        </p:spPr>
        <p:txBody>
          <a:bodyPr wrap="square" rtlCol="0">
            <a:spAutoFit/>
          </a:bodyPr>
          <a:lstStyle/>
          <a:p>
            <a:r>
              <a:rPr lang="en-US" sz="2000" b="1" dirty="0" smtClean="0"/>
              <a:t>The energy an object has due to its movement or position is called </a:t>
            </a:r>
            <a:endParaRPr lang="en-US" sz="2000" b="1" dirty="0"/>
          </a:p>
        </p:txBody>
      </p:sp>
      <p:sp>
        <p:nvSpPr>
          <p:cNvPr id="8" name="TextBox 7"/>
          <p:cNvSpPr txBox="1"/>
          <p:nvPr/>
        </p:nvSpPr>
        <p:spPr>
          <a:xfrm>
            <a:off x="2667000" y="3142413"/>
            <a:ext cx="2743200" cy="40011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000" b="1" dirty="0" smtClean="0">
                <a:effectLst>
                  <a:outerShdw blurRad="38100" dist="38100" dir="2700000" algn="tl">
                    <a:srgbClr val="000000">
                      <a:alpha val="43137"/>
                    </a:srgbClr>
                  </a:outerShdw>
                </a:effectLst>
              </a:rPr>
              <a:t>MECHANICAL ENERGY.</a:t>
            </a:r>
            <a:endParaRPr lang="en-US" sz="2000" b="1" dirty="0">
              <a:effectLst>
                <a:outerShdw blurRad="38100" dist="38100" dir="2700000" algn="tl">
                  <a:srgbClr val="000000">
                    <a:alpha val="43137"/>
                  </a:srgbClr>
                </a:outerShdw>
              </a:effectLst>
            </a:endParaRPr>
          </a:p>
        </p:txBody>
      </p:sp>
      <p:sp>
        <p:nvSpPr>
          <p:cNvPr id="9" name="TextBox 8"/>
          <p:cNvSpPr txBox="1"/>
          <p:nvPr/>
        </p:nvSpPr>
        <p:spPr>
          <a:xfrm>
            <a:off x="381000" y="4267200"/>
            <a:ext cx="8382000" cy="1631216"/>
          </a:xfrm>
          <a:prstGeom prst="rect">
            <a:avLst/>
          </a:prstGeom>
          <a:noFill/>
          <a:ln w="57150">
            <a:solidFill>
              <a:schemeClr val="tx1"/>
            </a:solidFill>
          </a:ln>
        </p:spPr>
        <p:txBody>
          <a:bodyPr wrap="square" rtlCol="0">
            <a:spAutoFit/>
          </a:bodyPr>
          <a:lstStyle/>
          <a:p>
            <a:r>
              <a:rPr lang="en-US" sz="2000" b="1" dirty="0" smtClean="0"/>
              <a:t>Because the interaction of electricity and magnetism can cause something to move, energy can also be transformed from one form to another.</a:t>
            </a:r>
          </a:p>
          <a:p>
            <a:endParaRPr lang="en-US" sz="2000" b="1" dirty="0"/>
          </a:p>
          <a:p>
            <a:r>
              <a:rPr lang="en-US" sz="2000" b="1" dirty="0" smtClean="0"/>
              <a:t>When a wire with current is placed in a magnetic field and movement takes place, the </a:t>
            </a:r>
            <a:r>
              <a:rPr lang="en-US" sz="2000" b="1" i="1" u="sng" dirty="0" smtClean="0">
                <a:effectLst>
                  <a:outerShdw blurRad="38100" dist="38100" dir="2700000" algn="tl">
                    <a:srgbClr val="000000">
                      <a:alpha val="43137"/>
                    </a:srgbClr>
                  </a:outerShdw>
                </a:effectLst>
              </a:rPr>
              <a:t>electrical energy </a:t>
            </a:r>
            <a:r>
              <a:rPr lang="en-US" sz="2000" b="1" dirty="0" smtClean="0"/>
              <a:t>has been transformed into </a:t>
            </a:r>
            <a:r>
              <a:rPr lang="en-US" sz="2000" b="1" i="1" u="sng" dirty="0" smtClean="0">
                <a:effectLst>
                  <a:outerShdw blurRad="38100" dist="38100" dir="2700000" algn="tl">
                    <a:srgbClr val="000000">
                      <a:alpha val="43137"/>
                    </a:srgbClr>
                  </a:outerShdw>
                </a:effectLst>
              </a:rPr>
              <a:t>mechanical energy</a:t>
            </a:r>
            <a:r>
              <a:rPr lang="en-US" sz="2000" b="1" dirty="0" smtClean="0"/>
              <a:t>.</a:t>
            </a:r>
          </a:p>
        </p:txBody>
      </p:sp>
    </p:spTree>
    <p:extLst>
      <p:ext uri="{BB962C8B-B14F-4D97-AF65-F5344CB8AC3E}">
        <p14:creationId xmlns:p14="http://schemas.microsoft.com/office/powerpoint/2010/main" val="11374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2000"/>
                                        <p:tgtEl>
                                          <p:spTgt spid="6"/>
                                        </p:tgtEl>
                                      </p:cBhvr>
                                    </p:animEffect>
                                    <p:anim calcmode="lin" valueType="num">
                                      <p:cBhvr>
                                        <p:cTn id="30" dur="2000" fill="hold"/>
                                        <p:tgtEl>
                                          <p:spTgt spid="6"/>
                                        </p:tgtEl>
                                        <p:attrNameLst>
                                          <p:attrName>ppt_w</p:attrName>
                                        </p:attrNameLst>
                                      </p:cBhvr>
                                      <p:tavLst>
                                        <p:tav tm="0" fmla="#ppt_w*sin(2.5*pi*$)">
                                          <p:val>
                                            <p:fltVal val="0"/>
                                          </p:val>
                                        </p:tav>
                                        <p:tav tm="100000">
                                          <p:val>
                                            <p:fltVal val="1"/>
                                          </p:val>
                                        </p:tav>
                                      </p:tavLst>
                                    </p:anim>
                                    <p:anim calcmode="lin" valueType="num">
                                      <p:cBhvr>
                                        <p:cTn id="31"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1000" fill="hold"/>
                                        <p:tgtEl>
                                          <p:spTgt spid="8"/>
                                        </p:tgtEl>
                                        <p:attrNameLst>
                                          <p:attrName>ppt_w</p:attrName>
                                        </p:attrNameLst>
                                      </p:cBhvr>
                                      <p:tavLst>
                                        <p:tav tm="0">
                                          <p:val>
                                            <p:fltVal val="0"/>
                                          </p:val>
                                        </p:tav>
                                        <p:tav tm="100000">
                                          <p:val>
                                            <p:strVal val="#ppt_w"/>
                                          </p:val>
                                        </p:tav>
                                      </p:tavLst>
                                    </p:anim>
                                    <p:anim calcmode="lin" valueType="num">
                                      <p:cBhvr>
                                        <p:cTn id="41" dur="1000" fill="hold"/>
                                        <p:tgtEl>
                                          <p:spTgt spid="8"/>
                                        </p:tgtEl>
                                        <p:attrNameLst>
                                          <p:attrName>ppt_h</p:attrName>
                                        </p:attrNameLst>
                                      </p:cBhvr>
                                      <p:tavLst>
                                        <p:tav tm="0">
                                          <p:val>
                                            <p:fltVal val="0"/>
                                          </p:val>
                                        </p:tav>
                                        <p:tav tm="100000">
                                          <p:val>
                                            <p:strVal val="#ppt_h"/>
                                          </p:val>
                                        </p:tav>
                                      </p:tavLst>
                                    </p:anim>
                                    <p:anim calcmode="lin" valueType="num">
                                      <p:cBhvr>
                                        <p:cTn id="42" dur="1000" fill="hold"/>
                                        <p:tgtEl>
                                          <p:spTgt spid="8"/>
                                        </p:tgtEl>
                                        <p:attrNameLst>
                                          <p:attrName>style.rotation</p:attrName>
                                        </p:attrNameLst>
                                      </p:cBhvr>
                                      <p:tavLst>
                                        <p:tav tm="0">
                                          <p:val>
                                            <p:fltVal val="90"/>
                                          </p:val>
                                        </p:tav>
                                        <p:tav tm="100000">
                                          <p:val>
                                            <p:fltVal val="0"/>
                                          </p:val>
                                        </p:tav>
                                      </p:tavLst>
                                    </p:anim>
                                    <p:animEffect transition="in" filter="fade">
                                      <p:cBhvr>
                                        <p:cTn id="43" dur="10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boyer.BFCS\AppData\Local\Microsoft\Windows\Temporary Internet Files\Content.IE5\VQ3XH292\galvanomet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22325"/>
            <a:ext cx="2133600" cy="21582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4038600"/>
            <a:ext cx="2338323" cy="1938992"/>
          </a:xfrm>
          <a:prstGeom prst="rect">
            <a:avLst/>
          </a:prstGeom>
          <a:noFill/>
        </p:spPr>
        <p:txBody>
          <a:bodyPr wrap="square" rtlCol="0">
            <a:spAutoFit/>
          </a:bodyPr>
          <a:lstStyle/>
          <a:p>
            <a:r>
              <a:rPr lang="en-US" sz="2000" b="1" dirty="0" smtClean="0"/>
              <a:t>GALVANOMETERS measure small currents, using the rotation of a wire loop in a magnetic field as its basis.  </a:t>
            </a:r>
            <a:endParaRPr lang="en-US" sz="2000" b="1" dirty="0"/>
          </a:p>
        </p:txBody>
      </p:sp>
      <p:sp>
        <p:nvSpPr>
          <p:cNvPr id="4" name="TextBox 3"/>
          <p:cNvSpPr txBox="1"/>
          <p:nvPr/>
        </p:nvSpPr>
        <p:spPr>
          <a:xfrm>
            <a:off x="609600" y="477819"/>
            <a:ext cx="1981200" cy="707886"/>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000" b="1" dirty="0" smtClean="0"/>
              <a:t>Refer to figure 8 on page 731.</a:t>
            </a:r>
            <a:endParaRPr lang="en-US" sz="2000" b="1" dirty="0"/>
          </a:p>
        </p:txBody>
      </p:sp>
      <p:pic>
        <p:nvPicPr>
          <p:cNvPr id="3079" name="Picture 7" descr="C:\Users\bboyer.BFCS\AppData\Local\Microsoft\Windows\Temporary Internet Files\Content.IE5\UPVUUCA6\Galvanometer_scheme.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1098" y="1447800"/>
            <a:ext cx="3438525" cy="27786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24200" y="411335"/>
            <a:ext cx="4876800" cy="707886"/>
          </a:xfrm>
          <a:prstGeom prst="rect">
            <a:avLst/>
          </a:prstGeom>
          <a:noFill/>
        </p:spPr>
        <p:txBody>
          <a:bodyPr wrap="square" rtlCol="0">
            <a:spAutoFit/>
          </a:bodyPr>
          <a:lstStyle/>
          <a:p>
            <a:r>
              <a:rPr lang="en-US" sz="2000" b="1" dirty="0" smtClean="0"/>
              <a:t>An electromagnet is suspended between opposite poles of two permanent magnets</a:t>
            </a:r>
            <a:endParaRPr lang="en-US" sz="2000" b="1" dirty="0"/>
          </a:p>
        </p:txBody>
      </p:sp>
      <p:sp>
        <p:nvSpPr>
          <p:cNvPr id="6" name="TextBox 5"/>
          <p:cNvSpPr txBox="1"/>
          <p:nvPr/>
        </p:nvSpPr>
        <p:spPr>
          <a:xfrm>
            <a:off x="3200400" y="4300210"/>
            <a:ext cx="3149223" cy="707886"/>
          </a:xfrm>
          <a:prstGeom prst="rect">
            <a:avLst/>
          </a:prstGeom>
          <a:noFill/>
        </p:spPr>
        <p:txBody>
          <a:bodyPr wrap="square" rtlCol="0">
            <a:spAutoFit/>
          </a:bodyPr>
          <a:lstStyle/>
          <a:p>
            <a:r>
              <a:rPr lang="en-US" sz="2000" b="1" dirty="0" smtClean="0"/>
              <a:t>The electromagnet’s coil is attached to a pointer.</a:t>
            </a:r>
            <a:endParaRPr lang="en-US" sz="2000" b="1" dirty="0"/>
          </a:p>
        </p:txBody>
      </p:sp>
      <p:sp>
        <p:nvSpPr>
          <p:cNvPr id="7" name="TextBox 6"/>
          <p:cNvSpPr txBox="1"/>
          <p:nvPr/>
        </p:nvSpPr>
        <p:spPr>
          <a:xfrm>
            <a:off x="2911098" y="5018427"/>
            <a:ext cx="3312359" cy="707886"/>
          </a:xfrm>
          <a:prstGeom prst="rect">
            <a:avLst/>
          </a:prstGeom>
          <a:noFill/>
        </p:spPr>
        <p:txBody>
          <a:bodyPr wrap="square" rtlCol="0">
            <a:spAutoFit/>
          </a:bodyPr>
          <a:lstStyle/>
          <a:p>
            <a:r>
              <a:rPr lang="en-US" sz="2000" b="1" dirty="0" smtClean="0"/>
              <a:t>When a current is in the coil, a magnetic field is produced.</a:t>
            </a:r>
            <a:endParaRPr lang="en-US" sz="2000" b="1" dirty="0"/>
          </a:p>
        </p:txBody>
      </p:sp>
      <p:sp>
        <p:nvSpPr>
          <p:cNvPr id="8" name="TextBox 7"/>
          <p:cNvSpPr txBox="1"/>
          <p:nvPr/>
        </p:nvSpPr>
        <p:spPr>
          <a:xfrm>
            <a:off x="6477000" y="1731962"/>
            <a:ext cx="2467621" cy="4093428"/>
          </a:xfrm>
          <a:prstGeom prst="rect">
            <a:avLst/>
          </a:prstGeom>
          <a:noFill/>
        </p:spPr>
        <p:txBody>
          <a:bodyPr wrap="square" rtlCol="0">
            <a:spAutoFit/>
          </a:bodyPr>
          <a:lstStyle/>
          <a:p>
            <a:r>
              <a:rPr lang="en-US" sz="2000" b="1" dirty="0" smtClean="0"/>
              <a:t>This field interacts with the permanent magnets’ field, causing the loops of wire and the pointer to rotate.</a:t>
            </a:r>
          </a:p>
          <a:p>
            <a:endParaRPr lang="en-US" sz="2000" b="1" dirty="0"/>
          </a:p>
          <a:p>
            <a:r>
              <a:rPr lang="en-US" sz="2000" b="1" dirty="0" smtClean="0"/>
              <a:t>The amount of current in the wire determines the distance the loops and the pointer rotate.</a:t>
            </a:r>
            <a:endParaRPr lang="en-US" sz="2000" b="1" dirty="0"/>
          </a:p>
        </p:txBody>
      </p:sp>
      <p:sp>
        <p:nvSpPr>
          <p:cNvPr id="9" name="TextBox 8"/>
          <p:cNvSpPr txBox="1"/>
          <p:nvPr/>
        </p:nvSpPr>
        <p:spPr>
          <a:xfrm>
            <a:off x="1705622" y="5977592"/>
            <a:ext cx="7438378" cy="707886"/>
          </a:xfrm>
          <a:prstGeom prst="rect">
            <a:avLst/>
          </a:prstGeom>
          <a:noFill/>
        </p:spPr>
        <p:txBody>
          <a:bodyPr wrap="square" rtlCol="0">
            <a:spAutoFit/>
          </a:bodyPr>
          <a:lstStyle/>
          <a:p>
            <a:r>
              <a:rPr lang="en-US" sz="2000" dirty="0" smtClean="0"/>
              <a:t>Electricians use galvanometers to determine the amount of current present.  Used in cars to show the amount of fuel in the tank!</a:t>
            </a:r>
            <a:endParaRPr lang="en-US" sz="2000" dirty="0"/>
          </a:p>
        </p:txBody>
      </p:sp>
    </p:spTree>
    <p:extLst>
      <p:ext uri="{BB962C8B-B14F-4D97-AF65-F5344CB8AC3E}">
        <p14:creationId xmlns:p14="http://schemas.microsoft.com/office/powerpoint/2010/main" val="313714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079"/>
                                        </p:tgtEl>
                                        <p:attrNameLst>
                                          <p:attrName>style.visibility</p:attrName>
                                        </p:attrNameLst>
                                      </p:cBhvr>
                                      <p:to>
                                        <p:strVal val="visible"/>
                                      </p:to>
                                    </p:set>
                                    <p:anim calcmode="lin" valueType="num">
                                      <p:cBhvr>
                                        <p:cTn id="15" dur="500" fill="hold"/>
                                        <p:tgtEl>
                                          <p:spTgt spid="3079"/>
                                        </p:tgtEl>
                                        <p:attrNameLst>
                                          <p:attrName>ppt_w</p:attrName>
                                        </p:attrNameLst>
                                      </p:cBhvr>
                                      <p:tavLst>
                                        <p:tav tm="0">
                                          <p:val>
                                            <p:fltVal val="0"/>
                                          </p:val>
                                        </p:tav>
                                        <p:tav tm="100000">
                                          <p:val>
                                            <p:strVal val="#ppt_w"/>
                                          </p:val>
                                        </p:tav>
                                      </p:tavLst>
                                    </p:anim>
                                    <p:anim calcmode="lin" valueType="num">
                                      <p:cBhvr>
                                        <p:cTn id="16" dur="500" fill="hold"/>
                                        <p:tgtEl>
                                          <p:spTgt spid="3079"/>
                                        </p:tgtEl>
                                        <p:attrNameLst>
                                          <p:attrName>ppt_h</p:attrName>
                                        </p:attrNameLst>
                                      </p:cBhvr>
                                      <p:tavLst>
                                        <p:tav tm="0">
                                          <p:val>
                                            <p:fltVal val="0"/>
                                          </p:val>
                                        </p:tav>
                                        <p:tav tm="100000">
                                          <p:val>
                                            <p:strVal val="#ppt_h"/>
                                          </p:val>
                                        </p:tav>
                                      </p:tavLst>
                                    </p:anim>
                                    <p:animEffect transition="in" filter="fade">
                                      <p:cBhvr>
                                        <p:cTn id="17" dur="500"/>
                                        <p:tgtEl>
                                          <p:spTgt spid="3079"/>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8458200" cy="707886"/>
          </a:xfrm>
          <a:prstGeom prst="rect">
            <a:avLst/>
          </a:prstGeom>
          <a:noFill/>
        </p:spPr>
        <p:txBody>
          <a:bodyPr wrap="square" rtlCol="0">
            <a:spAutoFit/>
          </a:bodyPr>
          <a:lstStyle/>
          <a:p>
            <a:r>
              <a:rPr lang="en-US" sz="2000" b="1" dirty="0" smtClean="0"/>
              <a:t>Electric motors can make the electromagnet in the magnetic field rotate continuously, not just a half a turn.</a:t>
            </a:r>
            <a:endParaRPr lang="en-US" sz="2000" b="1" dirty="0"/>
          </a:p>
        </p:txBody>
      </p:sp>
      <p:sp>
        <p:nvSpPr>
          <p:cNvPr id="3" name="TextBox 2"/>
          <p:cNvSpPr txBox="1"/>
          <p:nvPr/>
        </p:nvSpPr>
        <p:spPr>
          <a:xfrm>
            <a:off x="304800" y="1290364"/>
            <a:ext cx="5410200" cy="707886"/>
          </a:xfrm>
          <a:prstGeom prst="rect">
            <a:avLst/>
          </a:prstGeom>
          <a:noFill/>
        </p:spPr>
        <p:txBody>
          <a:bodyPr wrap="square" rtlCol="0">
            <a:spAutoFit/>
          </a:bodyPr>
          <a:lstStyle/>
          <a:p>
            <a:r>
              <a:rPr lang="en-US" sz="2000" b="1" dirty="0" smtClean="0"/>
              <a:t>The electromagnet turns a rod or axle, which could turn something else.</a:t>
            </a:r>
            <a:endParaRPr lang="en-US" sz="2000" b="1" dirty="0"/>
          </a:p>
        </p:txBody>
      </p:sp>
      <p:pic>
        <p:nvPicPr>
          <p:cNvPr id="4103" name="Picture 7" descr="C:\Users\bboyer.BFCS\AppData\Local\Microsoft\Windows\Temporary Internet Files\Content.IE5\HISESI1T\XxMC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887343"/>
            <a:ext cx="2514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Users\bboyer.BFCS\AppData\Local\Microsoft\Windows\Temporary Internet Files\Content.IE5\YHATSVSC\11.5.3.%20†bra%20Villanymotor%20szerkezet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1" y="2743200"/>
            <a:ext cx="6800334"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75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62000"/>
            <a:ext cx="8305800" cy="1938992"/>
          </a:xfrm>
          <a:prstGeom prst="rect">
            <a:avLst/>
          </a:prstGeom>
          <a:noFill/>
        </p:spPr>
        <p:txBody>
          <a:bodyPr wrap="square" rtlCol="0">
            <a:spAutoFit/>
          </a:bodyPr>
          <a:lstStyle/>
          <a:p>
            <a:r>
              <a:rPr lang="en-US" sz="2000" b="1" dirty="0" smtClean="0"/>
              <a:t>The current is reversed just as the loop, or armature, gets to the vertical position.  This reverses the direction of the movement of both sides of the loop.   The side that had moved up, now moves down, and vice versa.</a:t>
            </a:r>
          </a:p>
          <a:p>
            <a:endParaRPr lang="en-US" sz="2000" b="1" dirty="0"/>
          </a:p>
          <a:p>
            <a:r>
              <a:rPr lang="en-US" sz="2000" b="1" dirty="0" smtClean="0"/>
              <a:t>The current reverses after each half turn so that the loop spins continuously in the same direction.</a:t>
            </a:r>
            <a:endParaRPr lang="en-US" sz="2000" b="1" dirty="0"/>
          </a:p>
        </p:txBody>
      </p:sp>
      <p:pic>
        <p:nvPicPr>
          <p:cNvPr id="8" name="Picture 5" descr="C:\Users\bboyer.BFCS\AppData\Local\Microsoft\Windows\Temporary Internet Files\Content.IE5\0QF8ZMYT\Conventional_Starter_Armature_Brak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741123"/>
            <a:ext cx="4038600" cy="3684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941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1371" y="882134"/>
            <a:ext cx="3033471" cy="1477328"/>
          </a:xfrm>
          <a:prstGeom prst="rect">
            <a:avLst/>
          </a:prstGeom>
          <a:noFill/>
        </p:spPr>
        <p:txBody>
          <a:bodyPr wrap="square" rtlCol="0">
            <a:spAutoFit/>
          </a:bodyPr>
          <a:lstStyle/>
          <a:p>
            <a:r>
              <a:rPr lang="en-US" b="1" dirty="0" smtClean="0"/>
              <a:t>The current is in opposite directions on each side of the armature causing one side to move up while the other side moves down.</a:t>
            </a:r>
            <a:endParaRPr lang="en-US" b="1" dirty="0"/>
          </a:p>
        </p:txBody>
      </p:sp>
      <p:pic>
        <p:nvPicPr>
          <p:cNvPr id="6" name="Picture 4" descr="C:\Users\bboyer.BFCS\AppData\Local\Microsoft\Windows\Temporary Internet Files\Content.IE5\UQRL2NXX\Hl4jz[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447800"/>
            <a:ext cx="4627086" cy="3200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554" y="2784884"/>
            <a:ext cx="3405107" cy="1477328"/>
          </a:xfrm>
          <a:prstGeom prst="rect">
            <a:avLst/>
          </a:prstGeom>
          <a:noFill/>
        </p:spPr>
        <p:txBody>
          <a:bodyPr wrap="square" rtlCol="0">
            <a:spAutoFit/>
          </a:bodyPr>
          <a:lstStyle/>
          <a:p>
            <a:r>
              <a:rPr lang="en-US" b="1" dirty="0" smtClean="0"/>
              <a:t>The commutator rotates with the armature.  The direction of current reverses with each half turn so the armature spins continuously.</a:t>
            </a:r>
          </a:p>
        </p:txBody>
      </p:sp>
      <p:sp>
        <p:nvSpPr>
          <p:cNvPr id="7" name="TextBox 6"/>
          <p:cNvSpPr txBox="1"/>
          <p:nvPr/>
        </p:nvSpPr>
        <p:spPr>
          <a:xfrm>
            <a:off x="3294843" y="153802"/>
            <a:ext cx="5391957" cy="1200329"/>
          </a:xfrm>
          <a:prstGeom prst="rect">
            <a:avLst/>
          </a:prstGeom>
          <a:noFill/>
        </p:spPr>
        <p:txBody>
          <a:bodyPr wrap="square" rtlCol="0">
            <a:spAutoFit/>
          </a:bodyPr>
          <a:lstStyle/>
          <a:p>
            <a:r>
              <a:rPr lang="en-US" b="1" dirty="0" smtClean="0"/>
              <a:t>The armature can have dozens or hundreds of wire loops wrapped around a ferromagnetic core, increasing </a:t>
            </a:r>
            <a:r>
              <a:rPr lang="en-US" b="1" dirty="0"/>
              <a:t> </a:t>
            </a:r>
            <a:r>
              <a:rPr lang="en-US" b="1" dirty="0" smtClean="0"/>
              <a:t>the strength of the motor and making the movements smoother.</a:t>
            </a:r>
            <a:endParaRPr lang="en-US" b="1" dirty="0"/>
          </a:p>
        </p:txBody>
      </p:sp>
      <p:sp>
        <p:nvSpPr>
          <p:cNvPr id="8" name="TextBox 7"/>
          <p:cNvSpPr txBox="1"/>
          <p:nvPr/>
        </p:nvSpPr>
        <p:spPr>
          <a:xfrm>
            <a:off x="229083" y="4648200"/>
            <a:ext cx="8753510" cy="1754326"/>
          </a:xfrm>
          <a:prstGeom prst="rect">
            <a:avLst/>
          </a:prstGeom>
          <a:noFill/>
        </p:spPr>
        <p:txBody>
          <a:bodyPr wrap="square" rtlCol="0">
            <a:spAutoFit/>
          </a:bodyPr>
          <a:lstStyle/>
          <a:p>
            <a:r>
              <a:rPr lang="en-US" b="1" dirty="0" smtClean="0"/>
              <a:t>The commutator, a split ring, repeatedly reverses the flow of current through the armature.  When the armature rotates, so does the commutator.  Each half of the commutator is connected to the current source by one of the brushes.   So each time it moves, it slides past them.  The brushes conduct the current, reversing the direction of the current in the armature.  This reversing of direction causes the armature to continuously spin.</a:t>
            </a:r>
            <a:endParaRPr lang="en-US" b="1" dirty="0"/>
          </a:p>
        </p:txBody>
      </p:sp>
    </p:spTree>
    <p:extLst>
      <p:ext uri="{BB962C8B-B14F-4D97-AF65-F5344CB8AC3E}">
        <p14:creationId xmlns:p14="http://schemas.microsoft.com/office/powerpoint/2010/main" val="83461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135</TotalTime>
  <Words>666</Words>
  <Application>Microsoft Office PowerPoint</Application>
  <PresentationFormat>On-screen Show (4:3)</PresentationFormat>
  <Paragraphs>42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Trek</vt:lpstr>
      <vt:lpstr>Chapter 21  Using electricity and magnetism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21  Using electricity and magnetism</dc:title>
  <dc:creator>Beverly Boyer</dc:creator>
  <cp:lastModifiedBy>Beverly Boyer</cp:lastModifiedBy>
  <cp:revision>14</cp:revision>
  <dcterms:created xsi:type="dcterms:W3CDTF">2017-05-09T10:16:55Z</dcterms:created>
  <dcterms:modified xsi:type="dcterms:W3CDTF">2017-05-09T12:32:11Z</dcterms:modified>
</cp:coreProperties>
</file>