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0"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AC5E005-48E7-4B10-9E73-02F99E29671C}"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C5E005-48E7-4B10-9E73-02F99E29671C}"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C5E005-48E7-4B10-9E73-02F99E29671C}"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708D19-E59A-4161-BCCA-CA707ECD2A75}" type="datetimeFigureOut">
              <a:rPr lang="en-US" smtClean="0"/>
              <a:t>5/10/2017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C5E005-48E7-4B10-9E73-02F99E2967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1708D19-E59A-4161-BCCA-CA707ECD2A75}" type="datetimeFigureOut">
              <a:rPr lang="en-US" smtClean="0"/>
              <a:t>5/10/2017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AC5E005-48E7-4B10-9E73-02F99E2967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1708D19-E59A-4161-BCCA-CA707ECD2A75}" type="datetimeFigureOut">
              <a:rPr lang="en-US" smtClean="0"/>
              <a:t>5/10/2017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AC5E005-48E7-4B10-9E73-02F99E29671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21 Using Electricity and Magnetism</a:t>
            </a:r>
            <a:endParaRPr lang="en-US" dirty="0"/>
          </a:p>
        </p:txBody>
      </p:sp>
      <p:sp>
        <p:nvSpPr>
          <p:cNvPr id="3" name="Subtitle 2"/>
          <p:cNvSpPr>
            <a:spLocks noGrp="1"/>
          </p:cNvSpPr>
          <p:nvPr>
            <p:ph type="subTitle" idx="1"/>
          </p:nvPr>
        </p:nvSpPr>
        <p:spPr>
          <a:xfrm>
            <a:off x="838200" y="1752600"/>
            <a:ext cx="7772400" cy="1508760"/>
          </a:xfrm>
        </p:spPr>
        <p:txBody>
          <a:bodyPr>
            <a:normAutofit/>
          </a:bodyPr>
          <a:lstStyle/>
          <a:p>
            <a:pPr algn="ctr"/>
            <a:r>
              <a:rPr lang="en-US" sz="3600" b="1" dirty="0" smtClean="0"/>
              <a:t>NOTES on 21.3 </a:t>
            </a:r>
          </a:p>
          <a:p>
            <a:pPr algn="ctr"/>
            <a:r>
              <a:rPr lang="en-US" sz="3600" b="1" dirty="0" smtClean="0"/>
              <a:t>Electricity from Magnetism</a:t>
            </a:r>
            <a:endParaRPr lang="en-US" sz="3600" b="1" dirty="0"/>
          </a:p>
        </p:txBody>
      </p:sp>
    </p:spTree>
    <p:extLst>
      <p:ext uri="{BB962C8B-B14F-4D97-AF65-F5344CB8AC3E}">
        <p14:creationId xmlns:p14="http://schemas.microsoft.com/office/powerpoint/2010/main" val="213956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098" y="464949"/>
            <a:ext cx="7299702" cy="1631216"/>
          </a:xfrm>
          <a:prstGeom prst="rect">
            <a:avLst/>
          </a:prstGeom>
          <a:noFill/>
        </p:spPr>
        <p:txBody>
          <a:bodyPr wrap="square" rtlCol="0">
            <a:spAutoFit/>
          </a:bodyPr>
          <a:lstStyle/>
          <a:p>
            <a:r>
              <a:rPr lang="en-US" sz="2000" dirty="0" smtClean="0"/>
              <a:t>In 1831, an English physicist, Michael Faraday invented the first electric generator. </a:t>
            </a:r>
          </a:p>
          <a:p>
            <a:endParaRPr lang="en-US" sz="2000" dirty="0"/>
          </a:p>
          <a:p>
            <a:r>
              <a:rPr lang="en-US" sz="2000" dirty="0" smtClean="0"/>
              <a:t>This simple device was a copper disc turning between poles of a permanent magnet, which induced an electric current. </a:t>
            </a:r>
          </a:p>
        </p:txBody>
      </p:sp>
      <p:pic>
        <p:nvPicPr>
          <p:cNvPr id="1027" name="Picture 3" descr="C:\Users\bboyer.BFCS\AppData\Local\Microsoft\Windows\Temporary Internet Files\Content.IE5\VL2C1VJN\faraday[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7750" y="448158"/>
            <a:ext cx="1145948" cy="153304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2819400"/>
            <a:ext cx="5029200" cy="1015663"/>
          </a:xfrm>
          <a:prstGeom prst="rect">
            <a:avLst/>
          </a:prstGeom>
          <a:noFill/>
        </p:spPr>
        <p:txBody>
          <a:bodyPr wrap="square" rtlCol="0">
            <a:spAutoFit/>
          </a:bodyPr>
          <a:lstStyle/>
          <a:p>
            <a:r>
              <a:rPr lang="en-US" sz="2000" dirty="0" smtClean="0"/>
              <a:t>A magnet and a conductor, such as a wire, can be used to </a:t>
            </a:r>
            <a:r>
              <a:rPr lang="en-US" sz="2000" dirty="0"/>
              <a:t> </a:t>
            </a:r>
            <a:r>
              <a:rPr lang="en-US" sz="2000" dirty="0" smtClean="0"/>
              <a:t>induce a current in the conductor.  The key is motion.</a:t>
            </a:r>
            <a:endParaRPr lang="en-US" sz="2000" dirty="0"/>
          </a:p>
        </p:txBody>
      </p:sp>
      <p:sp>
        <p:nvSpPr>
          <p:cNvPr id="4" name="TextBox 3"/>
          <p:cNvSpPr txBox="1"/>
          <p:nvPr/>
        </p:nvSpPr>
        <p:spPr>
          <a:xfrm>
            <a:off x="5257800" y="2700580"/>
            <a:ext cx="3200400" cy="1631216"/>
          </a:xfrm>
          <a:prstGeom prst="rect">
            <a:avLst/>
          </a:prstGeom>
          <a:noFill/>
        </p:spPr>
        <p:txBody>
          <a:bodyPr wrap="square" rtlCol="0">
            <a:spAutoFit/>
          </a:bodyPr>
          <a:lstStyle/>
          <a:p>
            <a:r>
              <a:rPr lang="en-US" sz="2000" dirty="0" smtClean="0"/>
              <a:t>Generating an electric current from the motion of a conductor through a magnetic field is called </a:t>
            </a:r>
            <a:r>
              <a:rPr lang="en-US" sz="2000" b="1" dirty="0" smtClean="0">
                <a:solidFill>
                  <a:srgbClr val="00B0F0"/>
                </a:solidFill>
                <a:effectLst>
                  <a:outerShdw blurRad="38100" dist="38100" dir="2700000" algn="tl">
                    <a:srgbClr val="000000">
                      <a:alpha val="43137"/>
                    </a:srgbClr>
                  </a:outerShdw>
                </a:effectLst>
              </a:rPr>
              <a:t>electromagnetic induction.</a:t>
            </a:r>
            <a:endParaRPr lang="en-US" sz="2000" b="1" dirty="0">
              <a:solidFill>
                <a:srgbClr val="00B0F0"/>
              </a:solidFill>
              <a:effectLst>
                <a:outerShdw blurRad="38100" dist="38100" dir="2700000" algn="tl">
                  <a:srgbClr val="000000">
                    <a:alpha val="43137"/>
                  </a:srgbClr>
                </a:outerShdw>
              </a:effectLst>
            </a:endParaRPr>
          </a:p>
        </p:txBody>
      </p:sp>
      <p:pic>
        <p:nvPicPr>
          <p:cNvPr id="1030" name="Picture 6" descr="C:\Users\bboyer.BFCS\AppData\Local\Microsoft\Windows\Temporary Internet Files\Content.IE5\XNFQ2Q5E\imag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098" y="4114800"/>
            <a:ext cx="2803902" cy="190706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bboyer.BFCS\AppData\Local\Microsoft\Windows\Temporary Internet Files\Content.IE5\4L7AEXCV\ZpE91[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648200"/>
            <a:ext cx="2523351" cy="1809750"/>
          </a:xfrm>
          <a:prstGeom prst="rect">
            <a:avLst/>
          </a:prstGeom>
          <a:solidFill>
            <a:schemeClr val="tx1"/>
          </a:solidFill>
        </p:spPr>
      </p:pic>
      <p:pic>
        <p:nvPicPr>
          <p:cNvPr id="1032" name="Picture 8" descr="C:\Users\bboyer.BFCS\AppData\Local\Microsoft\Windows\Temporary Internet Files\Content.IE5\WQJ12NDH\magnet-b[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5068333"/>
            <a:ext cx="2620849" cy="121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0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03750"/>
            <a:ext cx="3276600" cy="400110"/>
          </a:xfrm>
          <a:prstGeom prst="rect">
            <a:avLst/>
          </a:prstGeom>
          <a:solidFill>
            <a:schemeClr val="tx1"/>
          </a:solidFill>
        </p:spPr>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rPr>
              <a:t>Turn to page 737, figure 12.</a:t>
            </a:r>
          </a:p>
        </p:txBody>
      </p:sp>
      <p:sp>
        <p:nvSpPr>
          <p:cNvPr id="3" name="TextBox 2"/>
          <p:cNvSpPr txBox="1"/>
          <p:nvPr/>
        </p:nvSpPr>
        <p:spPr>
          <a:xfrm>
            <a:off x="457200" y="1219200"/>
            <a:ext cx="7620000" cy="400110"/>
          </a:xfrm>
          <a:prstGeom prst="rect">
            <a:avLst/>
          </a:prstGeom>
          <a:noFill/>
        </p:spPr>
        <p:txBody>
          <a:bodyPr wrap="square" rtlCol="0">
            <a:spAutoFit/>
          </a:bodyPr>
          <a:lstStyle/>
          <a:p>
            <a:r>
              <a:rPr lang="en-US" sz="2000" b="1" dirty="0" smtClean="0"/>
              <a:t>Notice that there is no voltage source needed to produce  a current.</a:t>
            </a:r>
            <a:endParaRPr lang="en-US" sz="2000" b="1" dirty="0"/>
          </a:p>
        </p:txBody>
      </p:sp>
      <p:sp>
        <p:nvSpPr>
          <p:cNvPr id="4" name="TextBox 3"/>
          <p:cNvSpPr txBox="1"/>
          <p:nvPr/>
        </p:nvSpPr>
        <p:spPr>
          <a:xfrm>
            <a:off x="457200" y="1828800"/>
            <a:ext cx="8153400" cy="707886"/>
          </a:xfrm>
          <a:prstGeom prst="rect">
            <a:avLst/>
          </a:prstGeom>
          <a:noFill/>
        </p:spPr>
        <p:txBody>
          <a:bodyPr wrap="square" rtlCol="0">
            <a:spAutoFit/>
          </a:bodyPr>
          <a:lstStyle/>
          <a:p>
            <a:r>
              <a:rPr lang="en-US" sz="2000" dirty="0" smtClean="0"/>
              <a:t>An electric current is induced whether the conductor moves through the magnetic field OR the magnet itself moves.  </a:t>
            </a:r>
          </a:p>
        </p:txBody>
      </p:sp>
      <p:sp>
        <p:nvSpPr>
          <p:cNvPr id="5" name="TextBox 4"/>
          <p:cNvSpPr txBox="1"/>
          <p:nvPr/>
        </p:nvSpPr>
        <p:spPr>
          <a:xfrm>
            <a:off x="457200" y="2847945"/>
            <a:ext cx="8001000" cy="707886"/>
          </a:xfrm>
          <a:prstGeom prst="rect">
            <a:avLst/>
          </a:prstGeom>
          <a:noFill/>
        </p:spPr>
        <p:txBody>
          <a:bodyPr wrap="square" rtlCol="0">
            <a:spAutoFit/>
          </a:bodyPr>
          <a:lstStyle/>
          <a:p>
            <a:r>
              <a:rPr lang="en-US" sz="2000" b="1" dirty="0" smtClean="0"/>
              <a:t>How does the direction in which you move the wire and magnet affect the current?  </a:t>
            </a:r>
            <a:endParaRPr lang="en-US" sz="2000" b="1" dirty="0"/>
          </a:p>
        </p:txBody>
      </p:sp>
      <p:sp>
        <p:nvSpPr>
          <p:cNvPr id="7" name="TextBox 6"/>
          <p:cNvSpPr txBox="1"/>
          <p:nvPr/>
        </p:nvSpPr>
        <p:spPr>
          <a:xfrm>
            <a:off x="2118747" y="3225332"/>
            <a:ext cx="5902271" cy="707886"/>
          </a:xfrm>
          <a:prstGeom prst="rect">
            <a:avLst/>
          </a:prstGeom>
          <a:solidFill>
            <a:schemeClr val="tx1"/>
          </a:solidFill>
        </p:spPr>
        <p:txBody>
          <a:bodyPr wrap="square" rtlCol="0">
            <a:spAutoFit/>
          </a:bodyPr>
          <a:lstStyle/>
          <a:p>
            <a:r>
              <a:rPr lang="en-US" sz="2000" b="1" dirty="0" smtClean="0">
                <a:solidFill>
                  <a:schemeClr val="bg1"/>
                </a:solidFill>
              </a:rPr>
              <a:t>Reversing the direction of either the coil of wire or the magnet reverses the direction of the current.</a:t>
            </a:r>
            <a:endParaRPr lang="en-US" sz="2000" b="1" dirty="0">
              <a:solidFill>
                <a:schemeClr val="bg1"/>
              </a:solidFill>
            </a:endParaRPr>
          </a:p>
        </p:txBody>
      </p:sp>
      <p:sp>
        <p:nvSpPr>
          <p:cNvPr id="8" name="TextBox 7"/>
          <p:cNvSpPr txBox="1"/>
          <p:nvPr/>
        </p:nvSpPr>
        <p:spPr>
          <a:xfrm>
            <a:off x="931190" y="4419600"/>
            <a:ext cx="7696200" cy="707886"/>
          </a:xfrm>
          <a:prstGeom prst="rect">
            <a:avLst/>
          </a:prstGeom>
          <a:noFill/>
        </p:spPr>
        <p:txBody>
          <a:bodyPr wrap="square" rtlCol="0">
            <a:spAutoFit/>
          </a:bodyPr>
          <a:lstStyle/>
          <a:p>
            <a:r>
              <a:rPr lang="en-US" sz="2000" b="1" dirty="0" smtClean="0"/>
              <a:t>Remember:  Charging by induction is the movement of electrons to one part of an object by the electric field of a second object.</a:t>
            </a:r>
            <a:endParaRPr lang="en-US" sz="2000" b="1" dirty="0"/>
          </a:p>
        </p:txBody>
      </p:sp>
      <p:sp>
        <p:nvSpPr>
          <p:cNvPr id="9" name="TextBox 8"/>
          <p:cNvSpPr txBox="1"/>
          <p:nvPr/>
        </p:nvSpPr>
        <p:spPr>
          <a:xfrm>
            <a:off x="457200" y="5334000"/>
            <a:ext cx="4343400" cy="400110"/>
          </a:xfrm>
          <a:prstGeom prst="rect">
            <a:avLst/>
          </a:prstGeom>
          <a:noFill/>
        </p:spPr>
        <p:txBody>
          <a:bodyPr wrap="square" rtlCol="0">
            <a:spAutoFit/>
          </a:bodyPr>
          <a:lstStyle/>
          <a:p>
            <a:r>
              <a:rPr lang="en-US" sz="2000" b="1" dirty="0" smtClean="0"/>
              <a:t>In that process, do the objects touch?</a:t>
            </a:r>
            <a:endParaRPr lang="en-US" sz="2000" b="1" dirty="0"/>
          </a:p>
        </p:txBody>
      </p:sp>
      <p:sp>
        <p:nvSpPr>
          <p:cNvPr id="11" name="TextBox 10"/>
          <p:cNvSpPr txBox="1"/>
          <p:nvPr/>
        </p:nvSpPr>
        <p:spPr>
          <a:xfrm>
            <a:off x="4876800" y="5334000"/>
            <a:ext cx="762000" cy="400110"/>
          </a:xfrm>
          <a:prstGeom prst="rect">
            <a:avLst/>
          </a:prstGeom>
          <a:noFill/>
        </p:spPr>
        <p:txBody>
          <a:bodyPr wrap="square" rtlCol="0">
            <a:spAutoFit/>
          </a:bodyPr>
          <a:lstStyle/>
          <a:p>
            <a:r>
              <a:rPr lang="en-US" sz="2000" b="1" dirty="0" smtClean="0"/>
              <a:t>NO.</a:t>
            </a:r>
            <a:endParaRPr lang="en-US" sz="2000" b="1" dirty="0"/>
          </a:p>
        </p:txBody>
      </p:sp>
    </p:spTree>
    <p:extLst>
      <p:ext uri="{BB962C8B-B14F-4D97-AF65-F5344CB8AC3E}">
        <p14:creationId xmlns:p14="http://schemas.microsoft.com/office/powerpoint/2010/main" val="276833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132" y="382226"/>
            <a:ext cx="8458200" cy="707886"/>
          </a:xfrm>
          <a:prstGeom prst="rect">
            <a:avLst/>
          </a:prstGeom>
          <a:noFill/>
        </p:spPr>
        <p:txBody>
          <a:bodyPr wrap="square" rtlCol="0">
            <a:spAutoFit/>
          </a:bodyPr>
          <a:lstStyle/>
          <a:p>
            <a:r>
              <a:rPr lang="en-US" sz="2000" b="1" dirty="0" smtClean="0"/>
              <a:t>A current consisting of charges that flow in one direction only is called DIRECT CURRENT or DC.</a:t>
            </a:r>
            <a:endParaRPr lang="en-US" sz="2000" b="1" dirty="0"/>
          </a:p>
        </p:txBody>
      </p:sp>
      <p:pic>
        <p:nvPicPr>
          <p:cNvPr id="2050" name="Picture 2" descr="C:\Users\bboyer.BFCS\AppData\Local\Microsoft\Windows\Temporary Internet Files\Content.IE5\0ASYAJ5P\dc_circui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427" y="1434763"/>
            <a:ext cx="2105025" cy="21717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boyer.BFCS\AppData\Local\Microsoft\Windows\Temporary Internet Files\Content.IE5\UPVUUCA6\zQC8a[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6038" y="4026018"/>
            <a:ext cx="1824281" cy="5381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186879" y="1293718"/>
            <a:ext cx="5562600" cy="707886"/>
          </a:xfrm>
          <a:prstGeom prst="rect">
            <a:avLst/>
          </a:prstGeom>
          <a:noFill/>
        </p:spPr>
        <p:txBody>
          <a:bodyPr wrap="square" rtlCol="0">
            <a:spAutoFit/>
          </a:bodyPr>
          <a:lstStyle/>
          <a:p>
            <a:r>
              <a:rPr lang="en-US" sz="2000" dirty="0" smtClean="0"/>
              <a:t>A direct current can be induced from a changing magnetic field or produced from an energy source.</a:t>
            </a:r>
            <a:endParaRPr lang="en-US" sz="2000" dirty="0"/>
          </a:p>
        </p:txBody>
      </p:sp>
      <p:sp>
        <p:nvSpPr>
          <p:cNvPr id="4" name="TextBox 3"/>
          <p:cNvSpPr txBox="1"/>
          <p:nvPr/>
        </p:nvSpPr>
        <p:spPr>
          <a:xfrm>
            <a:off x="3162299" y="2082968"/>
            <a:ext cx="5372100" cy="1015663"/>
          </a:xfrm>
          <a:prstGeom prst="rect">
            <a:avLst/>
          </a:prstGeom>
          <a:noFill/>
        </p:spPr>
        <p:txBody>
          <a:bodyPr wrap="square" rtlCol="0">
            <a:spAutoFit/>
          </a:bodyPr>
          <a:lstStyle/>
          <a:p>
            <a:r>
              <a:rPr lang="en-US" sz="2000" dirty="0" smtClean="0"/>
              <a:t>Charges only flow in one direction.  This is the type of current Thomas Edison used in his first electric generating plant. (1882)</a:t>
            </a:r>
            <a:endParaRPr lang="en-US" sz="2000" dirty="0"/>
          </a:p>
        </p:txBody>
      </p:sp>
      <p:pic>
        <p:nvPicPr>
          <p:cNvPr id="2052" name="Picture 4" descr="C:\Users\bboyer.BFCS\AppData\Local\Microsoft\Windows\Temporary Internet Files\Content.IE5\0QF8ZMYT\AC_circuit[1].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6932" y="3842846"/>
            <a:ext cx="1676400" cy="14426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17298" y="3867617"/>
            <a:ext cx="4686623" cy="1015663"/>
          </a:xfrm>
          <a:prstGeom prst="rect">
            <a:avLst/>
          </a:prstGeom>
          <a:noFill/>
        </p:spPr>
        <p:txBody>
          <a:bodyPr wrap="square" rtlCol="0">
            <a:spAutoFit/>
          </a:bodyPr>
          <a:lstStyle/>
          <a:p>
            <a:r>
              <a:rPr lang="en-US" sz="2000" b="1" dirty="0" smtClean="0"/>
              <a:t>An ALTERNATING CURRENT (AC) is induced by charges that move back and forth in a circuit. </a:t>
            </a:r>
            <a:endParaRPr lang="en-US" sz="2000" b="1" dirty="0"/>
          </a:p>
        </p:txBody>
      </p:sp>
      <p:sp>
        <p:nvSpPr>
          <p:cNvPr id="6" name="TextBox 5"/>
          <p:cNvSpPr txBox="1"/>
          <p:nvPr/>
        </p:nvSpPr>
        <p:spPr>
          <a:xfrm>
            <a:off x="251766" y="4883280"/>
            <a:ext cx="5596583" cy="1631216"/>
          </a:xfrm>
          <a:prstGeom prst="rect">
            <a:avLst/>
          </a:prstGeom>
          <a:noFill/>
        </p:spPr>
        <p:txBody>
          <a:bodyPr wrap="square" rtlCol="0">
            <a:spAutoFit/>
          </a:bodyPr>
          <a:lstStyle/>
          <a:p>
            <a:r>
              <a:rPr lang="en-US" sz="2000" b="1" dirty="0" smtClean="0"/>
              <a:t>An AC voltage can be easily raised or lowered to a higher or lower voltage. </a:t>
            </a:r>
          </a:p>
          <a:p>
            <a:r>
              <a:rPr lang="en-US" sz="2000" b="1" dirty="0" smtClean="0"/>
              <a:t>This means it can be used to send electrical energy over a long distance, then reduced to a safer level for everyday use. </a:t>
            </a:r>
            <a:endParaRPr lang="en-US" sz="2000" b="1" dirty="0"/>
          </a:p>
        </p:txBody>
      </p:sp>
      <p:sp>
        <p:nvSpPr>
          <p:cNvPr id="7" name="TextBox 6"/>
          <p:cNvSpPr txBox="1"/>
          <p:nvPr/>
        </p:nvSpPr>
        <p:spPr>
          <a:xfrm>
            <a:off x="5569058" y="5534561"/>
            <a:ext cx="3591732" cy="1323439"/>
          </a:xfrm>
          <a:prstGeom prst="rect">
            <a:avLst/>
          </a:prstGeom>
          <a:noFill/>
        </p:spPr>
        <p:txBody>
          <a:bodyPr wrap="square" rtlCol="0">
            <a:spAutoFit/>
          </a:bodyPr>
          <a:lstStyle/>
          <a:p>
            <a:r>
              <a:rPr lang="en-US" sz="2000" dirty="0" smtClean="0"/>
              <a:t>How would you know by looking at a galvanometer that the current induced is an alternating or direct current?</a:t>
            </a:r>
            <a:endParaRPr lang="en-US" sz="2000" dirty="0"/>
          </a:p>
        </p:txBody>
      </p:sp>
    </p:spTree>
    <p:extLst>
      <p:ext uri="{BB962C8B-B14F-4D97-AF65-F5344CB8AC3E}">
        <p14:creationId xmlns:p14="http://schemas.microsoft.com/office/powerpoint/2010/main" val="844338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707886"/>
          </a:xfrm>
          <a:prstGeom prst="rect">
            <a:avLst/>
          </a:prstGeom>
          <a:noFill/>
        </p:spPr>
        <p:txBody>
          <a:bodyPr wrap="square" rtlCol="0">
            <a:spAutoFit/>
          </a:bodyPr>
          <a:lstStyle/>
          <a:p>
            <a:r>
              <a:rPr lang="en-US" sz="2000" b="1" dirty="0" smtClean="0"/>
              <a:t>An ELECTRIC GENERATOR is a device that transforms </a:t>
            </a:r>
            <a:r>
              <a:rPr lang="en-US" sz="2000" b="1" dirty="0" smtClean="0">
                <a:solidFill>
                  <a:srgbClr val="92D050"/>
                </a:solidFill>
                <a:effectLst>
                  <a:outerShdw blurRad="38100" dist="38100" dir="2700000" algn="tl">
                    <a:srgbClr val="000000">
                      <a:alpha val="43137"/>
                    </a:srgbClr>
                  </a:outerShdw>
                </a:effectLst>
              </a:rPr>
              <a:t>mechanical energy </a:t>
            </a:r>
            <a:r>
              <a:rPr lang="en-US" sz="2000" b="1" dirty="0" smtClean="0"/>
              <a:t>into </a:t>
            </a:r>
            <a:r>
              <a:rPr lang="en-US" sz="2000" b="1" dirty="0" smtClean="0">
                <a:solidFill>
                  <a:srgbClr val="FFC000"/>
                </a:solidFill>
                <a:effectLst>
                  <a:outerShdw blurRad="38100" dist="38100" dir="2700000" algn="tl">
                    <a:srgbClr val="000000">
                      <a:alpha val="43137"/>
                    </a:srgbClr>
                  </a:outerShdw>
                </a:effectLst>
              </a:rPr>
              <a:t>electrical energy</a:t>
            </a:r>
            <a:r>
              <a:rPr lang="en-US" sz="2000" b="1" dirty="0" smtClean="0"/>
              <a:t>.</a:t>
            </a:r>
            <a:endParaRPr lang="en-US" sz="2000" b="1" dirty="0"/>
          </a:p>
        </p:txBody>
      </p:sp>
      <p:pic>
        <p:nvPicPr>
          <p:cNvPr id="3074" name="Picture 2" descr="C:\Users\bboyer.BFCS\AppData\Local\Microsoft\Windows\Temporary Internet Files\Content.IE5\5N068EZU\Fossil-Fuels-energy-sour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258" y="1463040"/>
            <a:ext cx="3767328" cy="24231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610100" y="2455039"/>
            <a:ext cx="4305300" cy="3785652"/>
          </a:xfrm>
          <a:prstGeom prst="rect">
            <a:avLst/>
          </a:prstGeom>
          <a:noFill/>
        </p:spPr>
        <p:txBody>
          <a:bodyPr wrap="square" rtlCol="0">
            <a:spAutoFit/>
          </a:bodyPr>
          <a:lstStyle/>
          <a:p>
            <a:r>
              <a:rPr lang="en-US" sz="2400" dirty="0" smtClean="0"/>
              <a:t>An electric generator is the opposite of an electric motor.</a:t>
            </a:r>
          </a:p>
          <a:p>
            <a:endParaRPr lang="en-US" sz="2400" dirty="0"/>
          </a:p>
          <a:p>
            <a:r>
              <a:rPr lang="en-US" sz="2400" dirty="0" smtClean="0"/>
              <a:t>An electric motor uses an electric current in a magnet field to produce motion.</a:t>
            </a:r>
          </a:p>
          <a:p>
            <a:endParaRPr lang="en-US" sz="2400" dirty="0"/>
          </a:p>
          <a:p>
            <a:r>
              <a:rPr lang="en-US" sz="2400" dirty="0" smtClean="0"/>
              <a:t>A generator uses motion in a magnetic field to produce an electric current.</a:t>
            </a:r>
            <a:endParaRPr lang="en-US" sz="2400" dirty="0"/>
          </a:p>
        </p:txBody>
      </p:sp>
    </p:spTree>
    <p:extLst>
      <p:ext uri="{BB962C8B-B14F-4D97-AF65-F5344CB8AC3E}">
        <p14:creationId xmlns:p14="http://schemas.microsoft.com/office/powerpoint/2010/main" val="242859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64067"/>
            <a:ext cx="8763000" cy="4154984"/>
          </a:xfrm>
          <a:prstGeom prst="rect">
            <a:avLst/>
          </a:prstGeom>
          <a:noFill/>
        </p:spPr>
        <p:txBody>
          <a:bodyPr wrap="square" rtlCol="0">
            <a:spAutoFit/>
          </a:bodyPr>
          <a:lstStyle/>
          <a:p>
            <a:r>
              <a:rPr lang="en-US" sz="2400" b="1" dirty="0" smtClean="0"/>
              <a:t>AC generators:</a:t>
            </a:r>
          </a:p>
          <a:p>
            <a:endParaRPr lang="en-US" sz="2000" dirty="0"/>
          </a:p>
          <a:p>
            <a:pPr marL="457200" indent="-457200">
              <a:buAutoNum type="arabicPeriod"/>
            </a:pPr>
            <a:r>
              <a:rPr lang="en-US" sz="2000" dirty="0" smtClean="0"/>
              <a:t>The </a:t>
            </a:r>
            <a:r>
              <a:rPr lang="en-US" sz="2000" b="1" u="sng" dirty="0" smtClean="0">
                <a:effectLst>
                  <a:outerShdw blurRad="38100" dist="38100" dir="2700000" algn="tl">
                    <a:srgbClr val="000000">
                      <a:alpha val="43137"/>
                    </a:srgbClr>
                  </a:outerShdw>
                </a:effectLst>
              </a:rPr>
              <a:t>crank</a:t>
            </a:r>
            <a:r>
              <a:rPr lang="en-US" sz="2000" dirty="0" smtClean="0"/>
              <a:t> is turned, causing the </a:t>
            </a:r>
            <a:r>
              <a:rPr lang="en-US" sz="2000" b="1" u="sng" dirty="0" smtClean="0">
                <a:effectLst>
                  <a:outerShdw blurRad="38100" dist="38100" dir="2700000" algn="tl">
                    <a:srgbClr val="000000">
                      <a:alpha val="43137"/>
                    </a:srgbClr>
                  </a:outerShdw>
                </a:effectLst>
              </a:rPr>
              <a:t>armatur</a:t>
            </a:r>
            <a:r>
              <a:rPr lang="en-US" sz="2000" dirty="0" smtClean="0"/>
              <a:t>e to rotate in the magnetic field.</a:t>
            </a:r>
          </a:p>
          <a:p>
            <a:pPr marL="457200" indent="-457200">
              <a:buAutoNum type="arabicPeriod"/>
            </a:pPr>
            <a:r>
              <a:rPr lang="en-US" sz="2000" dirty="0" smtClean="0"/>
              <a:t>One side of the armature moves up, the other side moves down, inducing a current in the wire.  The current is in opposite directions on the 2 sides of the armature.</a:t>
            </a:r>
          </a:p>
          <a:p>
            <a:pPr marL="457200" indent="-457200">
              <a:buAutoNum type="arabicPeriod"/>
            </a:pPr>
            <a:r>
              <a:rPr lang="en-US" sz="2000" dirty="0" smtClean="0"/>
              <a:t>After the armature turns half way, each side reverses direction in the magnetic field.  This causes the current to change directions, resulting in an alternating current.</a:t>
            </a:r>
          </a:p>
          <a:p>
            <a:pPr marL="457200" indent="-457200">
              <a:buAutoNum type="arabicPeriod"/>
            </a:pPr>
            <a:r>
              <a:rPr lang="en-US" sz="2000" dirty="0" smtClean="0"/>
              <a:t>As the armature turns, </a:t>
            </a:r>
            <a:r>
              <a:rPr lang="en-US" sz="2000" b="1" u="sng" dirty="0" smtClean="0">
                <a:effectLst>
                  <a:outerShdw blurRad="38100" dist="38100" dir="2700000" algn="tl">
                    <a:srgbClr val="000000">
                      <a:alpha val="43137"/>
                    </a:srgbClr>
                  </a:outerShdw>
                </a:effectLst>
              </a:rPr>
              <a:t>slip rings </a:t>
            </a:r>
            <a:r>
              <a:rPr lang="en-US" sz="2000" dirty="0" smtClean="0"/>
              <a:t>turn with it.  (Similar to the commutator.)  They are attached to the ends of the armature.  </a:t>
            </a:r>
          </a:p>
          <a:p>
            <a:pPr marL="457200" indent="-457200">
              <a:buAutoNum type="arabicPeriod"/>
            </a:pPr>
            <a:r>
              <a:rPr lang="en-US" sz="2000" dirty="0" smtClean="0"/>
              <a:t>As the slip rings turn, the make contact with the </a:t>
            </a:r>
            <a:r>
              <a:rPr lang="en-US" sz="2000" b="1" u="sng" dirty="0" smtClean="0">
                <a:effectLst>
                  <a:outerShdw blurRad="38100" dist="38100" dir="2700000" algn="tl">
                    <a:srgbClr val="000000">
                      <a:alpha val="43137"/>
                    </a:srgbClr>
                  </a:outerShdw>
                </a:effectLst>
              </a:rPr>
              <a:t>brushes</a:t>
            </a:r>
            <a:r>
              <a:rPr lang="en-US" sz="2000" dirty="0" smtClean="0"/>
              <a:t> which are connected to the rest of the circuit, </a:t>
            </a:r>
            <a:r>
              <a:rPr lang="en-US" sz="2000" b="1" dirty="0" smtClean="0"/>
              <a:t>making the generator an energy source</a:t>
            </a:r>
            <a:r>
              <a:rPr lang="en-US" sz="2000" dirty="0" smtClean="0"/>
              <a:t>.</a:t>
            </a:r>
          </a:p>
        </p:txBody>
      </p:sp>
      <p:pic>
        <p:nvPicPr>
          <p:cNvPr id="4098" name="Picture 2" descr="C:\Users\bboyer.BFCS\AppData\Local\Microsoft\Windows\Temporary Internet Files\Content.IE5\KOVHE7CZ\AC_generato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405588"/>
            <a:ext cx="3352800" cy="238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27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552" y="111455"/>
            <a:ext cx="8610600" cy="2677656"/>
          </a:xfrm>
          <a:prstGeom prst="rect">
            <a:avLst/>
          </a:prstGeom>
          <a:noFill/>
        </p:spPr>
        <p:txBody>
          <a:bodyPr wrap="square" rtlCol="0">
            <a:spAutoFit/>
          </a:bodyPr>
          <a:lstStyle/>
          <a:p>
            <a:r>
              <a:rPr lang="en-US" sz="2400" b="1" dirty="0" smtClean="0"/>
              <a:t>DC generators</a:t>
            </a:r>
          </a:p>
          <a:p>
            <a:endParaRPr lang="en-US" sz="2400" b="1" dirty="0"/>
          </a:p>
          <a:p>
            <a:pPr marL="457200" indent="-457200">
              <a:buFont typeface="+mj-lt"/>
              <a:buAutoNum type="arabicPeriod"/>
            </a:pPr>
            <a:r>
              <a:rPr lang="en-US" sz="2000" b="1" dirty="0" smtClean="0"/>
              <a:t>A DC generator is like an AC generator except that it contains a </a:t>
            </a:r>
            <a:r>
              <a:rPr lang="en-US" sz="2000" b="1" u="sng" dirty="0" smtClean="0">
                <a:effectLst>
                  <a:outerShdw blurRad="38100" dist="38100" dir="2700000" algn="tl">
                    <a:srgbClr val="000000">
                      <a:alpha val="43137"/>
                    </a:srgbClr>
                  </a:outerShdw>
                </a:effectLst>
              </a:rPr>
              <a:t>commutator</a:t>
            </a:r>
            <a:r>
              <a:rPr lang="en-US" sz="2000" b="1" dirty="0" smtClean="0"/>
              <a:t> instead of slip rings.</a:t>
            </a:r>
          </a:p>
          <a:p>
            <a:pPr marL="457200" indent="-457200">
              <a:buFont typeface="+mj-lt"/>
              <a:buAutoNum type="arabicPeriod"/>
            </a:pPr>
            <a:r>
              <a:rPr lang="en-US" sz="2000" b="1" dirty="0" smtClean="0"/>
              <a:t>Very much like an electric motor in that if you supply electrical energy to the motor, it will spin.  But if you spin the motor, you will produce electrical energy.  The </a:t>
            </a:r>
            <a:r>
              <a:rPr lang="en-US" sz="2000" b="1" u="sng" dirty="0" smtClean="0"/>
              <a:t>motor</a:t>
            </a:r>
            <a:r>
              <a:rPr lang="en-US" sz="2000" b="1" dirty="0" smtClean="0"/>
              <a:t> becomes a DC generator.</a:t>
            </a:r>
          </a:p>
          <a:p>
            <a:endParaRPr lang="en-US" sz="2000" b="1" dirty="0"/>
          </a:p>
        </p:txBody>
      </p:sp>
      <p:sp>
        <p:nvSpPr>
          <p:cNvPr id="3" name="TextBox 2"/>
          <p:cNvSpPr txBox="1"/>
          <p:nvPr/>
        </p:nvSpPr>
        <p:spPr>
          <a:xfrm>
            <a:off x="288010" y="2764572"/>
            <a:ext cx="6324600" cy="4093428"/>
          </a:xfrm>
          <a:prstGeom prst="rect">
            <a:avLst/>
          </a:prstGeom>
          <a:noFill/>
        </p:spPr>
        <p:txBody>
          <a:bodyPr wrap="square" rtlCol="0">
            <a:spAutoFit/>
          </a:bodyPr>
          <a:lstStyle/>
          <a:p>
            <a:r>
              <a:rPr lang="en-US" sz="2000" b="1" dirty="0" smtClean="0"/>
              <a:t>The electric company makes use of </a:t>
            </a:r>
            <a:r>
              <a:rPr lang="en-US" sz="2000" b="1" u="sng" dirty="0" smtClean="0">
                <a:effectLst>
                  <a:outerShdw blurRad="38100" dist="38100" dir="2700000" algn="tl">
                    <a:srgbClr val="000000">
                      <a:alpha val="43137"/>
                    </a:srgbClr>
                  </a:outerShdw>
                </a:effectLst>
              </a:rPr>
              <a:t>turbines</a:t>
            </a:r>
            <a:r>
              <a:rPr lang="en-US" sz="2000" b="1" dirty="0" smtClean="0"/>
              <a:t> instead of a crank to supply mechanical energy to turn the armature.</a:t>
            </a:r>
          </a:p>
          <a:p>
            <a:endParaRPr lang="en-US" sz="2000" b="1" dirty="0"/>
          </a:p>
          <a:p>
            <a:r>
              <a:rPr lang="en-US" sz="2000" b="1" dirty="0" smtClean="0"/>
              <a:t>Turbines are large circular devices made up of many blades.</a:t>
            </a:r>
          </a:p>
          <a:p>
            <a:endParaRPr lang="en-US" sz="2000" b="1" dirty="0"/>
          </a:p>
          <a:p>
            <a:r>
              <a:rPr lang="en-US" sz="2000" b="1" dirty="0" smtClean="0"/>
              <a:t>In most cases, steam is used to turn the armature of the generator.  The steam is produced from water boiled by the burning of coal or by the heat produced in nuclear fission at a nuclear power plant.  Hydroelectric dams in some areas use moving water to turn the armature that generates electric current.</a:t>
            </a:r>
            <a:endParaRPr lang="en-US" sz="2000" b="1" dirty="0"/>
          </a:p>
        </p:txBody>
      </p:sp>
      <p:pic>
        <p:nvPicPr>
          <p:cNvPr id="5124" name="Picture 4" descr="C:\Users\bboyer.BFCS\AppData\Local\Microsoft\Windows\Temporary Internet Files\Content.IE5\MEBYWNEO\561px-Water_turbine_(en_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6715" y="3352800"/>
            <a:ext cx="2208658" cy="2362200"/>
          </a:xfrm>
          <a:prstGeom prst="rect">
            <a:avLst/>
          </a:prstGeom>
          <a:solidFill>
            <a:srgbClr val="FFFF00"/>
          </a:solidFill>
        </p:spPr>
      </p:pic>
    </p:spTree>
    <p:extLst>
      <p:ext uri="{BB962C8B-B14F-4D97-AF65-F5344CB8AC3E}">
        <p14:creationId xmlns:p14="http://schemas.microsoft.com/office/powerpoint/2010/main" val="222854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562" y="249614"/>
            <a:ext cx="7162800" cy="461665"/>
          </a:xfrm>
          <a:prstGeom prst="rect">
            <a:avLst/>
          </a:prstGeom>
          <a:noFill/>
        </p:spPr>
        <p:txBody>
          <a:bodyPr wrap="square" rtlCol="0">
            <a:spAutoFit/>
          </a:bodyPr>
          <a:lstStyle/>
          <a:p>
            <a:r>
              <a:rPr lang="en-US" sz="2400" b="1" dirty="0" smtClean="0"/>
              <a:t>Transformers</a:t>
            </a:r>
            <a:r>
              <a:rPr lang="en-US" sz="2000" dirty="0" smtClean="0"/>
              <a:t>:  change the voltage of the electrical energy</a:t>
            </a:r>
            <a:endParaRPr lang="en-US" sz="2000" dirty="0"/>
          </a:p>
        </p:txBody>
      </p:sp>
      <p:sp>
        <p:nvSpPr>
          <p:cNvPr id="3" name="TextBox 2"/>
          <p:cNvSpPr txBox="1"/>
          <p:nvPr/>
        </p:nvSpPr>
        <p:spPr>
          <a:xfrm>
            <a:off x="161233" y="918865"/>
            <a:ext cx="8610600" cy="707886"/>
          </a:xfrm>
          <a:prstGeom prst="rect">
            <a:avLst/>
          </a:prstGeom>
          <a:noFill/>
        </p:spPr>
        <p:txBody>
          <a:bodyPr wrap="square" rtlCol="0">
            <a:spAutoFit/>
          </a:bodyPr>
          <a:lstStyle/>
          <a:p>
            <a:r>
              <a:rPr lang="en-US" sz="2000" b="1" dirty="0" smtClean="0"/>
              <a:t>A transformer consists of two separate coils of insulated wire wrapped around an iron core.</a:t>
            </a:r>
            <a:endParaRPr lang="en-US" sz="2000" b="1" dirty="0"/>
          </a:p>
        </p:txBody>
      </p:sp>
      <p:sp>
        <p:nvSpPr>
          <p:cNvPr id="4" name="TextBox 3"/>
          <p:cNvSpPr txBox="1"/>
          <p:nvPr/>
        </p:nvSpPr>
        <p:spPr>
          <a:xfrm>
            <a:off x="196854" y="1679704"/>
            <a:ext cx="3276600" cy="1631216"/>
          </a:xfrm>
          <a:prstGeom prst="rect">
            <a:avLst/>
          </a:prstGeom>
          <a:noFill/>
        </p:spPr>
        <p:txBody>
          <a:bodyPr wrap="square" rtlCol="0">
            <a:spAutoFit/>
          </a:bodyPr>
          <a:lstStyle/>
          <a:p>
            <a:r>
              <a:rPr lang="en-US" sz="2000" b="1" dirty="0" smtClean="0"/>
              <a:t>The </a:t>
            </a:r>
            <a:r>
              <a:rPr lang="en-US" sz="2000" b="1" u="sng" dirty="0" smtClean="0">
                <a:effectLst>
                  <a:outerShdw blurRad="38100" dist="38100" dir="2700000" algn="tl">
                    <a:srgbClr val="000000">
                      <a:alpha val="43137"/>
                    </a:srgbClr>
                  </a:outerShdw>
                </a:effectLst>
              </a:rPr>
              <a:t>primary coil </a:t>
            </a:r>
            <a:r>
              <a:rPr lang="en-US" sz="2000" b="1" dirty="0" smtClean="0"/>
              <a:t>is connected to a circuit with a voltage source and alternating current.  This produces a magnetic field. </a:t>
            </a:r>
            <a:endParaRPr lang="en-US" sz="2000" b="1" u="sng" dirty="0">
              <a:effectLst>
                <a:outerShdw blurRad="38100" dist="38100" dir="2700000" algn="tl">
                  <a:srgbClr val="000000">
                    <a:alpha val="43137"/>
                  </a:srgbClr>
                </a:outerShdw>
              </a:effectLst>
            </a:endParaRPr>
          </a:p>
        </p:txBody>
      </p:sp>
      <p:pic>
        <p:nvPicPr>
          <p:cNvPr id="6148" name="Picture 4" descr="C:\Users\bboyer.BFCS\AppData\Local\Microsoft\Windows\Temporary Internet Files\Content.IE5\HISESI1T\figure-24-07-0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2495" y="1695202"/>
            <a:ext cx="2056984" cy="239358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bboyer.BFCS\AppData\Local\Microsoft\Windows\Temporary Internet Files\Content.IE5\VL2C1VJN\G6KF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9387" y="1272808"/>
            <a:ext cx="2677124" cy="25462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948679" y="4365992"/>
            <a:ext cx="2590800" cy="1631216"/>
          </a:xfrm>
          <a:prstGeom prst="rect">
            <a:avLst/>
          </a:prstGeom>
          <a:noFill/>
        </p:spPr>
        <p:txBody>
          <a:bodyPr wrap="square" rtlCol="0">
            <a:spAutoFit/>
          </a:bodyPr>
          <a:lstStyle/>
          <a:p>
            <a:r>
              <a:rPr lang="en-US" sz="2000" b="1" dirty="0" smtClean="0"/>
              <a:t>The </a:t>
            </a:r>
            <a:r>
              <a:rPr lang="en-US" sz="2000" b="1" u="sng" dirty="0" smtClean="0">
                <a:effectLst>
                  <a:outerShdw blurRad="38100" dist="38100" dir="2700000" algn="tl">
                    <a:srgbClr val="000000">
                      <a:alpha val="43137"/>
                    </a:srgbClr>
                  </a:outerShdw>
                </a:effectLst>
              </a:rPr>
              <a:t>secondary coi</a:t>
            </a:r>
            <a:r>
              <a:rPr lang="en-US" sz="2000" b="1" dirty="0" smtClean="0"/>
              <a:t>l is connected to a separate circuit that does not contain a voltage source.</a:t>
            </a:r>
            <a:endParaRPr lang="en-US" sz="2000" b="1" dirty="0"/>
          </a:p>
        </p:txBody>
      </p:sp>
      <p:sp>
        <p:nvSpPr>
          <p:cNvPr id="7" name="TextBox 6"/>
          <p:cNvSpPr txBox="1"/>
          <p:nvPr/>
        </p:nvSpPr>
        <p:spPr>
          <a:xfrm>
            <a:off x="123133" y="3359923"/>
            <a:ext cx="3048000" cy="1938992"/>
          </a:xfrm>
          <a:prstGeom prst="rect">
            <a:avLst/>
          </a:prstGeom>
          <a:noFill/>
        </p:spPr>
        <p:txBody>
          <a:bodyPr wrap="square" rtlCol="0">
            <a:spAutoFit/>
          </a:bodyPr>
          <a:lstStyle/>
          <a:p>
            <a:r>
              <a:rPr lang="en-US" sz="2000" b="1" dirty="0" smtClean="0"/>
              <a:t>The changing magnetic field produced by the alternating current in the primary coil causes an electric current in the secondary coil.</a:t>
            </a:r>
            <a:endParaRPr lang="en-US" sz="2000" b="1" dirty="0"/>
          </a:p>
        </p:txBody>
      </p:sp>
      <p:sp>
        <p:nvSpPr>
          <p:cNvPr id="8" name="TextBox 7"/>
          <p:cNvSpPr txBox="1"/>
          <p:nvPr/>
        </p:nvSpPr>
        <p:spPr>
          <a:xfrm>
            <a:off x="5504709" y="4021642"/>
            <a:ext cx="3639289" cy="2554545"/>
          </a:xfrm>
          <a:prstGeom prst="rect">
            <a:avLst/>
          </a:prstGeom>
          <a:noFill/>
        </p:spPr>
        <p:txBody>
          <a:bodyPr wrap="square" rtlCol="0">
            <a:spAutoFit/>
          </a:bodyPr>
          <a:lstStyle/>
          <a:p>
            <a:r>
              <a:rPr lang="en-US" sz="2000" dirty="0" smtClean="0"/>
              <a:t>A transformer works only if the current in the primary coil is changing.  If the current doesn’t change, the magnetic field does not change.  No current will be induced in the secondary coil.  A transformer will not work with direct current.</a:t>
            </a:r>
            <a:endParaRPr lang="en-US" sz="2000" dirty="0"/>
          </a:p>
        </p:txBody>
      </p:sp>
    </p:spTree>
    <p:extLst>
      <p:ext uri="{BB962C8B-B14F-4D97-AF65-F5344CB8AC3E}">
        <p14:creationId xmlns:p14="http://schemas.microsoft.com/office/powerpoint/2010/main" val="315800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97" y="56827"/>
            <a:ext cx="8610600" cy="1631216"/>
          </a:xfrm>
          <a:prstGeom prst="rect">
            <a:avLst/>
          </a:prstGeom>
          <a:noFill/>
        </p:spPr>
        <p:txBody>
          <a:bodyPr wrap="square" rtlCol="0">
            <a:spAutoFit/>
          </a:bodyPr>
          <a:lstStyle/>
          <a:p>
            <a:r>
              <a:rPr lang="en-US" sz="2000" dirty="0" smtClean="0"/>
              <a:t>If the number of loops in the primary and secondary coils of a transformer are the same, the voltage of the induced current is the same as the original voltage.</a:t>
            </a:r>
          </a:p>
          <a:p>
            <a:endParaRPr lang="en-US" sz="2000" dirty="0"/>
          </a:p>
          <a:p>
            <a:r>
              <a:rPr lang="en-US" sz="2000" dirty="0" smtClean="0"/>
              <a:t>But, if the secondary coil has more loops, its voltage will be stronger than the primary coil.   This is called a </a:t>
            </a:r>
            <a:r>
              <a:rPr lang="en-US" sz="2000" b="1" u="sng" dirty="0" smtClean="0">
                <a:effectLst>
                  <a:outerShdw blurRad="38100" dist="38100" dir="2700000" algn="tl">
                    <a:srgbClr val="000000">
                      <a:alpha val="43137"/>
                    </a:srgbClr>
                  </a:outerShdw>
                </a:effectLst>
              </a:rPr>
              <a:t>STEP-UP transformer</a:t>
            </a:r>
            <a:r>
              <a:rPr lang="en-US" sz="2000" dirty="0" smtClean="0"/>
              <a:t>.</a:t>
            </a:r>
            <a:endParaRPr lang="en-US" sz="2000" dirty="0"/>
          </a:p>
        </p:txBody>
      </p:sp>
      <p:sp>
        <p:nvSpPr>
          <p:cNvPr id="3" name="TextBox 2"/>
          <p:cNvSpPr txBox="1"/>
          <p:nvPr/>
        </p:nvSpPr>
        <p:spPr>
          <a:xfrm>
            <a:off x="152400" y="1828800"/>
            <a:ext cx="8763000" cy="1015663"/>
          </a:xfrm>
          <a:prstGeom prst="rect">
            <a:avLst/>
          </a:prstGeom>
          <a:noFill/>
        </p:spPr>
        <p:txBody>
          <a:bodyPr wrap="square" rtlCol="0">
            <a:spAutoFit/>
          </a:bodyPr>
          <a:lstStyle/>
          <a:p>
            <a:r>
              <a:rPr lang="en-US" sz="2000" dirty="0" smtClean="0"/>
              <a:t>If there are fewer loops in the secondary coil than the primary , the voltage will be less in the secondary coil.  A transformer that decreases voltage is called a</a:t>
            </a:r>
          </a:p>
          <a:p>
            <a:r>
              <a:rPr lang="en-US" sz="2000" dirty="0" smtClean="0"/>
              <a:t> </a:t>
            </a:r>
            <a:r>
              <a:rPr lang="en-US" sz="2000" b="1" u="sng" dirty="0" smtClean="0">
                <a:effectLst>
                  <a:outerShdw blurRad="38100" dist="38100" dir="2700000" algn="tl">
                    <a:srgbClr val="000000">
                      <a:alpha val="43137"/>
                    </a:srgbClr>
                  </a:outerShdw>
                </a:effectLst>
              </a:rPr>
              <a:t>STEP-DOWN transformer</a:t>
            </a:r>
            <a:r>
              <a:rPr lang="en-US" sz="2000" dirty="0" smtClean="0"/>
              <a:t>.</a:t>
            </a:r>
            <a:endParaRPr lang="en-US" sz="2000" dirty="0"/>
          </a:p>
        </p:txBody>
      </p:sp>
      <p:sp>
        <p:nvSpPr>
          <p:cNvPr id="4" name="TextBox 3"/>
          <p:cNvSpPr txBox="1"/>
          <p:nvPr/>
        </p:nvSpPr>
        <p:spPr>
          <a:xfrm>
            <a:off x="152400" y="2844463"/>
            <a:ext cx="8458200" cy="2246769"/>
          </a:xfrm>
          <a:prstGeom prst="rect">
            <a:avLst/>
          </a:prstGeom>
          <a:noFill/>
        </p:spPr>
        <p:txBody>
          <a:bodyPr wrap="square" rtlCol="0">
            <a:spAutoFit/>
          </a:bodyPr>
          <a:lstStyle/>
          <a:p>
            <a:r>
              <a:rPr lang="en-US" sz="2000" dirty="0" smtClean="0"/>
              <a:t>An important use of transformers is in the transmission of electrical energy from generating plants.</a:t>
            </a:r>
          </a:p>
          <a:p>
            <a:endParaRPr lang="en-US" sz="2000" dirty="0"/>
          </a:p>
          <a:p>
            <a:r>
              <a:rPr lang="en-US" sz="2000" dirty="0" smtClean="0"/>
              <a:t>High voltages (11,000 to 765,000 V) need to be maintained in order to transmit currents over a long distance.  Then, the voltage must be reduced in order to be used safely in the home.  Thus the need for both the step-up and step-down transformers.</a:t>
            </a:r>
          </a:p>
        </p:txBody>
      </p:sp>
      <p:sp>
        <p:nvSpPr>
          <p:cNvPr id="5" name="TextBox 4"/>
          <p:cNvSpPr txBox="1"/>
          <p:nvPr/>
        </p:nvSpPr>
        <p:spPr>
          <a:xfrm>
            <a:off x="152400" y="5091232"/>
            <a:ext cx="8458200" cy="707886"/>
          </a:xfrm>
          <a:prstGeom prst="rect">
            <a:avLst/>
          </a:prstGeom>
          <a:noFill/>
        </p:spPr>
        <p:txBody>
          <a:bodyPr wrap="square" rtlCol="0">
            <a:spAutoFit/>
          </a:bodyPr>
          <a:lstStyle/>
          <a:p>
            <a:r>
              <a:rPr lang="en-US" sz="2000" dirty="0" smtClean="0"/>
              <a:t>Step-up transformers are used in some electrical devices such as fluorescent lights, televisions, and X-ray machines.</a:t>
            </a:r>
            <a:endParaRPr lang="en-US" sz="2000" dirty="0"/>
          </a:p>
        </p:txBody>
      </p:sp>
      <p:sp>
        <p:nvSpPr>
          <p:cNvPr id="6" name="TextBox 5"/>
          <p:cNvSpPr txBox="1"/>
          <p:nvPr/>
        </p:nvSpPr>
        <p:spPr>
          <a:xfrm>
            <a:off x="206644" y="5799118"/>
            <a:ext cx="8839200" cy="646331"/>
          </a:xfrm>
          <a:prstGeom prst="rect">
            <a:avLst/>
          </a:prstGeom>
          <a:noFill/>
        </p:spPr>
        <p:txBody>
          <a:bodyPr wrap="square" rtlCol="0">
            <a:spAutoFit/>
          </a:bodyPr>
          <a:lstStyle/>
          <a:p>
            <a:r>
              <a:rPr lang="en-US" dirty="0" smtClean="0"/>
              <a:t>Step-down transformers are used in such things as doorbells, electronic games, and portable CD players. (6-12 V)        Homes are </a:t>
            </a:r>
            <a:r>
              <a:rPr lang="en-US" smtClean="0"/>
              <a:t>wired for 120 V.</a:t>
            </a:r>
            <a:endParaRPr lang="en-US" dirty="0"/>
          </a:p>
        </p:txBody>
      </p:sp>
    </p:spTree>
    <p:extLst>
      <p:ext uri="{BB962C8B-B14F-4D97-AF65-F5344CB8AC3E}">
        <p14:creationId xmlns:p14="http://schemas.microsoft.com/office/powerpoint/2010/main" val="3648405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113</TotalTime>
  <Words>1031</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Chapter 21 Using Electricity and Magnetism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Using Electricity and Magnetism</dc:title>
  <dc:creator>Beverly Boyer</dc:creator>
  <cp:lastModifiedBy>Beverly Boyer</cp:lastModifiedBy>
  <cp:revision>12</cp:revision>
  <dcterms:created xsi:type="dcterms:W3CDTF">2017-05-10T10:41:06Z</dcterms:created>
  <dcterms:modified xsi:type="dcterms:W3CDTF">2017-05-10T12:34:30Z</dcterms:modified>
</cp:coreProperties>
</file>