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90" y="-2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D283965D-334B-45EF-B08A-52B7DA76B637}" type="datetimeFigureOut">
              <a:rPr lang="en-US" smtClean="0"/>
              <a:t>9/21/2016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6025CEA-AC3F-47AF-B635-0C304FD56BF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3965D-334B-45EF-B08A-52B7DA76B637}" type="datetimeFigureOut">
              <a:rPr lang="en-US" smtClean="0"/>
              <a:t>9/21/2016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25CEA-AC3F-47AF-B635-0C304FD56B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D283965D-334B-45EF-B08A-52B7DA76B637}" type="datetimeFigureOut">
              <a:rPr lang="en-US" smtClean="0"/>
              <a:t>9/21/2016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66025CEA-AC3F-47AF-B635-0C304FD56BF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3965D-334B-45EF-B08A-52B7DA76B637}" type="datetimeFigureOut">
              <a:rPr lang="en-US" smtClean="0"/>
              <a:t>9/21/2016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6025CEA-AC3F-47AF-B635-0C304FD56BF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3965D-334B-45EF-B08A-52B7DA76B637}" type="datetimeFigureOut">
              <a:rPr lang="en-US" smtClean="0"/>
              <a:t>9/21/2016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66025CEA-AC3F-47AF-B635-0C304FD56BF5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D283965D-334B-45EF-B08A-52B7DA76B637}" type="datetimeFigureOut">
              <a:rPr lang="en-US" smtClean="0"/>
              <a:t>9/21/2016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66025CEA-AC3F-47AF-B635-0C304FD56BF5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D283965D-334B-45EF-B08A-52B7DA76B637}" type="datetimeFigureOut">
              <a:rPr lang="en-US" smtClean="0"/>
              <a:t>9/21/2016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66025CEA-AC3F-47AF-B635-0C304FD56BF5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3965D-334B-45EF-B08A-52B7DA76B637}" type="datetimeFigureOut">
              <a:rPr lang="en-US" smtClean="0"/>
              <a:t>9/21/2016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6025CEA-AC3F-47AF-B635-0C304FD56B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3965D-334B-45EF-B08A-52B7DA76B637}" type="datetimeFigureOut">
              <a:rPr lang="en-US" smtClean="0"/>
              <a:t>9/21/2016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6025CEA-AC3F-47AF-B635-0C304FD56B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3965D-334B-45EF-B08A-52B7DA76B637}" type="datetimeFigureOut">
              <a:rPr lang="en-US" smtClean="0"/>
              <a:t>9/21/2016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6025CEA-AC3F-47AF-B635-0C304FD56BF5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D283965D-334B-45EF-B08A-52B7DA76B637}" type="datetimeFigureOut">
              <a:rPr lang="en-US" smtClean="0"/>
              <a:t>9/21/2016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66025CEA-AC3F-47AF-B635-0C304FD56BF5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283965D-334B-45EF-B08A-52B7DA76B637}" type="datetimeFigureOut">
              <a:rPr lang="en-US" smtClean="0"/>
              <a:t>9/21/2016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66025CEA-AC3F-47AF-B635-0C304FD56BF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2600" y="1524000"/>
            <a:ext cx="6477000" cy="1828800"/>
          </a:xfrm>
        </p:spPr>
        <p:txBody>
          <a:bodyPr/>
          <a:lstStyle/>
          <a:p>
            <a:pPr algn="ctr"/>
            <a:r>
              <a:rPr lang="en-US" dirty="0" smtClean="0"/>
              <a:t>NOTES on Chapter 6</a:t>
            </a:r>
            <a:br>
              <a:rPr lang="en-US" dirty="0" smtClean="0"/>
            </a:br>
            <a:r>
              <a:rPr lang="en-US" dirty="0" smtClean="0"/>
              <a:t>Chemical Reactions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6.1  Observing Chemical Change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4193525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381000"/>
            <a:ext cx="7924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As matter changes, it can either </a:t>
            </a:r>
            <a:r>
              <a:rPr lang="en-US" sz="2400" dirty="0" smtClean="0">
                <a:solidFill>
                  <a:srgbClr val="FF0000"/>
                </a:solidFill>
              </a:rPr>
              <a:t>absorb or release energy</a:t>
            </a:r>
            <a:r>
              <a:rPr lang="en-US" sz="2400" dirty="0" smtClean="0"/>
              <a:t>.  A change in energy occurs during a chemical reaction.  One common indication that energy has been absorbed or released is a </a:t>
            </a:r>
            <a:r>
              <a:rPr lang="en-US" sz="2400" dirty="0" smtClean="0">
                <a:solidFill>
                  <a:srgbClr val="FF0000"/>
                </a:solidFill>
              </a:rPr>
              <a:t>change in temperature</a:t>
            </a:r>
            <a:r>
              <a:rPr lang="en-US" sz="2400" dirty="0" smtClean="0"/>
              <a:t>.</a:t>
            </a:r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228600" y="2015235"/>
            <a:ext cx="858089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Endothermic reaction </a:t>
            </a:r>
            <a:r>
              <a:rPr lang="en-US" sz="2400" dirty="0" smtClean="0"/>
              <a:t>is a reaction in which energy is </a:t>
            </a:r>
            <a:r>
              <a:rPr lang="en-US" sz="2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absorbed</a:t>
            </a:r>
            <a:r>
              <a:rPr lang="en-US" sz="2400" dirty="0" smtClean="0"/>
              <a:t>.  Usually, but not always, will result in a colder feel.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209227" y="3969603"/>
            <a:ext cx="858089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Exothermic reaction </a:t>
            </a:r>
            <a:r>
              <a:rPr lang="en-US" sz="2400" dirty="0" smtClean="0"/>
              <a:t>is a reaction that </a:t>
            </a:r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releases energy </a:t>
            </a:r>
            <a:r>
              <a:rPr lang="en-US" sz="2400" dirty="0" smtClean="0"/>
              <a:t>in the form of </a:t>
            </a:r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heat</a:t>
            </a:r>
            <a:r>
              <a:rPr lang="en-US" sz="2400" dirty="0" smtClean="0"/>
              <a:t>.  </a:t>
            </a:r>
            <a:endParaRPr lang="en-US" sz="2400" dirty="0"/>
          </a:p>
        </p:txBody>
      </p:sp>
      <p:pic>
        <p:nvPicPr>
          <p:cNvPr id="2056" name="Picture 8" descr="C:\Users\bboyer.BFCS\AppData\Local\Microsoft\Windows\Temporary Internet Files\Content.IE5\UPVUUCA6\Thermite(3-12-06)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3647" y="4799308"/>
            <a:ext cx="1295400" cy="1295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0" name="Picture 12" descr="C:\Users\bboyer.BFCS\AppData\Local\Microsoft\Windows\Temporary Internet Files\Content.IE5\YHATSVSC\cold-pack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3050" y="2456564"/>
            <a:ext cx="1199899" cy="15988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888282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23302" y="609598"/>
            <a:ext cx="6781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Matter</a:t>
            </a:r>
            <a:r>
              <a:rPr lang="en-US" sz="2400" dirty="0" smtClean="0"/>
              <a:t> is anything that has </a:t>
            </a:r>
            <a:r>
              <a:rPr lang="en-US" sz="2400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mass</a:t>
            </a:r>
            <a:r>
              <a:rPr lang="en-US" sz="2400" dirty="0" smtClean="0"/>
              <a:t> and </a:t>
            </a:r>
            <a:r>
              <a:rPr lang="en-US" sz="2400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takes up space</a:t>
            </a:r>
            <a:r>
              <a:rPr lang="en-US" sz="2400" dirty="0" smtClean="0"/>
              <a:t>.</a:t>
            </a:r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370449" y="1100572"/>
            <a:ext cx="84171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The study of matter and how matter changes is called </a:t>
            </a:r>
            <a:r>
              <a:rPr lang="en-US" sz="2400" b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chemistry</a:t>
            </a:r>
            <a:r>
              <a:rPr lang="en-US" sz="2400" dirty="0" smtClean="0"/>
              <a:t>.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1337602" y="2590800"/>
            <a:ext cx="6553200" cy="2677656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Matter</a:t>
            </a:r>
            <a:r>
              <a:rPr lang="en-US" sz="2400" dirty="0" smtClean="0"/>
              <a:t> can be described in terms of two properties:</a:t>
            </a:r>
          </a:p>
          <a:p>
            <a:r>
              <a:rPr lang="en-US" sz="2400" dirty="0"/>
              <a:t>	</a:t>
            </a:r>
            <a:r>
              <a:rPr lang="en-US" sz="2400" dirty="0" smtClean="0"/>
              <a:t>1.  physical properties</a:t>
            </a:r>
          </a:p>
          <a:p>
            <a:r>
              <a:rPr lang="en-US" sz="2400" dirty="0"/>
              <a:t>	</a:t>
            </a:r>
            <a:r>
              <a:rPr lang="en-US" sz="2400" dirty="0" smtClean="0"/>
              <a:t>2.  chemical properties</a:t>
            </a:r>
          </a:p>
          <a:p>
            <a:endParaRPr lang="en-US" sz="2400" dirty="0" smtClean="0"/>
          </a:p>
          <a:p>
            <a:r>
              <a:rPr lang="en-US" sz="2400" b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Changes in matter </a:t>
            </a:r>
            <a:r>
              <a:rPr lang="en-US" sz="2400" dirty="0" smtClean="0"/>
              <a:t>can be described in terms of:</a:t>
            </a:r>
          </a:p>
          <a:p>
            <a:r>
              <a:rPr lang="en-US" sz="2400" dirty="0"/>
              <a:t>	</a:t>
            </a:r>
            <a:r>
              <a:rPr lang="en-US" sz="2400" dirty="0" smtClean="0"/>
              <a:t>1.  physical changes</a:t>
            </a:r>
          </a:p>
          <a:p>
            <a:r>
              <a:rPr lang="en-US" sz="2400" dirty="0"/>
              <a:t>	</a:t>
            </a:r>
            <a:r>
              <a:rPr lang="en-US" sz="2400" dirty="0" smtClean="0"/>
              <a:t>2.  chemical changes.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255035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Properties of Matter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 characteristic of a substance that can be observed </a:t>
            </a:r>
            <a:r>
              <a:rPr lang="en-US" b="1" dirty="0" smtClean="0"/>
              <a:t>without changing the substance into another substance</a:t>
            </a:r>
          </a:p>
          <a:p>
            <a:r>
              <a:rPr lang="en-US" dirty="0" smtClean="0"/>
              <a:t>color, hardness, texture, shine, flexibility, ability to dissolve in water, ability to conduct heat and electricity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 characteristic of a substance that describes </a:t>
            </a:r>
            <a:r>
              <a:rPr lang="en-US" b="1" dirty="0" smtClean="0"/>
              <a:t>its ability to change into other substances</a:t>
            </a:r>
          </a:p>
          <a:p>
            <a:r>
              <a:rPr lang="en-US" dirty="0" smtClean="0"/>
              <a:t>to observe the chemical properties you must change it to another substance</a:t>
            </a:r>
          </a:p>
          <a:p>
            <a:r>
              <a:rPr lang="en-US" dirty="0" smtClean="0"/>
              <a:t>burning, tarnishing, rusting 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dirty="0" smtClean="0"/>
              <a:t>Physical Property</a:t>
            </a:r>
            <a:endParaRPr lang="en-US" sz="28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dirty="0" smtClean="0"/>
              <a:t>Chemical Property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862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401148"/>
            <a:ext cx="5638800" cy="46166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What is the evidence of a chemical reaction?</a:t>
            </a:r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6172200" y="216484"/>
            <a:ext cx="28346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formation of a new substance 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453683" y="1035187"/>
            <a:ext cx="4069080" cy="83099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Is the freezing point of water a physical or chemical property?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4876800" y="1222762"/>
            <a:ext cx="129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physical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431409" y="2012237"/>
            <a:ext cx="5364480" cy="83099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Is the ability of water to rust some metals a physical or chemical property?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6161649" y="2196904"/>
            <a:ext cx="129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chemical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441960" y="3057633"/>
            <a:ext cx="5740791" cy="46166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What is a physical property of aluminum foil?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426720" y="3688304"/>
            <a:ext cx="5588391" cy="46166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What is a chemical property of natural gas?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412652" y="4203685"/>
            <a:ext cx="8229600" cy="2308324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Are these physical or chemical properties of water: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clear, colorless liquid at room temperature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made of 1 hydrogen and 2 oxygen atoms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does not burn   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boils at 100</a:t>
            </a:r>
            <a:r>
              <a:rPr lang="en-US" sz="2400" baseline="30000" dirty="0" smtClean="0"/>
              <a:t>o</a:t>
            </a:r>
            <a:r>
              <a:rPr lang="en-US" sz="2400" dirty="0" smtClean="0"/>
              <a:t>C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reacts with some metals  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161649" y="4476720"/>
            <a:ext cx="129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physical</a:t>
            </a:r>
            <a:endParaRPr lang="en-US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2819400" y="5638800"/>
            <a:ext cx="129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physical</a:t>
            </a:r>
            <a:endParaRPr lang="en-US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6001043" y="4896182"/>
            <a:ext cx="129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chemical</a:t>
            </a:r>
            <a:endParaRPr lang="en-US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2573215" y="5343778"/>
            <a:ext cx="129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chemical</a:t>
            </a:r>
            <a:endParaRPr lang="en-US" sz="2400" dirty="0"/>
          </a:p>
        </p:txBody>
      </p:sp>
      <p:sp>
        <p:nvSpPr>
          <p:cNvPr id="16" name="TextBox 15"/>
          <p:cNvSpPr txBox="1"/>
          <p:nvPr/>
        </p:nvSpPr>
        <p:spPr>
          <a:xfrm>
            <a:off x="3868615" y="6050344"/>
            <a:ext cx="129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chemical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777626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500" tmFilter="0,0; .5, 1; 1, 1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9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9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  <p:bldP spid="5" grpId="0"/>
      <p:bldP spid="6" grpId="0" animBg="1"/>
      <p:bldP spid="7" grpId="0"/>
      <p:bldP spid="8" grpId="0" animBg="1"/>
      <p:bldP spid="9" grpId="0" animBg="1"/>
      <p:bldP spid="10" grpId="0" animBg="1"/>
      <p:bldP spid="12" grpId="0"/>
      <p:bldP spid="13" grpId="0"/>
      <p:bldP spid="14" grpId="0"/>
      <p:bldP spid="15" grpId="0"/>
      <p:bldP spid="1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4495800" cy="869950"/>
          </a:xfrm>
        </p:spPr>
        <p:txBody>
          <a:bodyPr/>
          <a:lstStyle/>
          <a:p>
            <a:r>
              <a:rPr lang="en-US" dirty="0" smtClean="0"/>
              <a:t>Changes of Matter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anything that alters the form or appearance of a substance but that does not make the substance into another substance</a:t>
            </a:r>
          </a:p>
          <a:p>
            <a:r>
              <a:rPr lang="en-US" dirty="0" smtClean="0"/>
              <a:t>bending, crushing, breaking, cutting, etc.</a:t>
            </a:r>
          </a:p>
          <a:p>
            <a:r>
              <a:rPr lang="en-US" dirty="0" smtClean="0"/>
              <a:t>same compounds with same properties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a change in matter that produces one or more new substances</a:t>
            </a:r>
          </a:p>
          <a:p>
            <a:r>
              <a:rPr lang="en-US" dirty="0" smtClean="0"/>
              <a:t>occurs when bonds break free and new bonds form, producing a new substance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dirty="0" smtClean="0"/>
              <a:t>Physical Change</a:t>
            </a:r>
            <a:endParaRPr lang="en-US" sz="28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dirty="0" smtClean="0"/>
              <a:t>Chemical  Change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68570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457200"/>
            <a:ext cx="87630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Classify these as either a chemical change or a physical change:</a:t>
            </a:r>
          </a:p>
          <a:p>
            <a:endParaRPr lang="en-US" sz="2400" dirty="0" smtClean="0"/>
          </a:p>
          <a:p>
            <a:pPr marL="457200" indent="-457200">
              <a:buAutoNum type="arabicPeriod"/>
            </a:pPr>
            <a:r>
              <a:rPr lang="en-US" sz="2400" dirty="0" smtClean="0"/>
              <a:t>A piece of metal is heated to a high temperature and changes to a liquid.</a:t>
            </a:r>
          </a:p>
          <a:p>
            <a:pPr marL="457200" indent="-457200">
              <a:buAutoNum type="arabicPeriod"/>
            </a:pPr>
            <a:endParaRPr lang="en-US" sz="2400" dirty="0" smtClean="0"/>
          </a:p>
          <a:p>
            <a:pPr marL="457200" indent="-457200">
              <a:buAutoNum type="arabicPeriod"/>
            </a:pPr>
            <a:r>
              <a:rPr lang="en-US" sz="2400" dirty="0" smtClean="0"/>
              <a:t>When 2 solutions are poured into the same container, a powdery solid forms and settles to the bottom.</a:t>
            </a:r>
          </a:p>
          <a:p>
            <a:pPr marL="457200" indent="-457200">
              <a:buAutoNum type="arabicPeriod"/>
            </a:pPr>
            <a:endParaRPr lang="en-US" sz="2400" dirty="0" smtClean="0"/>
          </a:p>
          <a:p>
            <a:pPr marL="457200" indent="-457200">
              <a:buAutoNum type="arabicPeriod"/>
            </a:pPr>
            <a:r>
              <a:rPr lang="en-US" sz="2400" dirty="0" smtClean="0"/>
              <a:t>Water left in a dish over night has disappeared by the next day.</a:t>
            </a:r>
          </a:p>
          <a:p>
            <a:pPr marL="457200" indent="-457200">
              <a:buAutoNum type="arabicPeriod"/>
            </a:pPr>
            <a:endParaRPr lang="en-US" sz="2400" dirty="0" smtClean="0"/>
          </a:p>
          <a:p>
            <a:pPr marL="457200" indent="-457200">
              <a:buAutoNum type="arabicPeriod"/>
            </a:pPr>
            <a:r>
              <a:rPr lang="en-US" sz="2400" dirty="0" smtClean="0"/>
              <a:t>A blacksmith hammers a piece of red-hot iron into the shape of a knife blade.</a:t>
            </a:r>
          </a:p>
          <a:p>
            <a:pPr marL="457200" indent="-457200">
              <a:buAutoNum type="arabicPeriod"/>
            </a:pPr>
            <a:endParaRPr lang="en-US" sz="2400" dirty="0" smtClean="0"/>
          </a:p>
          <a:p>
            <a:pPr marL="457200" indent="-457200">
              <a:buAutoNum type="arabicPeriod"/>
            </a:pPr>
            <a:r>
              <a:rPr lang="en-US" sz="2400" dirty="0" smtClean="0"/>
              <a:t>You toast a marshmallow and the outside turns black. </a:t>
            </a:r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1828800" y="1570892"/>
            <a:ext cx="121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physical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5334000" y="2707634"/>
            <a:ext cx="129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chemical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2324100" y="3642687"/>
            <a:ext cx="121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physical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2324100" y="4437296"/>
            <a:ext cx="121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physical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7239000" y="5257342"/>
            <a:ext cx="129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chemical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07795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88749" y="457200"/>
            <a:ext cx="8534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Remember (oh, please remember) that atoms form bonds when they share or transfer electrons.  When those bonds break, new bonds will form, creating new substances.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352586" y="1965692"/>
            <a:ext cx="1427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Draw O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.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75070" y="3276600"/>
            <a:ext cx="55625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Show what happens as Mg becomes a positive ion and O becomes a negative ion.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4539389" y="1809929"/>
            <a:ext cx="4267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Along comes magnesium and causes a reaction.  (metal vs gas)</a:t>
            </a:r>
            <a:endParaRPr lang="en-US" sz="2400" dirty="0"/>
          </a:p>
        </p:txBody>
      </p:sp>
      <p:pic>
        <p:nvPicPr>
          <p:cNvPr id="1030" name="Picture 6" descr="C:\Users\bboyer.BFCS\AppData\Local\Microsoft\Windows\Temporary Internet Files\Content.IE5\HISESI1T\bonding_types-oxygen[1]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6462" y="1803635"/>
            <a:ext cx="2343150" cy="1352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C:\Users\bboyer.BFCS\AppData\Local\Microsoft\Windows\Temporary Internet Files\Content.IE5\4L7AEXCV\143mgo[1]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1004" y="2990027"/>
            <a:ext cx="3238500" cy="3648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152400" y="4329778"/>
            <a:ext cx="522841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An ionic compound is now produced:</a:t>
            </a:r>
          </a:p>
          <a:p>
            <a:r>
              <a:rPr lang="en-US" sz="2400" dirty="0" smtClean="0"/>
              <a:t>magnesium oxide, and energy is released (flame).  A white, crumbly powder has properties that differ from the gas and metal.  Wow!  Mg melts at 650</a:t>
            </a:r>
            <a:r>
              <a:rPr lang="en-US" sz="2400" baseline="30000" dirty="0" smtClean="0"/>
              <a:t>o</a:t>
            </a:r>
            <a:r>
              <a:rPr lang="en-US" sz="2400" dirty="0" smtClean="0"/>
              <a:t>, but  </a:t>
            </a:r>
            <a:r>
              <a:rPr lang="en-US" sz="2400" dirty="0" err="1" smtClean="0"/>
              <a:t>MgO</a:t>
            </a:r>
            <a:r>
              <a:rPr lang="en-US" sz="2400" dirty="0" smtClean="0"/>
              <a:t> doesn’t melt until 2,800</a:t>
            </a:r>
            <a:r>
              <a:rPr lang="en-US" sz="2400" baseline="30000" dirty="0" smtClean="0"/>
              <a:t>o</a:t>
            </a:r>
            <a:r>
              <a:rPr lang="en-US" sz="2400" dirty="0" smtClean="0"/>
              <a:t>C!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3737942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533400"/>
            <a:ext cx="8534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Chemical reactions involve two main kinds of changes that you can observe:  </a:t>
            </a:r>
            <a:r>
              <a:rPr lang="en-US" sz="2400" b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formation of new substances </a:t>
            </a:r>
            <a:r>
              <a:rPr lang="en-US" sz="2400" dirty="0" smtClean="0"/>
              <a:t>AND </a:t>
            </a:r>
            <a:r>
              <a:rPr lang="en-US" sz="2400" b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changes in energy</a:t>
            </a:r>
            <a:r>
              <a:rPr lang="en-US" sz="2400" dirty="0" smtClean="0"/>
              <a:t>.</a:t>
            </a:r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317715" y="1905000"/>
            <a:ext cx="85344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Observe changes in the properties of the materials involved result when new substances form.</a:t>
            </a:r>
          </a:p>
          <a:p>
            <a:r>
              <a:rPr lang="en-US" sz="2400" dirty="0"/>
              <a:t>	</a:t>
            </a:r>
            <a:r>
              <a:rPr lang="en-US" sz="2400" dirty="0" smtClean="0"/>
              <a:t>a. color change</a:t>
            </a:r>
          </a:p>
          <a:p>
            <a:r>
              <a:rPr lang="en-US" sz="2400" dirty="0"/>
              <a:t>	</a:t>
            </a:r>
            <a:r>
              <a:rPr lang="en-US" sz="2400" dirty="0" smtClean="0"/>
              <a:t>b.  a solid may appear when 2 solutions are mixed</a:t>
            </a:r>
          </a:p>
          <a:p>
            <a:r>
              <a:rPr lang="en-US" sz="2400" dirty="0"/>
              <a:t>	</a:t>
            </a:r>
            <a:r>
              <a:rPr lang="en-US" sz="2400" dirty="0" smtClean="0"/>
              <a:t>	A solid that forms from solution during a chemical 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    		change is called a 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precipitate</a:t>
            </a:r>
            <a:r>
              <a:rPr lang="en-US" sz="2400" dirty="0" smtClean="0"/>
              <a:t>.</a:t>
            </a:r>
          </a:p>
          <a:p>
            <a:r>
              <a:rPr lang="en-US" sz="2400" dirty="0"/>
              <a:t>	</a:t>
            </a:r>
            <a:r>
              <a:rPr lang="en-US" sz="2400" dirty="0" smtClean="0"/>
              <a:t>c.  a gas might be produced from solids or liquids</a:t>
            </a:r>
          </a:p>
          <a:p>
            <a:r>
              <a:rPr lang="en-US" sz="2400" dirty="0"/>
              <a:t>	</a:t>
            </a:r>
            <a:r>
              <a:rPr lang="en-US" sz="2400" dirty="0" smtClean="0"/>
              <a:t>	(you might see gas as bubbles)</a:t>
            </a:r>
          </a:p>
          <a:p>
            <a:r>
              <a:rPr lang="en-US" sz="2400" dirty="0"/>
              <a:t>	</a:t>
            </a:r>
            <a:r>
              <a:rPr lang="en-US" sz="2400" dirty="0" smtClean="0"/>
              <a:t>d.  other kinds of observable changes in properties</a:t>
            </a:r>
          </a:p>
          <a:p>
            <a:r>
              <a:rPr lang="en-US" sz="2400" dirty="0" smtClean="0"/>
              <a:t>		(moist dough becomes dry, porous solid after baking)</a:t>
            </a:r>
          </a:p>
        </p:txBody>
      </p:sp>
    </p:spTree>
    <p:extLst>
      <p:ext uri="{BB962C8B-B14F-4D97-AF65-F5344CB8AC3E}">
        <p14:creationId xmlns:p14="http://schemas.microsoft.com/office/powerpoint/2010/main" val="374014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457200"/>
            <a:ext cx="8382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Now that you learned all that – even though you may see some of those seemingly chemical changes, it might not be!  </a:t>
            </a:r>
          </a:p>
          <a:p>
            <a:endParaRPr lang="en-US" sz="2400" dirty="0"/>
          </a:p>
          <a:p>
            <a:r>
              <a:rPr lang="en-US" sz="2400" dirty="0" smtClean="0"/>
              <a:t>Like:  boiling water.  Those bubbles are still water molecules.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      </a:t>
            </a:r>
          </a:p>
          <a:p>
            <a:r>
              <a:rPr lang="en-US" sz="2400" dirty="0" smtClean="0"/>
              <a:t>Make sure a new SUBSTANCE is being formed!</a:t>
            </a:r>
            <a:endParaRPr lang="en-US" sz="2400" dirty="0"/>
          </a:p>
        </p:txBody>
      </p:sp>
      <p:pic>
        <p:nvPicPr>
          <p:cNvPr id="1026" name="Picture 2" descr="C:\Users\bboyer.BFCS\AppData\Local\Microsoft\Windows\Temporary Internet Files\Content.IE5\HISESI1T\boiling_water-1[1]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3124200"/>
            <a:ext cx="4486275" cy="30491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97874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124</TotalTime>
  <Words>646</Words>
  <Application>Microsoft Office PowerPoint</Application>
  <PresentationFormat>On-screen Show (4:3)</PresentationFormat>
  <Paragraphs>86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Median</vt:lpstr>
      <vt:lpstr>NOTES on Chapter 6 Chemical Reactions</vt:lpstr>
      <vt:lpstr>PowerPoint Presentation</vt:lpstr>
      <vt:lpstr>Properties of Matter</vt:lpstr>
      <vt:lpstr>PowerPoint Presentation</vt:lpstr>
      <vt:lpstr>Changes of Matter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NOTES on Chapter 6 Chemical Reactions</dc:title>
  <dc:creator>Beverly Boyer</dc:creator>
  <cp:lastModifiedBy>Beverly Boyer</cp:lastModifiedBy>
  <cp:revision>13</cp:revision>
  <dcterms:created xsi:type="dcterms:W3CDTF">2016-09-21T10:34:42Z</dcterms:created>
  <dcterms:modified xsi:type="dcterms:W3CDTF">2016-09-21T12:48:49Z</dcterms:modified>
</cp:coreProperties>
</file>