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61" d="100"/>
          <a:sy n="61" d="100"/>
        </p:scale>
        <p:origin x="-1080" y="-7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10/16/2016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10/16/2016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10/16/2016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85333"/>
            <a:ext cx="8825658" cy="2677648"/>
          </a:xfrm>
        </p:spPr>
        <p:txBody>
          <a:bodyPr/>
          <a:lstStyle/>
          <a:p>
            <a:r>
              <a:rPr lang="en-US" dirty="0" smtClean="0"/>
              <a:t>NOTES on Chapter 6:  Chemical Reactions</a:t>
            </a:r>
            <a:endParaRPr lang="en-US" dirty="0"/>
          </a:p>
        </p:txBody>
      </p:sp>
      <p:sp>
        <p:nvSpPr>
          <p:cNvPr id="3"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6.2  Describing chemical reactions</a:t>
            </a:r>
            <a:endParaRPr lang="en-US" sz="3200" dirty="0"/>
          </a:p>
        </p:txBody>
      </p:sp>
    </p:spTree>
    <p:extLst>
      <p:ext uri="{BB962C8B-B14F-4D97-AF65-F5344CB8AC3E}">
        <p14:creationId xmlns:p14="http://schemas.microsoft.com/office/powerpoint/2010/main" val="45017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9158" y="476768"/>
            <a:ext cx="7597338" cy="769441"/>
          </a:xfrm>
          <a:prstGeom prst="rect">
            <a:avLst/>
          </a:prstGeom>
          <a:noFill/>
        </p:spPr>
        <p:txBody>
          <a:bodyPr wrap="square" rtlCol="0">
            <a:spAutoFit/>
          </a:bodyPr>
          <a:lstStyle/>
          <a:p>
            <a:pPr algn="ctr"/>
            <a:r>
              <a:rPr lang="en-US" sz="2200" b="1" u="sng" dirty="0" smtClean="0">
                <a:effectLst>
                  <a:outerShdw blurRad="38100" dist="38100" dir="2700000" algn="tl">
                    <a:srgbClr val="000000">
                      <a:alpha val="43137"/>
                    </a:srgbClr>
                  </a:outerShdw>
                </a:effectLst>
              </a:rPr>
              <a:t>Chemical equations </a:t>
            </a:r>
            <a:r>
              <a:rPr lang="en-US" sz="2200" b="1" dirty="0" smtClean="0"/>
              <a:t>show a chemical reaction, using symbols instead of words.</a:t>
            </a:r>
            <a:endParaRPr lang="en-US" sz="2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518" y="1323153"/>
            <a:ext cx="3419475" cy="2162175"/>
          </a:xfrm>
          <a:prstGeom prst="rect">
            <a:avLst/>
          </a:prstGeom>
        </p:spPr>
      </p:pic>
      <p:sp>
        <p:nvSpPr>
          <p:cNvPr id="4" name="TextBox 3"/>
          <p:cNvSpPr txBox="1"/>
          <p:nvPr/>
        </p:nvSpPr>
        <p:spPr>
          <a:xfrm>
            <a:off x="157656" y="2140802"/>
            <a:ext cx="4177862" cy="1446550"/>
          </a:xfrm>
          <a:prstGeom prst="rect">
            <a:avLst/>
          </a:prstGeom>
          <a:noFill/>
        </p:spPr>
        <p:txBody>
          <a:bodyPr wrap="square" rtlCol="0">
            <a:spAutoFit/>
          </a:bodyPr>
          <a:lstStyle/>
          <a:p>
            <a:r>
              <a:rPr lang="en-US" sz="2200" b="1" u="sng" dirty="0" smtClean="0">
                <a:solidFill>
                  <a:srgbClr val="FF0000"/>
                </a:solidFill>
                <a:effectLst>
                  <a:outerShdw blurRad="38100" dist="38100" dir="2700000" algn="tl">
                    <a:srgbClr val="000000">
                      <a:alpha val="43137"/>
                    </a:srgbClr>
                  </a:outerShdw>
                </a:effectLst>
              </a:rPr>
              <a:t>Reactants</a:t>
            </a:r>
            <a:r>
              <a:rPr lang="en-US" sz="2200" b="1" dirty="0" smtClean="0"/>
              <a:t> are the substances you begin with in a reaction. They are on the left side of the arrow.</a:t>
            </a:r>
            <a:endParaRPr lang="en-US" sz="2200" b="1" dirty="0"/>
          </a:p>
        </p:txBody>
      </p:sp>
      <p:sp>
        <p:nvSpPr>
          <p:cNvPr id="5" name="TextBox 4"/>
          <p:cNvSpPr txBox="1"/>
          <p:nvPr/>
        </p:nvSpPr>
        <p:spPr>
          <a:xfrm>
            <a:off x="8014138" y="1771471"/>
            <a:ext cx="4177862" cy="1785104"/>
          </a:xfrm>
          <a:prstGeom prst="rect">
            <a:avLst/>
          </a:prstGeom>
          <a:noFill/>
        </p:spPr>
        <p:txBody>
          <a:bodyPr wrap="square" rtlCol="0">
            <a:spAutoFit/>
          </a:bodyPr>
          <a:lstStyle/>
          <a:p>
            <a:r>
              <a:rPr lang="en-US" sz="2200" b="1" dirty="0" smtClean="0"/>
              <a:t>When the reaction is complete, you have new substances called the </a:t>
            </a:r>
            <a:r>
              <a:rPr lang="en-US" sz="2200" b="1" u="sng" dirty="0" smtClean="0">
                <a:solidFill>
                  <a:srgbClr val="00B0F0"/>
                </a:solidFill>
                <a:effectLst>
                  <a:outerShdw blurRad="38100" dist="38100" dir="2700000" algn="tl">
                    <a:srgbClr val="000000">
                      <a:alpha val="43137"/>
                    </a:srgbClr>
                  </a:outerShdw>
                </a:effectLst>
              </a:rPr>
              <a:t>products</a:t>
            </a:r>
            <a:r>
              <a:rPr lang="en-US" sz="2200" b="1" dirty="0" smtClean="0"/>
              <a:t>, written on the right side.</a:t>
            </a:r>
            <a:endParaRPr lang="en-US" sz="2200" b="1" dirty="0"/>
          </a:p>
        </p:txBody>
      </p:sp>
      <p:sp>
        <p:nvSpPr>
          <p:cNvPr id="6" name="TextBox 5"/>
          <p:cNvSpPr txBox="1"/>
          <p:nvPr/>
        </p:nvSpPr>
        <p:spPr>
          <a:xfrm rot="10800000" flipV="1">
            <a:off x="945930" y="4047900"/>
            <a:ext cx="3988676" cy="1107996"/>
          </a:xfrm>
          <a:prstGeom prst="rect">
            <a:avLst/>
          </a:prstGeom>
          <a:noFill/>
        </p:spPr>
        <p:txBody>
          <a:bodyPr wrap="square" rtlCol="0">
            <a:spAutoFit/>
          </a:bodyPr>
          <a:lstStyle/>
          <a:p>
            <a:r>
              <a:rPr lang="en-US" sz="2200" b="1" dirty="0" smtClean="0"/>
              <a:t>When there are 2 or more reactants or products, a plus sign will separate them.</a:t>
            </a:r>
            <a:endParaRPr lang="en-US" sz="2200" b="1" dirty="0"/>
          </a:p>
        </p:txBody>
      </p:sp>
      <p:sp>
        <p:nvSpPr>
          <p:cNvPr id="7" name="TextBox 6"/>
          <p:cNvSpPr txBox="1"/>
          <p:nvPr/>
        </p:nvSpPr>
        <p:spPr>
          <a:xfrm>
            <a:off x="5059910" y="3842141"/>
            <a:ext cx="4131387" cy="430887"/>
          </a:xfrm>
          <a:prstGeom prst="rect">
            <a:avLst/>
          </a:prstGeom>
          <a:noFill/>
        </p:spPr>
        <p:txBody>
          <a:bodyPr wrap="square" rtlCol="0">
            <a:spAutoFit/>
          </a:bodyPr>
          <a:lstStyle/>
          <a:p>
            <a:r>
              <a:rPr lang="en-US" sz="2200" b="1" dirty="0" smtClean="0"/>
              <a:t>The arrow is read as “yields”.</a:t>
            </a:r>
            <a:endParaRPr lang="en-US" sz="2200" b="1" dirty="0"/>
          </a:p>
        </p:txBody>
      </p:sp>
      <p:sp>
        <p:nvSpPr>
          <p:cNvPr id="8" name="TextBox 7"/>
          <p:cNvSpPr txBox="1"/>
          <p:nvPr/>
        </p:nvSpPr>
        <p:spPr>
          <a:xfrm>
            <a:off x="5285181" y="4629841"/>
            <a:ext cx="6401621" cy="769441"/>
          </a:xfrm>
          <a:prstGeom prst="rect">
            <a:avLst/>
          </a:prstGeom>
          <a:noFill/>
        </p:spPr>
        <p:txBody>
          <a:bodyPr wrap="square" rtlCol="0">
            <a:spAutoFit/>
          </a:bodyPr>
          <a:lstStyle/>
          <a:p>
            <a:r>
              <a:rPr lang="en-US" sz="2200" b="1" dirty="0" smtClean="0"/>
              <a:t>What is the difference between a formula and an equation?</a:t>
            </a:r>
            <a:endParaRPr lang="en-US" sz="2200" b="1" dirty="0"/>
          </a:p>
        </p:txBody>
      </p:sp>
      <p:sp>
        <p:nvSpPr>
          <p:cNvPr id="10" name="TextBox 9"/>
          <p:cNvSpPr txBox="1"/>
          <p:nvPr/>
        </p:nvSpPr>
        <p:spPr>
          <a:xfrm>
            <a:off x="637517" y="5798275"/>
            <a:ext cx="11049285" cy="430887"/>
          </a:xfrm>
          <a:prstGeom prst="rect">
            <a:avLst/>
          </a:prstGeom>
          <a:noFill/>
        </p:spPr>
        <p:txBody>
          <a:bodyPr wrap="square" rtlCol="0">
            <a:spAutoFit/>
          </a:bodyPr>
          <a:lstStyle/>
          <a:p>
            <a:r>
              <a:rPr lang="en-US" sz="2200" b="1" dirty="0" smtClean="0"/>
              <a:t>What are the names of the twos on either side of the H?  How are they different?</a:t>
            </a:r>
            <a:endParaRPr lang="en-US" sz="2200" b="1" dirty="0"/>
          </a:p>
        </p:txBody>
      </p:sp>
    </p:spTree>
    <p:extLst>
      <p:ext uri="{BB962C8B-B14F-4D97-AF65-F5344CB8AC3E}">
        <p14:creationId xmlns:p14="http://schemas.microsoft.com/office/powerpoint/2010/main" val="44465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80" y="406400"/>
            <a:ext cx="9875520" cy="1107996"/>
          </a:xfrm>
          <a:prstGeom prst="rect">
            <a:avLst/>
          </a:prstGeom>
          <a:noFill/>
        </p:spPr>
        <p:txBody>
          <a:bodyPr wrap="square" rtlCol="0">
            <a:spAutoFit/>
          </a:bodyPr>
          <a:lstStyle/>
          <a:p>
            <a:r>
              <a:rPr lang="en-US" sz="2200" b="1" dirty="0" smtClean="0">
                <a:solidFill>
                  <a:schemeClr val="accent2">
                    <a:lumMod val="75000"/>
                  </a:schemeClr>
                </a:solidFill>
                <a:effectLst>
                  <a:outerShdw blurRad="38100" dist="38100" dir="2700000" algn="tl">
                    <a:srgbClr val="000000">
                      <a:alpha val="43137"/>
                    </a:srgbClr>
                  </a:outerShdw>
                </a:effectLst>
              </a:rPr>
              <a:t>Conservation of mass </a:t>
            </a:r>
            <a:r>
              <a:rPr lang="en-US" sz="2200" b="1" dirty="0" smtClean="0"/>
              <a:t>states that during a chemical reaction, matter is not created or destroyed. The total mass of the reactants must equal the total mass of the products. </a:t>
            </a:r>
            <a:endParaRPr lang="en-US" sz="2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03" y="1619309"/>
            <a:ext cx="2577266" cy="19349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869" y="1834442"/>
            <a:ext cx="2389700" cy="1544114"/>
          </a:xfrm>
          <a:prstGeom prst="rect">
            <a:avLst/>
          </a:prstGeom>
        </p:spPr>
      </p:pic>
      <p:sp>
        <p:nvSpPr>
          <p:cNvPr id="5" name="TextBox 4"/>
          <p:cNvSpPr txBox="1"/>
          <p:nvPr/>
        </p:nvSpPr>
        <p:spPr>
          <a:xfrm>
            <a:off x="409903" y="4081998"/>
            <a:ext cx="10089930" cy="430887"/>
          </a:xfrm>
          <a:prstGeom prst="rect">
            <a:avLst/>
          </a:prstGeom>
          <a:noFill/>
        </p:spPr>
        <p:txBody>
          <a:bodyPr wrap="square" rtlCol="0">
            <a:spAutoFit/>
          </a:bodyPr>
          <a:lstStyle/>
          <a:p>
            <a:r>
              <a:rPr lang="en-US" sz="2200" b="1" dirty="0" smtClean="0"/>
              <a:t>In an </a:t>
            </a:r>
            <a:r>
              <a:rPr lang="en-US" sz="2200" b="1" dirty="0" smtClean="0">
                <a:solidFill>
                  <a:schemeClr val="accent5">
                    <a:lumMod val="60000"/>
                    <a:lumOff val="40000"/>
                  </a:schemeClr>
                </a:solidFill>
                <a:effectLst>
                  <a:outerShdw blurRad="38100" dist="38100" dir="2700000" algn="tl">
                    <a:srgbClr val="000000">
                      <a:alpha val="43137"/>
                    </a:srgbClr>
                  </a:outerShdw>
                </a:effectLst>
              </a:rPr>
              <a:t>open system</a:t>
            </a:r>
            <a:r>
              <a:rPr lang="en-US" sz="2200" b="1" dirty="0" smtClean="0"/>
              <a:t>, matter can enter from OR escape to the surroundings.</a:t>
            </a:r>
            <a:endParaRPr lang="en-US" sz="22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705" y="1576292"/>
            <a:ext cx="2942826" cy="1979719"/>
          </a:xfrm>
          <a:prstGeom prst="rect">
            <a:avLst/>
          </a:prstGeom>
        </p:spPr>
      </p:pic>
      <p:sp>
        <p:nvSpPr>
          <p:cNvPr id="8" name="TextBox 7"/>
          <p:cNvSpPr txBox="1"/>
          <p:nvPr/>
        </p:nvSpPr>
        <p:spPr>
          <a:xfrm>
            <a:off x="409903" y="4809365"/>
            <a:ext cx="8198069" cy="430887"/>
          </a:xfrm>
          <a:prstGeom prst="rect">
            <a:avLst/>
          </a:prstGeom>
          <a:noFill/>
        </p:spPr>
        <p:txBody>
          <a:bodyPr wrap="square" rtlCol="0">
            <a:spAutoFit/>
          </a:bodyPr>
          <a:lstStyle/>
          <a:p>
            <a:r>
              <a:rPr lang="en-US" sz="2200" b="1" dirty="0" smtClean="0"/>
              <a:t>In a </a:t>
            </a:r>
            <a:r>
              <a:rPr lang="en-US" sz="2200" b="1" dirty="0" smtClean="0">
                <a:solidFill>
                  <a:schemeClr val="accent3">
                    <a:lumMod val="75000"/>
                  </a:schemeClr>
                </a:solidFill>
                <a:effectLst>
                  <a:outerShdw blurRad="38100" dist="38100" dir="2700000" algn="tl">
                    <a:srgbClr val="000000">
                      <a:alpha val="43137"/>
                    </a:srgbClr>
                  </a:outerShdw>
                </a:effectLst>
              </a:rPr>
              <a:t>closed system</a:t>
            </a:r>
            <a:r>
              <a:rPr lang="en-US" sz="2200" b="1" dirty="0" smtClean="0"/>
              <a:t>, matter is not allowed to enter or leave. </a:t>
            </a:r>
            <a:endParaRPr lang="en-US" sz="2200"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8669" y="3646625"/>
            <a:ext cx="1120766" cy="109648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6600" y="4973331"/>
            <a:ext cx="2857500" cy="176212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036" y="2166510"/>
            <a:ext cx="3197595" cy="1389501"/>
          </a:xfrm>
          <a:prstGeom prst="rect">
            <a:avLst/>
          </a:prstGeom>
        </p:spPr>
      </p:pic>
    </p:spTree>
    <p:extLst>
      <p:ext uri="{BB962C8B-B14F-4D97-AF65-F5344CB8AC3E}">
        <p14:creationId xmlns:p14="http://schemas.microsoft.com/office/powerpoint/2010/main" val="76070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3"/>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3"/>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614" y="579032"/>
            <a:ext cx="5564344" cy="461665"/>
          </a:xfrm>
          <a:prstGeom prst="rect">
            <a:avLst/>
          </a:prstGeom>
        </p:spPr>
        <p:txBody>
          <a:bodyPr wrap="none">
            <a:spAutoFit/>
          </a:bodyPr>
          <a:lstStyle/>
          <a:p>
            <a:r>
              <a:rPr lang="en-US" sz="2400" b="1" dirty="0"/>
              <a:t>BALANCING CHEMICAL EQUATIONS </a:t>
            </a:r>
            <a:endParaRPr lang="en-US" sz="2400" b="1" dirty="0"/>
          </a:p>
        </p:txBody>
      </p:sp>
      <p:pic>
        <p:nvPicPr>
          <p:cNvPr id="4" name="Picture 3" descr="C:\Users\bboyer.BFCS\AppData\Local\Microsoft\Windows\Temporary Internet Files\Content.IE5\KOVHE7CZ\excited[1].jpg"/>
          <p:cNvPicPr/>
          <p:nvPr/>
        </p:nvPicPr>
        <p:blipFill>
          <a:blip r:embed="rId2">
            <a:extLst>
              <a:ext uri="{28A0092B-C50C-407E-A947-70E740481C1C}">
                <a14:useLocalDpi xmlns:a14="http://schemas.microsoft.com/office/drawing/2010/main" val="0"/>
              </a:ext>
            </a:extLst>
          </a:blip>
          <a:srcRect/>
          <a:stretch>
            <a:fillRect/>
          </a:stretch>
        </p:blipFill>
        <p:spPr bwMode="auto">
          <a:xfrm>
            <a:off x="6781958" y="154622"/>
            <a:ext cx="1439306" cy="921554"/>
          </a:xfrm>
          <a:prstGeom prst="rect">
            <a:avLst/>
          </a:prstGeom>
          <a:noFill/>
          <a:ln>
            <a:noFill/>
          </a:ln>
        </p:spPr>
      </p:pic>
      <p:pic>
        <p:nvPicPr>
          <p:cNvPr id="1028" name="Picture 3" descr="14223-illustration-of-a-pencil-p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42611" y="2013835"/>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counting_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42586" y="2748717"/>
            <a:ext cx="914400" cy="5075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balanc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5356" y="2949463"/>
            <a:ext cx="1043863" cy="101270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descr="eye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006" y="4233454"/>
            <a:ext cx="742950" cy="466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334950" y="1173968"/>
            <a:ext cx="990341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To describe a reaction accurately, a chemical equation must show the same number of each type of atom on both sides.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Write the equation. </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334950" y="2748717"/>
            <a:ext cx="3047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Count the atoms.</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334950" y="3500882"/>
            <a:ext cx="56044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  Use coefficients to balance atoms.</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334950" y="4238514"/>
            <a:ext cx="12275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Look back and check. </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704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01" y="137480"/>
            <a:ext cx="9774621" cy="144655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200" b="1" dirty="0" smtClean="0"/>
              <a:t>To describe a reaction accurately, a chemical equation must show the same number of each type of atom on both sides of the equation.  Chemists say an equation is balanced when it accurately represents conservation of mass.</a:t>
            </a:r>
            <a:endParaRPr lang="en-US" sz="2200" b="1" dirty="0"/>
          </a:p>
        </p:txBody>
      </p:sp>
      <p:sp>
        <p:nvSpPr>
          <p:cNvPr id="3" name="TextBox 2"/>
          <p:cNvSpPr txBox="1"/>
          <p:nvPr/>
        </p:nvSpPr>
        <p:spPr>
          <a:xfrm>
            <a:off x="409901" y="1780509"/>
            <a:ext cx="9774621" cy="1107996"/>
          </a:xfrm>
          <a:prstGeom prst="rect">
            <a:avLst/>
          </a:prstGeom>
          <a:noFill/>
        </p:spPr>
        <p:txBody>
          <a:bodyPr wrap="square" rtlCol="0">
            <a:spAutoFit/>
          </a:bodyPr>
          <a:lstStyle/>
          <a:p>
            <a:pPr algn="just"/>
            <a:r>
              <a:rPr lang="en-US" sz="2200" b="1" dirty="0" smtClean="0"/>
              <a:t>Try balancing the equations on the paper I gave you.   Remember, you may use a coefficient, but not a subscript to do so.  Determine the type of chemical reaction of each one.</a:t>
            </a:r>
            <a:endParaRPr lang="en-US" sz="2200" b="1" dirty="0"/>
          </a:p>
        </p:txBody>
      </p:sp>
      <p:sp>
        <p:nvSpPr>
          <p:cNvPr id="5" name="TextBox 4"/>
          <p:cNvSpPr txBox="1"/>
          <p:nvPr/>
        </p:nvSpPr>
        <p:spPr>
          <a:xfrm>
            <a:off x="409901" y="2992098"/>
            <a:ext cx="11035863" cy="769441"/>
          </a:xfrm>
          <a:prstGeom prst="rect">
            <a:avLst/>
          </a:prstGeom>
          <a:noFill/>
        </p:spPr>
        <p:txBody>
          <a:bodyPr wrap="square" rtlCol="0">
            <a:spAutoFit/>
          </a:bodyPr>
          <a:lstStyle/>
          <a:p>
            <a:r>
              <a:rPr lang="en-US" sz="2200" b="1" u="sng" dirty="0" smtClean="0">
                <a:effectLst>
                  <a:outerShdw blurRad="38100" dist="38100" dir="2700000" algn="tl">
                    <a:srgbClr val="000000">
                      <a:alpha val="43137"/>
                    </a:srgbClr>
                  </a:outerShdw>
                </a:effectLst>
              </a:rPr>
              <a:t>Synthesis</a:t>
            </a:r>
            <a:r>
              <a:rPr lang="en-US" sz="2200" b="1" dirty="0" smtClean="0"/>
              <a:t>:  when two or more elements or compounds combine to make a more complex substance.  </a:t>
            </a:r>
            <a:r>
              <a:rPr lang="en-US" sz="2200" b="1" dirty="0" err="1"/>
              <a:t>i</a:t>
            </a:r>
            <a:r>
              <a:rPr lang="en-US" sz="2200" b="1" dirty="0" err="1" smtClean="0"/>
              <a:t>e</a:t>
            </a:r>
            <a:r>
              <a:rPr lang="en-US" sz="2200" b="1" dirty="0" smtClean="0"/>
              <a:t>: 2H</a:t>
            </a:r>
            <a:r>
              <a:rPr lang="en-US" sz="2200" b="1" baseline="-25000" dirty="0" smtClean="0"/>
              <a:t>2</a:t>
            </a:r>
            <a:r>
              <a:rPr lang="en-US" sz="2200" b="1" dirty="0" smtClean="0"/>
              <a:t> + O</a:t>
            </a:r>
            <a:r>
              <a:rPr lang="en-US" sz="2200" b="1" baseline="-25000" dirty="0" smtClean="0"/>
              <a:t>2</a:t>
            </a:r>
            <a:r>
              <a:rPr lang="en-US" sz="2200" b="1" dirty="0" smtClean="0"/>
              <a:t> </a:t>
            </a:r>
            <a:r>
              <a:rPr lang="en-US" sz="2200" b="1" dirty="0" smtClean="0">
                <a:sym typeface="Wingdings" panose="05000000000000000000" pitchFamily="2" charset="2"/>
              </a:rPr>
              <a:t>  2H</a:t>
            </a:r>
            <a:r>
              <a:rPr lang="en-US" sz="2200" b="1" baseline="-25000" dirty="0" smtClean="0">
                <a:sym typeface="Wingdings" panose="05000000000000000000" pitchFamily="2" charset="2"/>
              </a:rPr>
              <a:t>2</a:t>
            </a:r>
            <a:r>
              <a:rPr lang="en-US" sz="2200" b="1" dirty="0" smtClean="0">
                <a:sym typeface="Wingdings" panose="05000000000000000000" pitchFamily="2" charset="2"/>
              </a:rPr>
              <a:t>O</a:t>
            </a:r>
            <a:endParaRPr lang="en-US" sz="2200" b="1" dirty="0"/>
          </a:p>
        </p:txBody>
      </p:sp>
      <p:sp>
        <p:nvSpPr>
          <p:cNvPr id="6" name="TextBox 5"/>
          <p:cNvSpPr txBox="1"/>
          <p:nvPr/>
        </p:nvSpPr>
        <p:spPr>
          <a:xfrm>
            <a:off x="409901" y="3865132"/>
            <a:ext cx="11351174" cy="1107996"/>
          </a:xfrm>
          <a:prstGeom prst="rect">
            <a:avLst/>
          </a:prstGeom>
          <a:noFill/>
        </p:spPr>
        <p:txBody>
          <a:bodyPr wrap="square" rtlCol="0">
            <a:spAutoFit/>
          </a:bodyPr>
          <a:lstStyle/>
          <a:p>
            <a:r>
              <a:rPr lang="en-US" sz="2200" b="1" u="sng" dirty="0" smtClean="0">
                <a:effectLst>
                  <a:outerShdw blurRad="38100" dist="38100" dir="2700000" algn="tl">
                    <a:srgbClr val="000000">
                      <a:alpha val="43137"/>
                    </a:srgbClr>
                  </a:outerShdw>
                </a:effectLst>
              </a:rPr>
              <a:t>Decomposition</a:t>
            </a:r>
            <a:r>
              <a:rPr lang="en-US" sz="2200" b="1" dirty="0" smtClean="0"/>
              <a:t>: when compounds are broken down into simpler products.</a:t>
            </a:r>
          </a:p>
          <a:p>
            <a:r>
              <a:rPr lang="en-US" sz="2200" b="1" dirty="0"/>
              <a:t> </a:t>
            </a:r>
            <a:r>
              <a:rPr lang="en-US" sz="2200" b="1" dirty="0" smtClean="0"/>
              <a:t>                            </a:t>
            </a:r>
            <a:r>
              <a:rPr lang="en-US" sz="2200" b="1" dirty="0" err="1" smtClean="0"/>
              <a:t>ie</a:t>
            </a:r>
            <a:r>
              <a:rPr lang="en-US" sz="2200" b="1" dirty="0" smtClean="0"/>
              <a:t>:  2H</a:t>
            </a:r>
            <a:r>
              <a:rPr lang="en-US" sz="2200" b="1" baseline="-25000" dirty="0" smtClean="0"/>
              <a:t>2</a:t>
            </a:r>
            <a:r>
              <a:rPr lang="en-US" sz="2200" b="1" dirty="0" smtClean="0"/>
              <a:t>O</a:t>
            </a:r>
            <a:r>
              <a:rPr lang="en-US" sz="2200" b="1" baseline="-25000" dirty="0" smtClean="0"/>
              <a:t>2</a:t>
            </a:r>
            <a:r>
              <a:rPr lang="en-US" sz="2200" b="1" dirty="0" smtClean="0"/>
              <a:t> </a:t>
            </a:r>
            <a:r>
              <a:rPr lang="en-US" sz="2200" b="1" dirty="0" smtClean="0">
                <a:sym typeface="Wingdings" panose="05000000000000000000" pitchFamily="2" charset="2"/>
              </a:rPr>
              <a:t> 2H</a:t>
            </a:r>
            <a:r>
              <a:rPr lang="en-US" sz="2200" b="1" baseline="-25000" dirty="0" smtClean="0">
                <a:sym typeface="Wingdings" panose="05000000000000000000" pitchFamily="2" charset="2"/>
              </a:rPr>
              <a:t>2</a:t>
            </a:r>
            <a:r>
              <a:rPr lang="en-US" sz="2200" b="1" dirty="0" smtClean="0">
                <a:sym typeface="Wingdings" panose="05000000000000000000" pitchFamily="2" charset="2"/>
              </a:rPr>
              <a:t>O + O</a:t>
            </a:r>
            <a:r>
              <a:rPr lang="en-US" sz="2200" b="1" baseline="-25000" dirty="0" smtClean="0">
                <a:sym typeface="Wingdings" panose="05000000000000000000" pitchFamily="2" charset="2"/>
              </a:rPr>
              <a:t>2  </a:t>
            </a:r>
          </a:p>
          <a:p>
            <a:r>
              <a:rPr lang="en-US" sz="2200" b="1" dirty="0" smtClean="0">
                <a:sym typeface="Wingdings" panose="05000000000000000000" pitchFamily="2" charset="2"/>
              </a:rPr>
              <a:t>So, if you keep your hydrogen peroxide for a long time, it will turn in to water.</a:t>
            </a:r>
            <a:endParaRPr lang="en-US" sz="2200" b="1" baseline="-25000" dirty="0"/>
          </a:p>
        </p:txBody>
      </p:sp>
      <p:sp>
        <p:nvSpPr>
          <p:cNvPr id="7" name="TextBox 6"/>
          <p:cNvSpPr txBox="1"/>
          <p:nvPr/>
        </p:nvSpPr>
        <p:spPr>
          <a:xfrm>
            <a:off x="409901" y="5076721"/>
            <a:ext cx="11477298" cy="1446550"/>
          </a:xfrm>
          <a:prstGeom prst="rect">
            <a:avLst/>
          </a:prstGeom>
          <a:noFill/>
        </p:spPr>
        <p:txBody>
          <a:bodyPr wrap="square" rtlCol="0">
            <a:spAutoFit/>
          </a:bodyPr>
          <a:lstStyle/>
          <a:p>
            <a:r>
              <a:rPr lang="en-US" sz="2200" b="1" u="sng" dirty="0" smtClean="0">
                <a:effectLst>
                  <a:outerShdw blurRad="38100" dist="38100" dir="2700000" algn="tl">
                    <a:srgbClr val="000000">
                      <a:alpha val="43137"/>
                    </a:srgbClr>
                  </a:outerShdw>
                </a:effectLst>
              </a:rPr>
              <a:t>Replacement</a:t>
            </a:r>
            <a:r>
              <a:rPr lang="en-US" sz="2200" b="1" dirty="0" smtClean="0"/>
              <a:t>: When one element replaces another in a compound, or when two elements in different compounds trade places.</a:t>
            </a:r>
          </a:p>
          <a:p>
            <a:r>
              <a:rPr lang="en-US" sz="2200" b="1" dirty="0"/>
              <a:t> </a:t>
            </a:r>
            <a:r>
              <a:rPr lang="en-US" sz="2200" b="1" dirty="0" smtClean="0"/>
              <a:t>                         </a:t>
            </a:r>
            <a:r>
              <a:rPr lang="en-US" sz="2200" b="1" dirty="0" err="1" smtClean="0"/>
              <a:t>ie</a:t>
            </a:r>
            <a:r>
              <a:rPr lang="en-US" sz="2200" b="1" dirty="0" smtClean="0"/>
              <a:t>:  2Cu</a:t>
            </a:r>
            <a:r>
              <a:rPr lang="en-US" sz="2200" b="1" baseline="-25000" dirty="0" smtClean="0"/>
              <a:t>2</a:t>
            </a:r>
            <a:r>
              <a:rPr lang="en-US" sz="2200" b="1" dirty="0" smtClean="0"/>
              <a:t>O + C </a:t>
            </a:r>
            <a:r>
              <a:rPr lang="en-US" sz="2200" b="1" dirty="0" smtClean="0">
                <a:sym typeface="Wingdings" panose="05000000000000000000" pitchFamily="2" charset="2"/>
              </a:rPr>
              <a:t> 4Cu + CO</a:t>
            </a:r>
            <a:r>
              <a:rPr lang="en-US" sz="2200" b="1" baseline="-25000" dirty="0" smtClean="0">
                <a:sym typeface="Wingdings" panose="05000000000000000000" pitchFamily="2" charset="2"/>
              </a:rPr>
              <a:t>2 </a:t>
            </a:r>
            <a:r>
              <a:rPr lang="en-US" sz="2200" b="1" dirty="0" smtClean="0">
                <a:sym typeface="Wingdings" panose="05000000000000000000" pitchFamily="2" charset="2"/>
              </a:rPr>
              <a:t> (single replacement reaction)</a:t>
            </a:r>
          </a:p>
          <a:p>
            <a:r>
              <a:rPr lang="en-US" sz="2200" b="1" baseline="-25000" dirty="0">
                <a:sym typeface="Wingdings" panose="05000000000000000000" pitchFamily="2" charset="2"/>
              </a:rPr>
              <a:t> </a:t>
            </a:r>
            <a:r>
              <a:rPr lang="en-US" sz="2200" b="1" baseline="-25000" dirty="0" smtClean="0">
                <a:sym typeface="Wingdings" panose="05000000000000000000" pitchFamily="2" charset="2"/>
              </a:rPr>
              <a:t>                                      </a:t>
            </a:r>
            <a:r>
              <a:rPr lang="en-US" sz="2200" b="1" dirty="0" err="1" smtClean="0">
                <a:sym typeface="Wingdings" panose="05000000000000000000" pitchFamily="2" charset="2"/>
              </a:rPr>
              <a:t>ie</a:t>
            </a:r>
            <a:r>
              <a:rPr lang="en-US" sz="2200" b="1" dirty="0" smtClean="0">
                <a:sym typeface="Wingdings" panose="05000000000000000000" pitchFamily="2" charset="2"/>
              </a:rPr>
              <a:t>:  </a:t>
            </a:r>
            <a:r>
              <a:rPr lang="en-US" sz="2200" b="1" dirty="0" err="1" smtClean="0">
                <a:sym typeface="Wingdings" panose="05000000000000000000" pitchFamily="2" charset="2"/>
              </a:rPr>
              <a:t>FeS</a:t>
            </a:r>
            <a:r>
              <a:rPr lang="en-US" sz="2200" b="1" dirty="0" smtClean="0">
                <a:sym typeface="Wingdings" panose="05000000000000000000" pitchFamily="2" charset="2"/>
              </a:rPr>
              <a:t> + 2HCl  FeCl</a:t>
            </a:r>
            <a:r>
              <a:rPr lang="en-US" sz="2200" b="1" baseline="-25000" dirty="0" smtClean="0">
                <a:sym typeface="Wingdings" panose="05000000000000000000" pitchFamily="2" charset="2"/>
              </a:rPr>
              <a:t>2</a:t>
            </a:r>
            <a:r>
              <a:rPr lang="en-US" sz="2200" b="1" dirty="0" smtClean="0">
                <a:sym typeface="Wingdings" panose="05000000000000000000" pitchFamily="2" charset="2"/>
              </a:rPr>
              <a:t> + H</a:t>
            </a:r>
            <a:r>
              <a:rPr lang="en-US" sz="2200" b="1" baseline="-25000" dirty="0" smtClean="0">
                <a:sym typeface="Wingdings" panose="05000000000000000000" pitchFamily="2" charset="2"/>
              </a:rPr>
              <a:t>2</a:t>
            </a:r>
            <a:r>
              <a:rPr lang="en-US" sz="2200" b="1" dirty="0" smtClean="0">
                <a:sym typeface="Wingdings" panose="05000000000000000000" pitchFamily="2" charset="2"/>
              </a:rPr>
              <a:t>S ( double replacement reaction)</a:t>
            </a:r>
            <a:endParaRPr lang="en-US" sz="2200" b="1" baseline="-25000" dirty="0"/>
          </a:p>
        </p:txBody>
      </p:sp>
    </p:spTree>
    <p:extLst>
      <p:ext uri="{BB962C8B-B14F-4D97-AF65-F5344CB8AC3E}">
        <p14:creationId xmlns:p14="http://schemas.microsoft.com/office/powerpoint/2010/main" val="10366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91</TotalTime>
  <Words>426</Words>
  <Application>Microsoft Office PowerPoint</Application>
  <PresentationFormat>Custom</PresentationFormat>
  <Paragraphs>28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Ion Boardroom</vt:lpstr>
      <vt:lpstr>NOTES on Chapter 6:  Chemical Reactions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on Chapter 6:  Chemical Reactions</dc:title>
  <dc:creator>Beverly Boyer</dc:creator>
  <cp:lastModifiedBy>Beverly Boyer</cp:lastModifiedBy>
  <cp:revision>10</cp:revision>
  <dcterms:created xsi:type="dcterms:W3CDTF">2016-10-15T22:34:42Z</dcterms:created>
  <dcterms:modified xsi:type="dcterms:W3CDTF">2016-10-16T17:30:23Z</dcterms:modified>
</cp:coreProperties>
</file>