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70AFCA-E848-4276-A318-7E5EA73B721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1F75D8-4DDD-48F8-89E2-AB247478970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AFCA-E848-4276-A318-7E5EA73B721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75D8-4DDD-48F8-89E2-AB2474789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AFCA-E848-4276-A318-7E5EA73B721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1F75D8-4DDD-48F8-89E2-AB2474789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AFCA-E848-4276-A318-7E5EA73B721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75D8-4DDD-48F8-89E2-AB24747897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70AFCA-E848-4276-A318-7E5EA73B721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1F75D8-4DDD-48F8-89E2-AB24747897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AFCA-E848-4276-A318-7E5EA73B721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75D8-4DDD-48F8-89E2-AB24747897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AFCA-E848-4276-A318-7E5EA73B721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75D8-4DDD-48F8-89E2-AB24747897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AFCA-E848-4276-A318-7E5EA73B721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75D8-4DDD-48F8-89E2-AB247478970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AFCA-E848-4276-A318-7E5EA73B721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75D8-4DDD-48F8-89E2-AB2474789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AFCA-E848-4276-A318-7E5EA73B721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1F75D8-4DDD-48F8-89E2-AB24747897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AFCA-E848-4276-A318-7E5EA73B721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75D8-4DDD-48F8-89E2-AB24747897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170AFCA-E848-4276-A318-7E5EA73B721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B1F75D8-4DDD-48F8-89E2-AB24747897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7.3</a:t>
            </a:r>
          </a:p>
          <a:p>
            <a:r>
              <a:rPr lang="en-US" sz="4000" dirty="0" smtClean="0"/>
              <a:t>Describing Acids and Bases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Bodoni MT" panose="02070603080606020203" pitchFamily="18" charset="0"/>
              </a:rPr>
              <a:t>Chapter 7</a:t>
            </a:r>
            <a:br>
              <a:rPr lang="en-US" sz="4800" dirty="0" smtClean="0">
                <a:latin typeface="Bodoni MT" panose="02070603080606020203" pitchFamily="18" charset="0"/>
              </a:rPr>
            </a:br>
            <a:r>
              <a:rPr lang="en-US" sz="4800" dirty="0" smtClean="0">
                <a:latin typeface="Bodoni MT" panose="02070603080606020203" pitchFamily="18" charset="0"/>
              </a:rPr>
              <a:t>Acids, Bases, and Solutions</a:t>
            </a:r>
            <a:endParaRPr lang="en-US" sz="48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37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Many play an important role in the body as vitamins (ascorbic acid or vitamin C) and folic acid (necessary for cell growth).</a:t>
            </a:r>
          </a:p>
          <a:p>
            <a:r>
              <a:rPr lang="en-US" b="1" dirty="0" smtClean="0"/>
              <a:t>Many cell processes produce acids as waste products.  Lactic acid builds up in your muscles when you work out!</a:t>
            </a:r>
          </a:p>
          <a:p>
            <a:r>
              <a:rPr lang="en-US" b="1" dirty="0" smtClean="0"/>
              <a:t>Manufacturers, farmers, and builders depend on acids and bases in their work.</a:t>
            </a:r>
          </a:p>
          <a:p>
            <a:pPr lvl="1"/>
            <a:r>
              <a:rPr lang="en-US" sz="2000" b="1" dirty="0" smtClean="0"/>
              <a:t>nitric acid and phosphoric acids are used to make fertilizers</a:t>
            </a:r>
          </a:p>
          <a:p>
            <a:pPr lvl="1"/>
            <a:r>
              <a:rPr lang="en-US" sz="2000" b="1" dirty="0" smtClean="0"/>
              <a:t>sulfuric acid is used in car batteries</a:t>
            </a:r>
          </a:p>
          <a:p>
            <a:pPr lvl="1"/>
            <a:r>
              <a:rPr lang="en-US" sz="2000" b="1" dirty="0" smtClean="0"/>
              <a:t>mortar and cement  have acids and bases mixed in with them</a:t>
            </a:r>
          </a:p>
          <a:p>
            <a:r>
              <a:rPr lang="en-US" b="1" dirty="0" smtClean="0"/>
              <a:t>There are many uses for them around your home. (cleaners, baking soda)</a:t>
            </a:r>
          </a:p>
          <a:p>
            <a:r>
              <a:rPr lang="en-US" b="1" dirty="0" smtClean="0"/>
              <a:t>Look at pages 240 and 241 for details!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acids and bases</a:t>
            </a:r>
            <a:endParaRPr lang="en-US" dirty="0"/>
          </a:p>
        </p:txBody>
      </p:sp>
      <p:pic>
        <p:nvPicPr>
          <p:cNvPr id="7170" name="Picture 2" descr="C:\Users\bboyer.BFCS\AppData\Local\Microsoft\Windows\Temporary Internet Files\Content.IE5\0ASYAJ5P\big-eye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869" y="888868"/>
            <a:ext cx="5080261" cy="508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89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An acid is a substance that tastes sour, reacts with metals and carbonates, and turns blue litmus paper red.</a:t>
            </a:r>
          </a:p>
          <a:p>
            <a:pPr marL="45720" indent="0">
              <a:buNone/>
            </a:pPr>
            <a:endParaRPr lang="en-US" sz="3600" b="1" dirty="0" smtClean="0"/>
          </a:p>
          <a:p>
            <a:r>
              <a:rPr lang="en-US" sz="3600" b="1" dirty="0" err="1" smtClean="0"/>
              <a:t>ie</a:t>
            </a:r>
            <a:r>
              <a:rPr lang="en-US" sz="3600" b="1" dirty="0" smtClean="0"/>
              <a:t>:  hydrochloric acid, nitric acid, sulfuric acid, carbonic acid, and acetic acid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Properties of acids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671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678" y="428786"/>
            <a:ext cx="58945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1.  Sour taste: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1649100"/>
            <a:ext cx="6477000" cy="95410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Scientists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NEVER</a:t>
            </a:r>
            <a:r>
              <a:rPr lang="en-US" sz="2800" dirty="0" smtClean="0"/>
              <a:t> taste chemicals in order to identify them!</a:t>
            </a:r>
            <a:endParaRPr lang="en-US" sz="2800" dirty="0"/>
          </a:p>
        </p:txBody>
      </p:sp>
      <p:pic>
        <p:nvPicPr>
          <p:cNvPr id="1026" name="Picture 2" descr="C:\Users\bboyer.BFCS\AppData\Local\Microsoft\Windows\Temporary Internet Files\Content.IE5\VQ3XH292\warnin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4" y="1443266"/>
            <a:ext cx="176701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3352800"/>
            <a:ext cx="415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Citrus fruits are all acidic. </a:t>
            </a:r>
            <a:endParaRPr lang="en-US" sz="2800" dirty="0"/>
          </a:p>
        </p:txBody>
      </p:sp>
      <p:pic>
        <p:nvPicPr>
          <p:cNvPr id="1027" name="Picture 3" descr="C:\Users\bboyer.BFCS\AppData\Local\Microsoft\Windows\Temporary Internet Files\Content.IE5\KOVHE7CZ\12161408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2798426"/>
            <a:ext cx="1333500" cy="139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48768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Other fruits, like cherries and tomatoes, are too!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0756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4800600" cy="58477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2.  Reactions with metals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00100" y="1378971"/>
            <a:ext cx="7353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* Magnesium, zinc, and iron react with acids and produce hydrogen gas.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6799" y="2722543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metal seems to disappear.</a:t>
            </a:r>
            <a:endParaRPr lang="en-US" sz="2800" b="1" dirty="0"/>
          </a:p>
        </p:txBody>
      </p:sp>
      <p:pic>
        <p:nvPicPr>
          <p:cNvPr id="2050" name="Picture 2" descr="C:\Users\bboyer.BFCS\AppData\Local\Microsoft\Windows\Temporary Internet Files\Content.IE5\KOVHE7CZ\wizard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738" y="2057400"/>
            <a:ext cx="15953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09665" y="3362726"/>
            <a:ext cx="36295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Corrosive: acids “eat away” at other materials. </a:t>
            </a:r>
            <a:endParaRPr lang="en-US" sz="2800" dirty="0"/>
          </a:p>
        </p:txBody>
      </p:sp>
      <p:pic>
        <p:nvPicPr>
          <p:cNvPr id="2051" name="Picture 3" descr="C:\Users\bboyer.BFCS\AppData\Local\Microsoft\Windows\Temporary Internet Files\Content.IE5\0ASYAJ5P\teeth_lady_gaga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246" y="4191000"/>
            <a:ext cx="1543130" cy="165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4747721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Acids can be used in art!</a:t>
            </a:r>
          </a:p>
          <a:p>
            <a:pPr algn="ctr"/>
            <a:r>
              <a:rPr lang="en-US" sz="2800" dirty="0" smtClean="0"/>
              <a:t>It’s called etching!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381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3.  Reactions with Carbonates</a:t>
            </a:r>
            <a:endParaRPr lang="en-US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12736" y="2133600"/>
            <a:ext cx="7924800" cy="954107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One product of an acid’s reaction with carbonates is the gas </a:t>
            </a:r>
            <a:r>
              <a:rPr lang="en-US" sz="2800" b="1" dirty="0" smtClean="0"/>
              <a:t>carbon dioxide.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Carbonate ions contain carbon and oxygen atoms bonded together that carry a negative charge.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bboyer.BFCS\AppData\Local\Microsoft\Windows\Temporary Internet Files\Content.IE5\KOVHE7CZ\geology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57600"/>
            <a:ext cx="21812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71800" y="3429000"/>
            <a:ext cx="5562600" cy="1815882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Geologists will use dilute hydrochloric acid to identify limestone rock.  Bubbles of carbon dioxide will appear.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436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4.  Reactions with Indicators</a:t>
            </a:r>
            <a:endParaRPr lang="en-US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192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Litmus paper is used as an indicator.   It is a compound that changes color when in contact with an acid or a base.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0634" y="28956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Acids will turn </a:t>
            </a:r>
            <a:r>
              <a:rPr lang="en-US" sz="2800" dirty="0" smtClean="0">
                <a:solidFill>
                  <a:srgbClr val="00B0F0"/>
                </a:solidFill>
              </a:rPr>
              <a:t>blue</a:t>
            </a:r>
            <a:r>
              <a:rPr lang="en-US" sz="2800" dirty="0" smtClean="0"/>
              <a:t> litmus paper</a:t>
            </a:r>
            <a:r>
              <a:rPr lang="en-US" sz="2800" dirty="0" smtClean="0">
                <a:solidFill>
                  <a:srgbClr val="FF0000"/>
                </a:solidFill>
              </a:rPr>
              <a:t> red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6576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could be a good time to sing the Acid and Base song!</a:t>
            </a:r>
            <a:endParaRPr lang="en-US" sz="2800" dirty="0"/>
          </a:p>
        </p:txBody>
      </p:sp>
      <p:pic>
        <p:nvPicPr>
          <p:cNvPr id="4099" name="Picture 3" descr="C:\Users\bboyer.BFCS\AppData\Local\Microsoft\Windows\Temporary Internet Files\Content.IE5\KOVHE7CZ\Singing_Clip_Ar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6" y="4165650"/>
            <a:ext cx="29813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75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base is a substance that tastes bitter, feels slippery, and turns red litmus paper blue.</a:t>
            </a:r>
          </a:p>
          <a:p>
            <a:pPr marL="45720" indent="0">
              <a:buNone/>
            </a:pPr>
            <a:endParaRPr lang="en-US" sz="2800" dirty="0" smtClean="0"/>
          </a:p>
          <a:p>
            <a:r>
              <a:rPr lang="en-US" sz="2800" dirty="0" smtClean="0"/>
              <a:t>They are the opposite of acids.</a:t>
            </a:r>
          </a:p>
          <a:p>
            <a:pPr marL="45720" indent="0">
              <a:buNone/>
            </a:pPr>
            <a:endParaRPr lang="en-US" sz="2800" dirty="0" smtClean="0"/>
          </a:p>
          <a:p>
            <a:r>
              <a:rPr lang="en-US" sz="2800" dirty="0" smtClean="0"/>
              <a:t>Common bases are sodium hydroxide, calcium hydroxide, and ammonia.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62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r>
              <a:rPr lang="en-US" sz="2800" b="1" dirty="0" smtClean="0"/>
              <a:t>.  Bitter taste</a:t>
            </a:r>
            <a:endParaRPr lang="en-US" sz="2800" dirty="0"/>
          </a:p>
        </p:txBody>
      </p:sp>
      <p:pic>
        <p:nvPicPr>
          <p:cNvPr id="5122" name="Picture 2" descr="C:\Users\bboyer.BFCS\AppData\Local\Microsoft\Windows\Temporary Internet Files\Content.IE5\UPVUUCA6\dang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30" y="1142999"/>
            <a:ext cx="1967370" cy="178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600" y="609600"/>
            <a:ext cx="541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Once again, do NOT use a taste test to determine if a substance is a base or not!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581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Quinine is what gives bases the bitter taste.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43434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Trust me when I say that things like shampoo, soaps, and detergents taste bitter.</a:t>
            </a:r>
            <a:endParaRPr lang="en-US" sz="2800" dirty="0"/>
          </a:p>
        </p:txBody>
      </p:sp>
      <p:pic>
        <p:nvPicPr>
          <p:cNvPr id="5123" name="Picture 3" descr="C:\Users\bboyer.BFCS\AppData\Local\Microsoft\Windows\Temporary Internet Files\Content.IE5\KOVHE7CZ\sick_fac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414337"/>
            <a:ext cx="5391150" cy="602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9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2.  Slippery  feel</a:t>
            </a:r>
            <a:endParaRPr lang="en-US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192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careful, for strong bases can irritate or burn your skin!</a:t>
            </a:r>
            <a:endParaRPr lang="en-US" sz="2800" dirty="0"/>
          </a:p>
        </p:txBody>
      </p:sp>
      <p:pic>
        <p:nvPicPr>
          <p:cNvPr id="6146" name="Picture 2" descr="C:\Users\bboyer.BFCS\AppData\Local\Microsoft\Windows\Temporary Internet Files\Content.IE5\KOVHE7CZ\quemadura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96253"/>
            <a:ext cx="1256538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013609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3.  Reactions with indicators</a:t>
            </a:r>
            <a:endParaRPr lang="en-US" sz="28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536829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Bases turn </a:t>
            </a:r>
            <a:r>
              <a:rPr lang="en-US" sz="2800" dirty="0" smtClean="0">
                <a:solidFill>
                  <a:srgbClr val="FF0000"/>
                </a:solidFill>
              </a:rPr>
              <a:t>red</a:t>
            </a:r>
            <a:r>
              <a:rPr lang="en-US" sz="2800" dirty="0" smtClean="0"/>
              <a:t> litmus paper </a:t>
            </a:r>
            <a:r>
              <a:rPr lang="en-US" sz="2800" dirty="0" smtClean="0">
                <a:solidFill>
                  <a:srgbClr val="00B0F0"/>
                </a:solidFill>
              </a:rPr>
              <a:t>blue.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349" y="4321659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4. Other reactions of bases. </a:t>
            </a:r>
            <a:endParaRPr lang="en-US" sz="28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50292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More to come on this section!  It is good to know, however, that bases do NOT react with carbonates to produce carbon dioxide.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3795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100</TotalTime>
  <Words>507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Chapter 7 Acids, Bases, and Solutions</vt:lpstr>
      <vt:lpstr>Properties of acids</vt:lpstr>
      <vt:lpstr>PowerPoint Presentation</vt:lpstr>
      <vt:lpstr>PowerPoint Presentation</vt:lpstr>
      <vt:lpstr>PowerPoint Presentation</vt:lpstr>
      <vt:lpstr>PowerPoint Presentation</vt:lpstr>
      <vt:lpstr>properties of bases</vt:lpstr>
      <vt:lpstr>PowerPoint Presentation</vt:lpstr>
      <vt:lpstr>PowerPoint Presentation</vt:lpstr>
      <vt:lpstr>uses of acids and bases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Acids, Bases, and Solutions</dc:title>
  <dc:creator>Beverly Boyer</dc:creator>
  <cp:lastModifiedBy>Beverly Boyer</cp:lastModifiedBy>
  <cp:revision>10</cp:revision>
  <dcterms:created xsi:type="dcterms:W3CDTF">2016-01-13T10:27:58Z</dcterms:created>
  <dcterms:modified xsi:type="dcterms:W3CDTF">2016-01-13T12:08:48Z</dcterms:modified>
</cp:coreProperties>
</file>