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367531-4998-434A-9188-2C83B5A07C0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3B4115-D653-4E31-B71E-1C44311069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362200"/>
            <a:ext cx="3313355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Chapter 7:  </a:t>
            </a:r>
            <a:br>
              <a:rPr lang="en-US" b="1" dirty="0" smtClean="0"/>
            </a:br>
            <a:r>
              <a:rPr lang="en-US" b="1" dirty="0" smtClean="0"/>
              <a:t>Acids, Bases, and Solutions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7.4  Acids and Bases in Solution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38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bboyer.BFCS\AppData\Local\Microsoft\Windows\Temporary Internet Files\Content.IE5\UPVUUCA6\photo250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447800" cy="166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685800"/>
            <a:ext cx="5943600" cy="181588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Salt = </a:t>
            </a:r>
          </a:p>
          <a:p>
            <a:r>
              <a:rPr lang="en-US" sz="2800" b="1" dirty="0" smtClean="0"/>
              <a:t>any ionic compound that can be made from the neutralization of an acid with a base.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a neutralization reaction, an acid reacts with a base to produce a salt and water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038600"/>
            <a:ext cx="7543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HNO</a:t>
            </a:r>
            <a:r>
              <a:rPr lang="en-US" b="1" dirty="0" smtClean="0"/>
              <a:t>3</a:t>
            </a:r>
            <a:r>
              <a:rPr lang="en-US" sz="2800" b="1" dirty="0" smtClean="0"/>
              <a:t>  +   KOH </a:t>
            </a:r>
            <a:r>
              <a:rPr lang="en-US" sz="2800" b="1" dirty="0" smtClean="0">
                <a:sym typeface="Wingdings" panose="05000000000000000000" pitchFamily="2" charset="2"/>
              </a:rPr>
              <a:t>      H</a:t>
            </a:r>
            <a:r>
              <a:rPr lang="en-US" b="1" dirty="0" smtClean="0"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sym typeface="Wingdings" panose="05000000000000000000" pitchFamily="2" charset="2"/>
              </a:rPr>
              <a:t>O  +  K  + NO</a:t>
            </a:r>
            <a:r>
              <a:rPr lang="en-US" b="1" dirty="0" smtClean="0">
                <a:sym typeface="Wingdings" panose="05000000000000000000" pitchFamily="2" charset="2"/>
              </a:rPr>
              <a:t>3</a:t>
            </a:r>
            <a:r>
              <a:rPr lang="en-US" sz="2800" b="1" dirty="0" smtClean="0">
                <a:sym typeface="Wingdings" panose="05000000000000000000" pitchFamily="2" charset="2"/>
              </a:rPr>
              <a:t>-</a:t>
            </a:r>
          </a:p>
          <a:p>
            <a:r>
              <a:rPr lang="en-US" sz="2000" b="1" dirty="0" smtClean="0">
                <a:sym typeface="Wingdings" panose="05000000000000000000" pitchFamily="2" charset="2"/>
              </a:rPr>
              <a:t>(nitric            (potassium        (water)     (potassium nitrate)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ym typeface="Wingdings" panose="05000000000000000000" pitchFamily="2" charset="2"/>
              </a:rPr>
              <a:t> acid)           hydroxide)                                  KNO</a:t>
            </a:r>
            <a:r>
              <a:rPr lang="en-US" sz="1400" b="1" dirty="0" smtClean="0">
                <a:sym typeface="Wingdings" panose="05000000000000000000" pitchFamily="2" charset="2"/>
              </a:rPr>
              <a:t>3</a:t>
            </a:r>
          </a:p>
          <a:p>
            <a:endParaRPr lang="en-US" sz="1400" b="1" dirty="0">
              <a:sym typeface="Wingdings" panose="05000000000000000000" pitchFamily="2" charset="2"/>
            </a:endParaRPr>
          </a:p>
          <a:p>
            <a:r>
              <a:rPr lang="en-US" sz="2000" b="1" dirty="0" smtClean="0">
                <a:sym typeface="Wingdings" panose="05000000000000000000" pitchFamily="2" charset="2"/>
              </a:rPr>
              <a:t>++++  Potassium nitrate is written as separate K and NO</a:t>
            </a:r>
            <a:r>
              <a:rPr lang="en-US" sz="1400" b="1" dirty="0" smtClean="0">
                <a:sym typeface="Wingdings" panose="05000000000000000000" pitchFamily="2" charset="2"/>
              </a:rPr>
              <a:t>3 </a:t>
            </a:r>
            <a:r>
              <a:rPr lang="en-US" sz="2000" b="1" dirty="0" smtClean="0">
                <a:sym typeface="Wingdings" panose="05000000000000000000" pitchFamily="2" charset="2"/>
              </a:rPr>
              <a:t>because it is soluble in water. </a:t>
            </a:r>
          </a:p>
          <a:p>
            <a:endParaRPr lang="en-US" sz="1400" b="1" dirty="0">
              <a:sym typeface="Wingdings" panose="05000000000000000000" pitchFamily="2" charset="2"/>
            </a:endParaRPr>
          </a:p>
          <a:p>
            <a:endParaRPr lang="en-US" sz="1400" b="1" dirty="0" smtClean="0">
              <a:sym typeface="Wingdings" panose="05000000000000000000" pitchFamily="2" charset="2"/>
            </a:endParaRPr>
          </a:p>
          <a:p>
            <a:endParaRPr lang="en-US" sz="1400" b="1" dirty="0">
              <a:sym typeface="Wingdings" panose="05000000000000000000" pitchFamily="2" charset="2"/>
            </a:endParaRP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860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Acids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Bases</a:t>
            </a:r>
            <a:r>
              <a:rPr lang="en-US" b="1" dirty="0" smtClean="0"/>
              <a:t> in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005917" cy="4267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A.  </a:t>
            </a:r>
            <a:r>
              <a:rPr lang="en-US" sz="2800" b="1" u="sng" dirty="0" smtClean="0">
                <a:solidFill>
                  <a:srgbClr val="FF0000"/>
                </a:solidFill>
              </a:rPr>
              <a:t>Acids</a:t>
            </a:r>
          </a:p>
          <a:p>
            <a:pPr lvl="1"/>
            <a:r>
              <a:rPr lang="en-US" sz="2600" b="1" dirty="0" smtClean="0"/>
              <a:t>Hydrogen ion (H</a:t>
            </a:r>
            <a:r>
              <a:rPr lang="en-US" sz="2800" b="1" dirty="0" smtClean="0"/>
              <a:t>+</a:t>
            </a:r>
            <a:r>
              <a:rPr lang="en-US" sz="2600" b="1" dirty="0" smtClean="0"/>
              <a:t>)= atom of hydrogen that has lost its electron </a:t>
            </a:r>
          </a:p>
          <a:p>
            <a:pPr lvl="1"/>
            <a:r>
              <a:rPr lang="en-US" sz="2600" b="1" dirty="0" smtClean="0"/>
              <a:t>These are the key to the reactions of acids.</a:t>
            </a:r>
          </a:p>
          <a:p>
            <a:pPr lvl="1"/>
            <a:r>
              <a:rPr lang="en-US" sz="2600" b="1" dirty="0" smtClean="0"/>
              <a:t>Acids in water solution separate into hydrogen ions and negative ions.</a:t>
            </a:r>
          </a:p>
          <a:p>
            <a:pPr lvl="1"/>
            <a:r>
              <a:rPr lang="en-US" sz="2600" b="1" dirty="0" smtClean="0"/>
              <a:t>HCL </a:t>
            </a:r>
            <a:r>
              <a:rPr lang="en-US" sz="2600" b="1" dirty="0" smtClean="0">
                <a:sym typeface="Wingdings" panose="05000000000000000000" pitchFamily="2" charset="2"/>
              </a:rPr>
              <a:t> H</a:t>
            </a:r>
            <a:r>
              <a:rPr lang="en-US" sz="2000" b="1" dirty="0" smtClean="0">
                <a:sym typeface="Wingdings" panose="05000000000000000000" pitchFamily="2" charset="2"/>
              </a:rPr>
              <a:t>+</a:t>
            </a:r>
            <a:r>
              <a:rPr lang="en-US" sz="2600" b="1" dirty="0" smtClean="0">
                <a:sym typeface="Wingdings" panose="05000000000000000000" pitchFamily="2" charset="2"/>
              </a:rPr>
              <a:t>  </a:t>
            </a:r>
            <a:r>
              <a:rPr lang="en-US" sz="2800" b="1" dirty="0" smtClean="0">
                <a:sym typeface="Wingdings" panose="05000000000000000000" pitchFamily="2" charset="2"/>
              </a:rPr>
              <a:t>+</a:t>
            </a:r>
            <a:r>
              <a:rPr lang="en-US" sz="2600" b="1" dirty="0" smtClean="0">
                <a:sym typeface="Wingdings" panose="05000000000000000000" pitchFamily="2" charset="2"/>
              </a:rPr>
              <a:t>  Cl</a:t>
            </a:r>
            <a:r>
              <a:rPr lang="en-US" sz="2400" b="1" dirty="0" smtClean="0">
                <a:sym typeface="Wingdings" panose="05000000000000000000" pitchFamily="2" charset="2"/>
              </a:rPr>
              <a:t>-</a:t>
            </a:r>
          </a:p>
          <a:p>
            <a:pPr lvl="1"/>
            <a:r>
              <a:rPr lang="en-US" sz="2600" b="1" dirty="0" smtClean="0"/>
              <a:t>An acid is any substance that produces hydrogen ions in water.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471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Hydrogen ions cause the properties of acids.</a:t>
            </a:r>
          </a:p>
          <a:p>
            <a:endParaRPr lang="en-US" sz="2800" b="1" dirty="0"/>
          </a:p>
          <a:p>
            <a:r>
              <a:rPr lang="en-US" sz="2800" b="1" dirty="0" smtClean="0"/>
              <a:t>That’s why every acid gives the same litmus test.</a:t>
            </a:r>
          </a:p>
        </p:txBody>
      </p:sp>
      <p:pic>
        <p:nvPicPr>
          <p:cNvPr id="1026" name="Picture 2" descr="C:\Users\bboyer.BFCS\AppData\Local\Microsoft\Windows\Temporary Internet Files\Content.IE5\VQ3XH292\i_love_hydrogen_power_heart_custom_personalized_sticker-p217127258836035060q0ou_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en-US" b="1" u="sng" dirty="0" smtClean="0">
                <a:solidFill>
                  <a:srgbClr val="00B0F0"/>
                </a:solidFill>
              </a:rPr>
              <a:t>Bases</a:t>
            </a:r>
            <a:endParaRPr lang="en-US" b="1" u="sng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467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Many bases are made of positive ions combined with hydroxide  ions.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Hydroxide ion (OH-) is a negative ion, made of oxygen and hydrogen.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When bases dissolve in water, the positive ions and hydroxide ions separate.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NaOH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 Na+  +  OH-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026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ym typeface="Wingdings" panose="05000000000000000000" pitchFamily="2" charset="2"/>
              </a:rPr>
              <a:t>Not every base contains hydroxide ions. 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ym typeface="Wingdings" panose="05000000000000000000" pitchFamily="2" charset="2"/>
              </a:rPr>
              <a:t>Amonia</a:t>
            </a:r>
            <a:r>
              <a:rPr lang="en-US" sz="2400" b="1" dirty="0" smtClean="0">
                <a:sym typeface="Wingdings" panose="05000000000000000000" pitchFamily="2" charset="2"/>
              </a:rPr>
              <a:t> is a base that reacts with water to form hydroxide ions.  NH</a:t>
            </a:r>
            <a:r>
              <a:rPr lang="en-US" sz="1600" b="1" dirty="0" smtClean="0">
                <a:sym typeface="Wingdings" panose="05000000000000000000" pitchFamily="2" charset="2"/>
              </a:rPr>
              <a:t>3</a:t>
            </a:r>
            <a:r>
              <a:rPr lang="en-US" sz="2400" b="1" dirty="0" smtClean="0">
                <a:sym typeface="Wingdings" panose="05000000000000000000" pitchFamily="2" charset="2"/>
              </a:rPr>
              <a:t> +  H</a:t>
            </a:r>
            <a:r>
              <a:rPr lang="en-US" sz="1400" b="1" dirty="0" smtClean="0">
                <a:sym typeface="Wingdings" panose="05000000000000000000" pitchFamily="2" charset="2"/>
              </a:rPr>
              <a:t>2</a:t>
            </a:r>
            <a:r>
              <a:rPr lang="en-US" sz="2400" b="1" dirty="0" smtClean="0">
                <a:sym typeface="Wingdings" panose="05000000000000000000" pitchFamily="2" charset="2"/>
              </a:rPr>
              <a:t>O   NH</a:t>
            </a:r>
            <a:r>
              <a:rPr lang="en-US" sz="1600" b="1" dirty="0" smtClean="0">
                <a:sym typeface="Wingdings" panose="05000000000000000000" pitchFamily="2" charset="2"/>
              </a:rPr>
              <a:t>4</a:t>
            </a:r>
            <a:r>
              <a:rPr lang="en-US" sz="2400" b="1" dirty="0" smtClean="0">
                <a:sym typeface="Wingdings" panose="05000000000000000000" pitchFamily="2" charset="2"/>
              </a:rPr>
              <a:t>+   +  OH-</a:t>
            </a:r>
          </a:p>
          <a:p>
            <a:endParaRPr lang="en-US" sz="2400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ym typeface="Wingdings" panose="05000000000000000000" pitchFamily="2" charset="2"/>
              </a:rPr>
              <a:t>A base is any substance that produces hydroxide ions in water.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ym typeface="Wingdings" panose="05000000000000000000" pitchFamily="2" charset="2"/>
              </a:rPr>
              <a:t>Hydroxide ions are responsible for the bitter taste and slippery feel of bases, and turn red litmus paper blue.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pic>
        <p:nvPicPr>
          <p:cNvPr id="2050" name="Picture 2" descr="C:\Users\bboyer.BFCS\AppData\Local\Microsoft\Windows\Temporary Internet Files\Content.IE5\VQ3XH292\i-get-i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37472"/>
            <a:ext cx="1371600" cy="168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17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STRENGTH OF ACIDS AND BASES</a:t>
            </a:r>
            <a:endParaRPr lang="en-US" sz="3200" b="1" dirty="0"/>
          </a:p>
        </p:txBody>
      </p:sp>
      <p:pic>
        <p:nvPicPr>
          <p:cNvPr id="3074" name="Picture 2" descr="C:\Users\bboyer.BFCS\AppData\Local\Microsoft\Windows\Temporary Internet Files\Content.IE5\0ASYAJ5P\clipart-muscle-no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147066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1712893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Strength refers to how well and acid or a base produces ions in water.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94338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Molecules of a </a:t>
            </a:r>
            <a:r>
              <a:rPr lang="en-US" sz="2400" b="1" dirty="0" smtClean="0">
                <a:solidFill>
                  <a:srgbClr val="FF0000"/>
                </a:solidFill>
              </a:rPr>
              <a:t>strong acid </a:t>
            </a:r>
            <a:r>
              <a:rPr lang="en-US" sz="2400" b="1" dirty="0" smtClean="0"/>
              <a:t>react to form ions in solution.</a:t>
            </a:r>
          </a:p>
          <a:p>
            <a:r>
              <a:rPr lang="en-US" sz="2400" b="1" dirty="0" smtClean="0"/>
              <a:t>Molecules of  a </a:t>
            </a:r>
            <a:r>
              <a:rPr lang="en-US" sz="2400" b="1" dirty="0" smtClean="0">
                <a:solidFill>
                  <a:srgbClr val="FF0000"/>
                </a:solidFill>
              </a:rPr>
              <a:t>weak acid </a:t>
            </a:r>
            <a:r>
              <a:rPr lang="en-US" sz="2400" b="1" dirty="0" smtClean="0"/>
              <a:t>forms very few ions.</a:t>
            </a:r>
            <a:endParaRPr lang="en-US" sz="2400" b="1" dirty="0"/>
          </a:p>
        </p:txBody>
      </p:sp>
      <p:pic>
        <p:nvPicPr>
          <p:cNvPr id="3075" name="Picture 3" descr="C:\Users\bboyer.BFCS\AppData\Local\Microsoft\Windows\Temporary Internet Files\Content.IE5\KOVHE7CZ\33375-clip-art-graphic-of-a-transfusion-blood-droplet-mascot-cartoon-character-flexing-his-arm-muscles-by-toons4bi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97888"/>
            <a:ext cx="1371600" cy="137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1506" y="4671342"/>
            <a:ext cx="7620000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Strong = hydrochloric acid, sulfuric acid, and nitric acid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715000"/>
            <a:ext cx="7772400" cy="46166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Weak = acetic acid (and others)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78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51379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Strong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bases</a:t>
            </a:r>
            <a:r>
              <a:rPr lang="en-US" sz="2400" b="1" dirty="0" smtClean="0"/>
              <a:t> react in water in a similar way.  </a:t>
            </a:r>
          </a:p>
          <a:p>
            <a:r>
              <a:rPr lang="en-US" sz="2400" b="1" dirty="0" smtClean="0"/>
              <a:t>They will produce more hydroxide ions</a:t>
            </a:r>
            <a:endParaRPr lang="en-US" sz="2400" b="1" dirty="0"/>
          </a:p>
        </p:txBody>
      </p:sp>
      <p:pic>
        <p:nvPicPr>
          <p:cNvPr id="4099" name="Picture 3" descr="C:\Users\bboyer.BFCS\AppData\Local\Microsoft\Windows\Temporary Internet Files\Content.IE5\UPVUUCA6\08d1f43314db8e80a6f72fc0e45f12b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353" y="751378"/>
            <a:ext cx="1459757" cy="17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743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Measuring pH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352799"/>
            <a:ext cx="7924800" cy="1384995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pH scale is a range of values from 0 - 14.</a:t>
            </a:r>
          </a:p>
          <a:p>
            <a:r>
              <a:rPr lang="en-US" sz="2800" b="1" dirty="0" smtClean="0"/>
              <a:t>It expresses the concentration of hydrogen ions in a solution.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535" y="4931884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Most </a:t>
            </a:r>
            <a:r>
              <a:rPr lang="en-US" sz="2400" b="1" dirty="0" smtClean="0">
                <a:solidFill>
                  <a:srgbClr val="FF0000"/>
                </a:solidFill>
              </a:rPr>
              <a:t>acidic</a:t>
            </a:r>
            <a:r>
              <a:rPr lang="en-US" sz="2400" b="1" dirty="0" smtClean="0"/>
              <a:t> substances are at the low end (top).</a:t>
            </a:r>
          </a:p>
          <a:p>
            <a:r>
              <a:rPr lang="en-US" sz="2400" b="1" dirty="0" smtClean="0"/>
              <a:t>The most </a:t>
            </a:r>
            <a:r>
              <a:rPr lang="en-US" sz="2400" b="1" dirty="0" smtClean="0">
                <a:solidFill>
                  <a:srgbClr val="00B0F0"/>
                </a:solidFill>
              </a:rPr>
              <a:t>basic</a:t>
            </a:r>
            <a:r>
              <a:rPr lang="en-US" sz="2400" b="1" dirty="0" smtClean="0"/>
              <a:t> substances are at the high end (bottom).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06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important points to remember about </a:t>
            </a:r>
            <a:r>
              <a:rPr lang="en-US" sz="2800" b="1" dirty="0" err="1" smtClean="0"/>
              <a:t>pH.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 A low pH tells you that the concentration of hydrogen ions is high.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4797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2.  A high pH tells you that the concentration of hydrogen ions is low.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73152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pH lower than 7 is </a:t>
            </a:r>
            <a:r>
              <a:rPr lang="en-US" sz="2400" b="1" dirty="0" smtClean="0">
                <a:solidFill>
                  <a:srgbClr val="FF0000"/>
                </a:solidFill>
              </a:rPr>
              <a:t>acidic</a:t>
            </a:r>
            <a:r>
              <a:rPr lang="en-US" sz="2400" b="1" dirty="0" smtClean="0"/>
              <a:t>.</a:t>
            </a:r>
          </a:p>
          <a:p>
            <a:pPr algn="ctr"/>
            <a:r>
              <a:rPr lang="en-US" sz="2400" b="1" dirty="0" smtClean="0"/>
              <a:t>A pH higher than 7 is </a:t>
            </a:r>
            <a:r>
              <a:rPr lang="en-US" sz="2400" b="1" dirty="0" smtClean="0">
                <a:solidFill>
                  <a:srgbClr val="00B0F0"/>
                </a:solidFill>
              </a:rPr>
              <a:t>base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Strength vs Dilute….. Know the difference!  </a:t>
            </a:r>
          </a:p>
          <a:p>
            <a:pPr algn="ctr"/>
            <a:r>
              <a:rPr lang="en-US" sz="2800" b="1" dirty="0" smtClean="0"/>
              <a:t>Your clothing and skin could be in jeopardy!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95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reaction between an acid and base is called </a:t>
            </a:r>
            <a:r>
              <a:rPr lang="en-US" sz="2800" b="1" u="sng" dirty="0" smtClean="0"/>
              <a:t>neutralization</a:t>
            </a:r>
            <a:r>
              <a:rPr lang="en-US" sz="2800" b="1" dirty="0" smtClean="0"/>
              <a:t>. (close to 7 on pH scale)</a:t>
            </a:r>
          </a:p>
          <a:p>
            <a:endParaRPr lang="en-US" sz="2800" b="1" dirty="0"/>
          </a:p>
          <a:p>
            <a:r>
              <a:rPr lang="en-US" sz="2800" b="1" dirty="0" smtClean="0"/>
              <a:t>After neutralization, an acid-base mixture is not as acidic or basic as the individual starting solutions were.</a:t>
            </a:r>
          </a:p>
          <a:p>
            <a:endParaRPr lang="en-US" sz="2800" b="1" dirty="0"/>
          </a:p>
          <a:p>
            <a:r>
              <a:rPr lang="en-US" sz="2800" b="1" dirty="0" smtClean="0"/>
              <a:t>The final pH depends on such factors as the volumes, concentrations, and identities of the reactants.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713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536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Chapter 7:   Acids, Bases, and Solutions</vt:lpstr>
      <vt:lpstr>Acids and Bases in Solution</vt:lpstr>
      <vt:lpstr>PowerPoint Presentation</vt:lpstr>
      <vt:lpstr>B. Bases</vt:lpstr>
      <vt:lpstr>PowerPoint Presentation</vt:lpstr>
      <vt:lpstr>STRENGTH OF ACIDS AND BASES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 Acids, Bases, and Solutions</dc:title>
  <dc:creator>Beverly Boyer</dc:creator>
  <cp:lastModifiedBy>Beverly Boyer</cp:lastModifiedBy>
  <cp:revision>7</cp:revision>
  <dcterms:created xsi:type="dcterms:W3CDTF">2016-01-13T14:50:18Z</dcterms:created>
  <dcterms:modified xsi:type="dcterms:W3CDTF">2016-01-13T16:00:16Z</dcterms:modified>
</cp:coreProperties>
</file>