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D971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2295E7-A1AD-4657-A0FB-3D36449E13A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6B6A79-4E39-4ED0-A2F8-E07B07096E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95E7-A1AD-4657-A0FB-3D36449E13A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6A79-4E39-4ED0-A2F8-E07B07096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95E7-A1AD-4657-A0FB-3D36449E13A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6A79-4E39-4ED0-A2F8-E07B07096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2295E7-A1AD-4657-A0FB-3D36449E13A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6B6A79-4E39-4ED0-A2F8-E07B07096E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2295E7-A1AD-4657-A0FB-3D36449E13A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6B6A79-4E39-4ED0-A2F8-E07B07096E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95E7-A1AD-4657-A0FB-3D36449E13A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6A79-4E39-4ED0-A2F8-E07B07096E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95E7-A1AD-4657-A0FB-3D36449E13A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6A79-4E39-4ED0-A2F8-E07B07096E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2295E7-A1AD-4657-A0FB-3D36449E13A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6B6A79-4E39-4ED0-A2F8-E07B07096E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95E7-A1AD-4657-A0FB-3D36449E13A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6A79-4E39-4ED0-A2F8-E07B07096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2295E7-A1AD-4657-A0FB-3D36449E13A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6B6A79-4E39-4ED0-A2F8-E07B07096ED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2295E7-A1AD-4657-A0FB-3D36449E13A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6B6A79-4E39-4ED0-A2F8-E07B07096ED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2295E7-A1AD-4657-A0FB-3D36449E13A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6B6A79-4E39-4ED0-A2F8-E07B07096E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304800"/>
            <a:ext cx="6172200" cy="22098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Chapter 7:  </a:t>
            </a:r>
            <a:br>
              <a:rPr lang="en-US" sz="4400" dirty="0" smtClean="0"/>
            </a:br>
            <a:r>
              <a:rPr lang="en-US" sz="4400" dirty="0" smtClean="0"/>
              <a:t>Acids, Bases, and Solutions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895600"/>
            <a:ext cx="6172200" cy="1905000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elaxedInset"/>
          </a:sp3d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7.5  </a:t>
            </a:r>
          </a:p>
          <a:p>
            <a:pPr algn="ctr"/>
            <a:r>
              <a:rPr lang="en-US" sz="4800" dirty="0" smtClean="0"/>
              <a:t>Digestion and pH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5227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434883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What is digestion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pic>
        <p:nvPicPr>
          <p:cNvPr id="1026" name="Picture 2" descr="C:\Users\bboyer.BFCS\AppData\Local\Microsoft\Windows\Temporary Internet Files\Content.IE5\UPVUUCA6\caveman-thinking-16476-lar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0518"/>
            <a:ext cx="990600" cy="1618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00200" y="1171744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Foods are made mostly of water and 3 groups of compounds: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21336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1.  carbohydrates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28807" y="318004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2.  proteins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43886" y="442595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3.  fats</a:t>
            </a:r>
            <a:endParaRPr lang="en-US" sz="2800" b="1" dirty="0"/>
          </a:p>
        </p:txBody>
      </p:sp>
      <p:pic>
        <p:nvPicPr>
          <p:cNvPr id="1031" name="Picture 7" descr="C:\Users\bboyer.BFCS\AppData\Local\Microsoft\Windows\Temporary Internet Files\Content.IE5\KOVHE7CZ\Pastasciutta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600" y="1863019"/>
            <a:ext cx="136207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bboyer.BFCS\AppData\Local\Microsoft\Windows\Temporary Internet Files\Content.IE5\0ASYAJ5P\Cow_cartoon_04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924174"/>
            <a:ext cx="1163462" cy="82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bboyer.BFCS\AppData\Local\Microsoft\Windows\Temporary Internet Files\Content.IE5\0ASYAJ5P\ice-cream-trans-fats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794" y="4450489"/>
            <a:ext cx="1027011" cy="77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81000" y="53340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Foods must be broken down into simpler substances that your body can use 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7631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process of digestion breaks down the complex molecules of food into smaller molecules.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981200"/>
            <a:ext cx="4724400" cy="523220"/>
          </a:xfrm>
          <a:prstGeom prst="rect">
            <a:avLst/>
          </a:prstGeom>
          <a:solidFill>
            <a:schemeClr val="bg2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1.  Mechanical digestion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46502" y="3200400"/>
            <a:ext cx="7696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b="1" dirty="0" smtClean="0"/>
              <a:t>Large pieces of food are torn and ground into smaller pieces.</a:t>
            </a:r>
          </a:p>
          <a:p>
            <a:endParaRPr lang="en-US" sz="2800" b="1" dirty="0" smtClean="0"/>
          </a:p>
          <a:p>
            <a:pPr marL="457200" indent="-457200">
              <a:buFont typeface="Arial" charset="0"/>
              <a:buChar char="•"/>
            </a:pPr>
            <a:r>
              <a:rPr lang="en-US" sz="2800" b="1" dirty="0" smtClean="0"/>
              <a:t>Only the size of food has changed.</a:t>
            </a:r>
          </a:p>
          <a:p>
            <a:pPr marL="457200" indent="-457200">
              <a:buFont typeface="Arial" charset="0"/>
              <a:buChar char="•"/>
            </a:pPr>
            <a:endParaRPr lang="en-US" sz="2800" b="1" dirty="0"/>
          </a:p>
          <a:p>
            <a:pPr marL="457200" indent="-457200">
              <a:buFont typeface="Arial" charset="0"/>
              <a:buChar char="•"/>
            </a:pPr>
            <a:r>
              <a:rPr lang="en-US" sz="2800" b="1" dirty="0" smtClean="0"/>
              <a:t>It is still the same compounds.</a:t>
            </a:r>
            <a:endParaRPr lang="en-US" sz="2800" b="1" dirty="0"/>
          </a:p>
        </p:txBody>
      </p:sp>
      <p:pic>
        <p:nvPicPr>
          <p:cNvPr id="2051" name="Picture 3" descr="C:\Users\bboyer.BFCS\AppData\Local\Microsoft\Windows\Temporary Internet Files\Content.IE5\0ASYAJ5P\teeth_lady_gaga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371297"/>
            <a:ext cx="1924050" cy="1981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Callout 5"/>
          <p:cNvSpPr/>
          <p:nvPr/>
        </p:nvSpPr>
        <p:spPr>
          <a:xfrm rot="1981763">
            <a:off x="7404962" y="1320616"/>
            <a:ext cx="1176579" cy="997706"/>
          </a:xfrm>
          <a:prstGeom prst="wedgeEllipseCallou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I’m back!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870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4267200" cy="523220"/>
          </a:xfrm>
          <a:prstGeom prst="rect">
            <a:avLst/>
          </a:prstGeom>
          <a:solidFill>
            <a:schemeClr val="bg2">
              <a:lumMod val="75000"/>
            </a:schemeClr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2.  Chemical digestion</a:t>
            </a:r>
            <a:endParaRPr lang="en-US" sz="2800" b="1" dirty="0"/>
          </a:p>
        </p:txBody>
      </p:sp>
      <p:pic>
        <p:nvPicPr>
          <p:cNvPr id="3074" name="Picture 2" descr="C:\Users\bboyer.BFCS\AppData\Local\Microsoft\Windows\Temporary Internet Files\Content.IE5\0ASYAJ5P\bava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1842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1437620"/>
            <a:ext cx="8382000" cy="543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smtClean="0"/>
              <a:t>Breaks large molecules into smaller ones.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9812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 smtClean="0"/>
              <a:t>Takes place with the help of enzymes.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81383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smtClean="0"/>
              <a:t>Enzymes are catalysts that speed up reactions in living things.</a:t>
            </a:r>
            <a:endParaRPr lang="en-US" sz="2800" b="1" dirty="0"/>
          </a:p>
        </p:txBody>
      </p:sp>
      <p:pic>
        <p:nvPicPr>
          <p:cNvPr id="3075" name="Picture 3" descr="C:\Users\bboyer.BFCS\AppData\Local\Microsoft\Windows\Temporary Internet Files\Content.IE5\KOVHE7CZ\Race_car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7" y="2743200"/>
            <a:ext cx="130492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41910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 smtClean="0"/>
              <a:t>They need just the right conditions to work, including temperature and </a:t>
            </a:r>
            <a:r>
              <a:rPr lang="en-US" sz="2800" b="1" dirty="0" err="1" smtClean="0"/>
              <a:t>pH.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8747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305800" cy="523220"/>
          </a:xfrm>
          <a:prstGeom prst="rect">
            <a:avLst/>
          </a:prstGeom>
          <a:noFill/>
          <a:ln w="57150">
            <a:solidFill>
              <a:srgbClr val="FF99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pH in the Digestive System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11430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Saliva is the beginning of digestion.</a:t>
            </a:r>
            <a:endParaRPr lang="en-US" sz="2800" b="1" dirty="0"/>
          </a:p>
        </p:txBody>
      </p:sp>
      <p:pic>
        <p:nvPicPr>
          <p:cNvPr id="4100" name="Picture 4" descr="C:\Users\bboyer.BFCS\AppData\Local\Microsoft\Windows\Temporary Internet Files\Content.IE5\VQ3XH292\Start-Her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70" y="914888"/>
            <a:ext cx="1502664" cy="1502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2417552"/>
            <a:ext cx="7924800" cy="523220"/>
          </a:xfrm>
          <a:prstGeom prst="rect">
            <a:avLst/>
          </a:prstGeom>
          <a:solidFill>
            <a:srgbClr val="A7D971"/>
          </a:solidFill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Saliva has a pH near 7, the neutral point.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352800"/>
            <a:ext cx="7467600" cy="1384995"/>
          </a:xfrm>
          <a:prstGeom prst="rect">
            <a:avLst/>
          </a:prstGeom>
          <a:solidFill>
            <a:srgbClr val="A7D971"/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Saliva has the enzyme amylase that helps break the larger carbohydrate starch into smaller sugar molecules.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867" y="5080861"/>
            <a:ext cx="7543133" cy="954107"/>
          </a:xfrm>
          <a:prstGeom prst="rect">
            <a:avLst/>
          </a:prstGeom>
          <a:solidFill>
            <a:srgbClr val="A7D971"/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Amylase works best when the pH is near 7.  </a:t>
            </a:r>
            <a:endParaRPr lang="en-US" sz="2800" b="1" dirty="0"/>
          </a:p>
        </p:txBody>
      </p:sp>
      <p:pic>
        <p:nvPicPr>
          <p:cNvPr id="4101" name="Picture 5" descr="C:\Users\bboyer.BFCS\AppData\Local\Microsoft\Windows\Temporary Internet Files\Content.IE5\KOVHE7CZ\mlss_mario-hammer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9307">
            <a:off x="8032488" y="3144881"/>
            <a:ext cx="1089064" cy="1205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19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073" y="1012958"/>
            <a:ext cx="2819400" cy="53340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stomach.</a:t>
            </a:r>
            <a:endParaRPr lang="en-US" sz="2800" b="1" dirty="0"/>
          </a:p>
        </p:txBody>
      </p:sp>
      <p:pic>
        <p:nvPicPr>
          <p:cNvPr id="5122" name="Picture 2" descr="C:\Users\bboyer.BFCS\AppData\Local\Microsoft\Windows\Temporary Internet Files\Content.IE5\0ASYAJ5P\stomach_acidalysss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739" y="272389"/>
            <a:ext cx="1375669" cy="148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43170" y="272389"/>
            <a:ext cx="45453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Both mechanical and chemical digestion takes place.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4706" y="1905000"/>
            <a:ext cx="84769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The lining of the stomach releases </a:t>
            </a:r>
            <a:r>
              <a:rPr lang="en-US" sz="2800" b="1" dirty="0" smtClean="0">
                <a:solidFill>
                  <a:srgbClr val="FF0000"/>
                </a:solidFill>
              </a:rPr>
              <a:t>hydrochloric acid and enzymes</a:t>
            </a:r>
            <a:r>
              <a:rPr lang="en-US" sz="2800" b="1" dirty="0" smtClean="0"/>
              <a:t>, setting the stage for the next phase of digestion.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6740" y="3343420"/>
            <a:ext cx="7572859" cy="523220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pH drops to a very acidic level of 2.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022589"/>
            <a:ext cx="88360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enzyme pepsin is unusual.  Most enzymes work best in solutions that are nearly neutral.  Pepsin works best in </a:t>
            </a:r>
            <a:r>
              <a:rPr lang="en-US" sz="2800" b="1" dirty="0" smtClean="0">
                <a:solidFill>
                  <a:srgbClr val="FF0000"/>
                </a:solidFill>
              </a:rPr>
              <a:t>acids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6073" y="4053840"/>
            <a:ext cx="8314194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This allows pepsin to break down proteins into amino acids -- even smaller molecules.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7973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00111"/>
            <a:ext cx="3886200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Small Intestine</a:t>
            </a:r>
            <a:endParaRPr lang="en-US" sz="2800" b="1" dirty="0"/>
          </a:p>
        </p:txBody>
      </p:sp>
      <p:pic>
        <p:nvPicPr>
          <p:cNvPr id="6146" name="Picture 2" descr="C:\Users\bboyer.BFCS\AppData\Local\Microsoft\Windows\Temporary Internet Files\Content.IE5\VQ3XH292\220px-Intestine_-_sized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929" y="300111"/>
            <a:ext cx="1562393" cy="1583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1371600"/>
            <a:ext cx="6096000" cy="1384995"/>
          </a:xfrm>
          <a:prstGeom prst="rect">
            <a:avLst/>
          </a:prstGeom>
          <a:solidFill>
            <a:srgbClr val="A7D97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Here, digestive fluid containing</a:t>
            </a:r>
          </a:p>
          <a:p>
            <a:r>
              <a:rPr lang="en-US" sz="2800" b="1" dirty="0" smtClean="0"/>
              <a:t>bicarbonate ions (HCO</a:t>
            </a:r>
            <a:r>
              <a:rPr lang="en-US" b="1" dirty="0" smtClean="0"/>
              <a:t>3</a:t>
            </a:r>
            <a:r>
              <a:rPr lang="en-US" sz="2800" b="1" dirty="0" smtClean="0"/>
              <a:t>-) surrounds the food.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971800"/>
            <a:ext cx="5334000" cy="954107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This ion creates a slightly basic solution with a pH of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07164" y="2971800"/>
            <a:ext cx="917922" cy="110799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/>
              <a:t>8</a:t>
            </a:r>
            <a:endParaRPr lang="en-US" sz="6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9374" y="4154685"/>
            <a:ext cx="82112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At this pH, the enzymes of the small intestine work the best.  </a:t>
            </a:r>
          </a:p>
          <a:p>
            <a:r>
              <a:rPr lang="en-US" sz="2800" b="1" dirty="0" smtClean="0"/>
              <a:t>These enzymes complete the breakdown of carbohydrates            ,  proteins            , and fats             .</a:t>
            </a:r>
            <a:endParaRPr lang="en-US" sz="2800" b="1" dirty="0"/>
          </a:p>
        </p:txBody>
      </p:sp>
      <p:pic>
        <p:nvPicPr>
          <p:cNvPr id="8" name="Picture 7" descr="C:\Users\bboyer.BFCS\AppData\Local\Microsoft\Windows\Temporary Internet Files\Content.IE5\KOVHE7CZ\Pastasciutta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093" y="5486400"/>
            <a:ext cx="861106" cy="692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bboyer.BFCS\AppData\Local\Microsoft\Windows\Temporary Internet Files\Content.IE5\0ASYAJ5P\Cow_cartoon_04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957" y="5486400"/>
            <a:ext cx="980528" cy="692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C:\Users\bboyer.BFCS\AppData\Local\Microsoft\Windows\Temporary Internet Files\Content.IE5\0ASYAJ5P\ice-cream-trans-fats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967984"/>
            <a:ext cx="1027011" cy="77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19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1.  What is the role of </a:t>
            </a:r>
            <a:r>
              <a:rPr lang="en-US" sz="2800" b="1" dirty="0" err="1" smtClean="0">
                <a:solidFill>
                  <a:srgbClr val="FF0000"/>
                </a:solidFill>
              </a:rPr>
              <a:t>HCl</a:t>
            </a:r>
            <a:r>
              <a:rPr lang="en-US" sz="2800" b="1" dirty="0" smtClean="0">
                <a:solidFill>
                  <a:srgbClr val="FF0000"/>
                </a:solidFill>
              </a:rPr>
              <a:t>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82802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To lower the stomach’s pH for digestion to occur.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9812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2.  What happens to foods during chemical digestion?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935307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Foods are broken down into simpler substances that the body can use for raw materials and energy.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350007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3.  What are the smaller molecules that result from chemical digestion?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30411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Sugars and amino acids.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9159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0772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4. Which organ of the digestive is neutral?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852407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 O U T H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375627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5.  Which is acidic?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500" y="1898847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 T O M A C H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743200"/>
            <a:ext cx="3673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6.  Which is basic?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7171" name="Picture 3" descr="C:\Users\bboyer.BFCS\AppData\Local\Microsoft\Windows\Temporary Internet Files\Content.IE5\VQ3XH292\220px-Intestine_-_sized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125" y="2422067"/>
            <a:ext cx="1428323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" y="3869867"/>
            <a:ext cx="5448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7.  Where is amylase  found?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7172" name="Picture 4" descr="C:\Users\bboyer.BFCS\AppData\Local\Microsoft\Windows\Temporary Internet Files\Content.IE5\VQ3XH292\monster_mouth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3505198"/>
            <a:ext cx="1056398" cy="122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57200" y="4732968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8.  In which organs does chemical digestion take place?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1200" y="5687075"/>
            <a:ext cx="472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mouth, stomach, small intestines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3039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651</TotalTime>
  <Words>450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Chapter 7:   Acids, Bases, and Solutions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7:   Acids, Bases, and Solutions</dc:title>
  <dc:creator>Beverly Boyer</dc:creator>
  <cp:lastModifiedBy>Beverly Boyer</cp:lastModifiedBy>
  <cp:revision>26</cp:revision>
  <dcterms:created xsi:type="dcterms:W3CDTF">2016-01-15T01:21:11Z</dcterms:created>
  <dcterms:modified xsi:type="dcterms:W3CDTF">2016-11-01T12:52:36Z</dcterms:modified>
</cp:coreProperties>
</file>