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7B12"/>
    <a:srgbClr val="FF3300"/>
    <a:srgbClr val="C5C5C5"/>
    <a:srgbClr val="CC3300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-66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1/11/2016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7:  Acids, bases, and solutions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7.1  Understanding Solutions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42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3365" y="2822028"/>
            <a:ext cx="9966960" cy="1655380"/>
          </a:xfrm>
        </p:spPr>
        <p:txBody>
          <a:bodyPr/>
          <a:lstStyle/>
          <a:p>
            <a:pPr algn="ctr"/>
            <a:r>
              <a:rPr lang="en-US" sz="4400" dirty="0" smtClean="0"/>
              <a:t>remember: 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800" dirty="0" smtClean="0"/>
              <a:t>You can test the conductivity to find out what type of solution it is</a:t>
            </a:r>
            <a:br>
              <a:rPr lang="en-US" sz="4800" dirty="0" smtClean="0"/>
            </a:br>
            <a:r>
              <a:rPr lang="en-US" sz="4400" dirty="0" smtClean="0"/>
              <a:t> 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2055" y="5413878"/>
            <a:ext cx="11119945" cy="1069848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Molecular compounds</a:t>
            </a:r>
            <a:r>
              <a:rPr lang="en-US" sz="4000" dirty="0"/>
              <a:t> (covalent bonds)</a:t>
            </a:r>
            <a:r>
              <a:rPr lang="en-US" sz="4000" dirty="0" smtClean="0"/>
              <a:t> </a:t>
            </a:r>
          </a:p>
          <a:p>
            <a:r>
              <a:rPr lang="en-US" sz="4000" dirty="0" smtClean="0"/>
              <a:t>do </a:t>
            </a:r>
            <a:r>
              <a:rPr lang="en-US" sz="4000" dirty="0"/>
              <a:t>not</a:t>
            </a:r>
            <a:r>
              <a:rPr lang="en-US" sz="4000" dirty="0" smtClean="0"/>
              <a:t>.    (sugar)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36482" y="4382816"/>
            <a:ext cx="116507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Ionic compounds conduct electricity. (salt)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2020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841" y="394138"/>
            <a:ext cx="913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Which type of mixture has the largest particles?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966" y="978913"/>
            <a:ext cx="2920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 suspension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82752" y="1950195"/>
            <a:ext cx="8409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Which kind of solution conducts electricity?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6841" y="2598757"/>
            <a:ext cx="96932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solution of an ionic compound dissolved in water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82752" y="3508483"/>
            <a:ext cx="117991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Why do sugar molecules not break apart as salt ions do when </a:t>
            </a:r>
          </a:p>
          <a:p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they are dissolved in water?</a:t>
            </a:r>
            <a:endParaRPr lang="en-US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6841" y="4688051"/>
            <a:ext cx="1167101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Because sugar’s covalent bonds do not break; the nearly </a:t>
            </a:r>
          </a:p>
          <a:p>
            <a:r>
              <a:rPr lang="en-US" sz="3200" dirty="0" smtClean="0"/>
              <a:t>neutral sugar molecules are less attracted by the polar water </a:t>
            </a:r>
          </a:p>
          <a:p>
            <a:r>
              <a:rPr lang="en-US" sz="3200" dirty="0" smtClean="0"/>
              <a:t>molecules.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7174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2483" y="346841"/>
            <a:ext cx="70172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Solutes </a:t>
            </a:r>
            <a:r>
              <a:rPr lang="en-US" sz="3200" dirty="0" smtClean="0">
                <a:solidFill>
                  <a:srgbClr val="00B0F0"/>
                </a:solidFill>
              </a:rPr>
              <a:t>lower the freezing point </a:t>
            </a:r>
            <a:r>
              <a:rPr lang="en-US" sz="3200" dirty="0" smtClean="0"/>
              <a:t>and </a:t>
            </a:r>
          </a:p>
          <a:p>
            <a:r>
              <a:rPr lang="en-US" sz="3200" dirty="0" smtClean="0">
                <a:solidFill>
                  <a:srgbClr val="FF3300"/>
                </a:solidFill>
              </a:rPr>
              <a:t>raise the boiling point </a:t>
            </a:r>
            <a:r>
              <a:rPr lang="en-US" sz="3200" dirty="0" smtClean="0"/>
              <a:t>of a solvent.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90649" y="1504182"/>
            <a:ext cx="1152578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smtClean="0"/>
              <a:t>The solute particles make it harder for solvent molecules</a:t>
            </a:r>
          </a:p>
          <a:p>
            <a:r>
              <a:rPr lang="en-US" sz="3400" dirty="0" smtClean="0"/>
              <a:t> to form crystals, therefore </a:t>
            </a:r>
            <a:r>
              <a:rPr lang="en-US" sz="3400" dirty="0" smtClean="0">
                <a:solidFill>
                  <a:srgbClr val="00B0F0"/>
                </a:solidFill>
              </a:rPr>
              <a:t>lowering</a:t>
            </a:r>
            <a:r>
              <a:rPr lang="en-US" sz="3400" dirty="0" smtClean="0"/>
              <a:t> the freezing point.</a:t>
            </a:r>
            <a:endParaRPr lang="en-US" sz="34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2729184"/>
            <a:ext cx="5400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00B0F0"/>
                </a:solidFill>
              </a:rPr>
              <a:t>A great example is salt water!</a:t>
            </a:r>
            <a:endParaRPr lang="en-US" sz="2800" b="1" u="sng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649" y="3398627"/>
            <a:ext cx="116746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Presence of solutes in a solvent make it harder for the solvent</a:t>
            </a:r>
          </a:p>
          <a:p>
            <a:r>
              <a:rPr lang="en-US" sz="3200" dirty="0" smtClean="0"/>
              <a:t>molecules to escape, therefore </a:t>
            </a:r>
            <a:r>
              <a:rPr lang="en-US" sz="3200" dirty="0" smtClean="0">
                <a:solidFill>
                  <a:srgbClr val="FF0000"/>
                </a:solidFill>
              </a:rPr>
              <a:t>raising</a:t>
            </a:r>
            <a:r>
              <a:rPr lang="en-US" sz="3200" dirty="0" smtClean="0"/>
              <a:t> the boiling point.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73332" y="4622068"/>
            <a:ext cx="117431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Coolants in a car radiator is a solution of water and another </a:t>
            </a:r>
          </a:p>
          <a:p>
            <a:r>
              <a:rPr lang="en-US" sz="3200" dirty="0" smtClean="0"/>
              <a:t>liquid called </a:t>
            </a:r>
            <a:r>
              <a:rPr lang="en-US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antifreeze</a:t>
            </a:r>
            <a:r>
              <a:rPr lang="en-US" sz="3200" dirty="0" smtClean="0"/>
              <a:t>.  This gives it a </a:t>
            </a:r>
            <a:r>
              <a:rPr lang="en-US" sz="3200" b="1" dirty="0" smtClean="0">
                <a:solidFill>
                  <a:srgbClr val="FF0000"/>
                </a:solidFill>
              </a:rPr>
              <a:t>higher boiling point </a:t>
            </a:r>
          </a:p>
          <a:p>
            <a:r>
              <a:rPr lang="en-US" sz="3200" dirty="0" smtClean="0"/>
              <a:t>and a </a:t>
            </a:r>
            <a:r>
              <a:rPr lang="en-US" sz="3200" dirty="0" smtClean="0">
                <a:solidFill>
                  <a:srgbClr val="00B0F0"/>
                </a:solidFill>
              </a:rPr>
              <a:t>lower freezing point </a:t>
            </a:r>
            <a:r>
              <a:rPr lang="en-US" sz="3200" dirty="0" smtClean="0"/>
              <a:t>than water alone.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566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6386" y="211970"/>
            <a:ext cx="1118306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A7B12"/>
                </a:solidFill>
              </a:rPr>
              <a:t>Would a car be better protected by pure antifreeze or a </a:t>
            </a:r>
          </a:p>
          <a:p>
            <a:r>
              <a:rPr lang="en-US" sz="3200" b="1" dirty="0" smtClean="0">
                <a:solidFill>
                  <a:srgbClr val="FA7B12"/>
                </a:solidFill>
              </a:rPr>
              <a:t>mixture of half antifreeze and half water?</a:t>
            </a:r>
            <a:endParaRPr lang="en-US" sz="3200" b="1" dirty="0">
              <a:solidFill>
                <a:srgbClr val="FA7B1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379" y="1408294"/>
            <a:ext cx="11756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Half and half because the mixture has a lower freezing point </a:t>
            </a:r>
          </a:p>
          <a:p>
            <a:r>
              <a:rPr lang="en-US" sz="3200" dirty="0" smtClean="0"/>
              <a:t>and a higher boiling point than either water or antifreeze alone.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46386" y="3097060"/>
            <a:ext cx="145623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A7B12"/>
                </a:solidFill>
              </a:rPr>
              <a:t>Does salt water have a lower or higher freezing point </a:t>
            </a:r>
          </a:p>
          <a:p>
            <a:r>
              <a:rPr lang="en-US" sz="3200" b="1" dirty="0" smtClean="0">
                <a:solidFill>
                  <a:srgbClr val="FA7B12"/>
                </a:solidFill>
              </a:rPr>
              <a:t>than pure water?</a:t>
            </a:r>
            <a:endParaRPr lang="en-US" sz="3200" b="1" dirty="0">
              <a:solidFill>
                <a:srgbClr val="FA7B1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388" y="4888485"/>
            <a:ext cx="119461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A7B12"/>
                </a:solidFill>
              </a:rPr>
              <a:t>If you mix food coloring in water to make it blue, have you </a:t>
            </a:r>
          </a:p>
          <a:p>
            <a:r>
              <a:rPr lang="en-US" sz="3200" b="1" dirty="0" smtClean="0">
                <a:solidFill>
                  <a:srgbClr val="FA7B12"/>
                </a:solidFill>
              </a:rPr>
              <a:t>made a solution or a suspension?</a:t>
            </a:r>
            <a:endParaRPr lang="en-US" sz="3200" b="1" dirty="0">
              <a:solidFill>
                <a:srgbClr val="FA7B1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379" y="4179441"/>
            <a:ext cx="12348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lower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024759" y="6101255"/>
            <a:ext cx="4193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solution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448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/>
              <a:t>Solution</a:t>
            </a:r>
            <a:r>
              <a:rPr lang="en-US" sz="4000" dirty="0" smtClean="0"/>
              <a:t>:  a well-mixed mixture that contains a solvent and at least one solute</a:t>
            </a:r>
          </a:p>
          <a:p>
            <a:r>
              <a:rPr lang="en-US" sz="4000" b="1" u="sng" dirty="0" smtClean="0">
                <a:solidFill>
                  <a:schemeClr val="accent2">
                    <a:lumMod val="75000"/>
                  </a:schemeClr>
                </a:solidFill>
              </a:rPr>
              <a:t>Solvent</a:t>
            </a:r>
            <a:r>
              <a:rPr lang="en-US" sz="4000" dirty="0" smtClean="0"/>
              <a:t>: 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part of a solution present in the largest amount.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4800" y="4603531"/>
            <a:ext cx="93705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>
                <a:solidFill>
                  <a:schemeClr val="accent6">
                    <a:lumMod val="75000"/>
                  </a:schemeClr>
                </a:solidFill>
              </a:rPr>
              <a:t>Solute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:  the substance that is present in </a:t>
            </a:r>
          </a:p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a solution in a smaller amount and is </a:t>
            </a:r>
          </a:p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dissolved by the solvent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74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014" y="484632"/>
            <a:ext cx="10860234" cy="1609344"/>
          </a:xfrm>
        </p:spPr>
        <p:txBody>
          <a:bodyPr/>
          <a:lstStyle/>
          <a:p>
            <a:pPr algn="ctr"/>
            <a:r>
              <a:rPr lang="en-US" dirty="0" smtClean="0"/>
              <a:t>Solutions have the same properties throughout.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59" y="2121408"/>
            <a:ext cx="11729543" cy="405079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It contains solute particles (molecules or ions) that are too small to see.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68014" y="3140971"/>
            <a:ext cx="179226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Water dissolves so many substances that it is often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 called the “universal solvent”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" y="4292854"/>
            <a:ext cx="11571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smtClean="0"/>
              <a:t>Life depends on water solutions.  Examples?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02020" y="5000740"/>
            <a:ext cx="113038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A solution can be made up of any combination of gases, liquids, or solids.</a:t>
            </a:r>
            <a:endParaRPr lang="en-US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84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422" y="0"/>
            <a:ext cx="11871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3300"/>
                </a:solidFill>
              </a:rPr>
              <a:t>1.  What solvent is essential to living things?</a:t>
            </a: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61828"/>
            <a:ext cx="105944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F0"/>
                </a:solidFill>
              </a:rPr>
              <a:t>water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457201" y="2241287"/>
            <a:ext cx="108782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2.  In a solution of 10mL of liquid A and 20mL of liquid B, which substance is the solvent, and which is the solute?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982719" y="4703499"/>
            <a:ext cx="10752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3300"/>
                </a:solidFill>
              </a:rPr>
              <a:t>Liquid B is the solvent and liquid A is the solute.</a:t>
            </a:r>
            <a:endParaRPr lang="en-US" sz="36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86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31230"/>
            <a:ext cx="9756648" cy="64037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Colloids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556" y="2093976"/>
            <a:ext cx="10058400" cy="4050792"/>
          </a:xfrm>
        </p:spPr>
        <p:txBody>
          <a:bodyPr/>
          <a:lstStyle/>
          <a:p>
            <a:r>
              <a:rPr lang="en-US" sz="3600" dirty="0" smtClean="0"/>
              <a:t>A </a:t>
            </a:r>
            <a:r>
              <a:rPr lang="en-US" sz="3600" dirty="0" smtClean="0">
                <a:solidFill>
                  <a:srgbClr val="00B0F0"/>
                </a:solidFill>
              </a:rPr>
              <a:t>c</a:t>
            </a:r>
            <a:r>
              <a:rPr lang="en-US" sz="3600" dirty="0">
                <a:solidFill>
                  <a:srgbClr val="00B0F0"/>
                </a:solidFill>
              </a:rPr>
              <a:t>olloid </a:t>
            </a:r>
            <a:r>
              <a:rPr lang="en-US" sz="3600" dirty="0" smtClean="0"/>
              <a:t>is a mixture containing small, undissolved particles that do not settle out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9066" y="3216165"/>
            <a:ext cx="10479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Gelatin is an great example of a colloid.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0556" y="4119372"/>
            <a:ext cx="106976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C3300"/>
                </a:solidFill>
              </a:rPr>
              <a:t>Colloids contain larger particles than a solution.  </a:t>
            </a:r>
          </a:p>
          <a:p>
            <a:r>
              <a:rPr lang="en-US" sz="3600" b="1" dirty="0" smtClean="0">
                <a:solidFill>
                  <a:srgbClr val="CC3300"/>
                </a:solidFill>
              </a:rPr>
              <a:t>They are too small to see but are large enough to scatter a light beam.</a:t>
            </a:r>
            <a:endParaRPr lang="en-US" sz="3600" b="1" dirty="0">
              <a:solidFill>
                <a:srgbClr val="CC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0556" y="1371600"/>
            <a:ext cx="11204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Colloids are mixtures, but they are not </a:t>
            </a:r>
            <a:r>
              <a:rPr lang="en-US" sz="3600" dirty="0" smtClean="0">
                <a:solidFill>
                  <a:srgbClr val="7030A0"/>
                </a:solidFill>
              </a:rPr>
              <a:t>solutions!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32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02734"/>
          </a:xfrm>
        </p:spPr>
        <p:txBody>
          <a:bodyPr/>
          <a:lstStyle/>
          <a:p>
            <a:pPr algn="ctr"/>
            <a:r>
              <a:rPr lang="en-US" dirty="0" smtClean="0"/>
              <a:t>suspensions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Suspensions are mixtures which particles can be seen and easily separated by settling or filtration.</a:t>
            </a:r>
            <a:endParaRPr lang="en-US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483" y="1072055"/>
            <a:ext cx="11603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 third type of </a:t>
            </a:r>
            <a:r>
              <a:rPr lang="en-US" sz="3200" b="1" dirty="0" smtClean="0">
                <a:solidFill>
                  <a:srgbClr val="7030A0"/>
                </a:solidFill>
              </a:rPr>
              <a:t>mixture</a:t>
            </a:r>
            <a:r>
              <a:rPr lang="en-US" sz="3200" dirty="0" smtClean="0"/>
              <a:t>, but like the colloids, these are not solutions either!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83325" y="4035972"/>
            <a:ext cx="107363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dirty="0" smtClean="0"/>
              <a:t>Unlike a solution, a suspension does not have the same properties throughout.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83325" y="5236301"/>
            <a:ext cx="109885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It contains visible particles that are larger than the particles in solutions or colloids.</a:t>
            </a:r>
            <a:endParaRPr lang="en-US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13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014" y="299545"/>
            <a:ext cx="11540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Tell if the following are colloids or suspensions.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68014" y="1103586"/>
            <a:ext cx="11303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1.  milk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998484" y="1749917"/>
            <a:ext cx="11540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colloid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4138" y="2664373"/>
            <a:ext cx="7898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2.  water and “snow” in a snow globe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171904" y="3310704"/>
            <a:ext cx="3273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suspension</a:t>
            </a: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3753" y="4398580"/>
            <a:ext cx="7936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 gelatin 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403131" y="4983355"/>
            <a:ext cx="7882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colloid</a:t>
            </a:r>
            <a:endParaRPr lang="en-US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78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4172" y="299994"/>
            <a:ext cx="10058400" cy="970316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particles in a solution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362607" y="1293775"/>
            <a:ext cx="114615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When a solution forms, particles of the solute leave each other and become surrounded by particles of the solution.  This explains why the solute </a:t>
            </a:r>
            <a:r>
              <a:rPr lang="en-US" sz="3200" b="1" u="sng" dirty="0" smtClean="0"/>
              <a:t>appears</a:t>
            </a:r>
            <a:r>
              <a:rPr lang="en-US" sz="3200" dirty="0" smtClean="0"/>
              <a:t> to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62607" y="2863435"/>
            <a:ext cx="3326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disappear!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36482" y="3475318"/>
            <a:ext cx="111935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* When </a:t>
            </a:r>
            <a:r>
              <a:rPr lang="en-US" sz="32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ionic</a:t>
            </a:r>
            <a:r>
              <a:rPr lang="en-US" sz="3200" dirty="0" smtClean="0"/>
              <a:t> solids mixes with water,  the positive and negative ions are attracted by the polar water molecules.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36481" y="4722985"/>
            <a:ext cx="111935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* Water molecules surround each ion as it leaves the surface of the crystal, leaving more ions exposed which can then be more readily dissolved.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7382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717" y="520262"/>
            <a:ext cx="116980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Not EVERY substance breaks into ions when it dissolves in water.</a:t>
            </a:r>
            <a:endParaRPr lang="en-US" sz="4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1076" y="2029170"/>
            <a:ext cx="1158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Sugar, a molecular solid, breaks up into individual </a:t>
            </a:r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neutral molecules.</a:t>
            </a:r>
            <a:endParaRPr lang="en-US" sz="32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5930" y="3213307"/>
            <a:ext cx="10137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Water molecules, which are polar,  will attract the sugar molecules which are only </a:t>
            </a:r>
            <a:r>
              <a:rPr lang="en-US" sz="3200" b="1" dirty="0" smtClean="0"/>
              <a:t>SLIGHTLY</a:t>
            </a:r>
            <a:r>
              <a:rPr lang="en-US" sz="3200" dirty="0" smtClean="0"/>
              <a:t> polar.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977462" y="4713891"/>
            <a:ext cx="108309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This causes the sugar molecules to move away from each other, BUT, the covalent bonds within the molecule are NOT broken.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8923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163</TotalTime>
  <Words>743</Words>
  <Application>Microsoft Office PowerPoint</Application>
  <PresentationFormat>Custom</PresentationFormat>
  <Paragraphs>78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Wood Type</vt:lpstr>
      <vt:lpstr>Chapter 7:  Acids, bases, and solutions</vt:lpstr>
      <vt:lpstr>What is a solution?</vt:lpstr>
      <vt:lpstr>Solutions have the same properties throughout. </vt:lpstr>
      <vt:lpstr>PowerPoint Presentation</vt:lpstr>
      <vt:lpstr>Colloids </vt:lpstr>
      <vt:lpstr>suspensions</vt:lpstr>
      <vt:lpstr>PowerPoint Presentation</vt:lpstr>
      <vt:lpstr>particles in a solution</vt:lpstr>
      <vt:lpstr>PowerPoint Presentation</vt:lpstr>
      <vt:lpstr>remember:   You can test the conductivity to find out what type of solution it is  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7:  Acids, bases, and solutions</dc:title>
  <dc:creator>Beverly Boyer</dc:creator>
  <cp:lastModifiedBy>Beverly Boyer</cp:lastModifiedBy>
  <cp:revision>19</cp:revision>
  <dcterms:created xsi:type="dcterms:W3CDTF">2016-01-09T21:08:18Z</dcterms:created>
  <dcterms:modified xsi:type="dcterms:W3CDTF">2016-01-11T10:45:03Z</dcterms:modified>
</cp:coreProperties>
</file>