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7C7F0A-E794-4F54-BEF5-7C062589D54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F98211-F8AE-4067-A1DD-A78619C5E301}" type="datetimeFigureOut">
              <a:rPr lang="en-US" smtClean="0"/>
              <a:t>10/25/2016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543800" cy="1447800"/>
          </a:xfrm>
        </p:spPr>
        <p:txBody>
          <a:bodyPr/>
          <a:lstStyle/>
          <a:p>
            <a:pPr algn="ctr"/>
            <a:r>
              <a:rPr lang="en-US" dirty="0" smtClean="0"/>
              <a:t>PS 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6461760" cy="14478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7.2 Concentration and Solubility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60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CONCENTRATION</a:t>
            </a:r>
            <a:endParaRPr lang="en-US" sz="4400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DILUTE SOLUTION</a:t>
            </a:r>
            <a:r>
              <a:rPr lang="en-US" sz="2800" b="1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:  a mixture that has only a little solute dissolved.</a:t>
            </a:r>
            <a:endParaRPr lang="en-US" sz="2800" b="1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272" y="2362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5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CONCENTRATED SOLUTION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:  a mixture that has a lot of solute dissolved in the solvent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581400"/>
            <a:ext cx="7852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You can change the concentration of a solution by: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245" y="458721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  adding more solute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031" y="503366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2.  adding or removing solvent </a:t>
            </a:r>
            <a:endParaRPr lang="en-US" sz="24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3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To measure concentration, you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compare</a:t>
            </a:r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 the amount of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solute</a:t>
            </a:r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 to the amount of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solvent</a:t>
            </a:r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or</a:t>
            </a:r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 to the total amount of solution.</a:t>
            </a:r>
            <a:endParaRPr lang="en-US" sz="2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" y="1755871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Then, multiply by 100%!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012" y="30480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 solution contains </a:t>
            </a:r>
            <a:r>
              <a:rPr lang="en-US" sz="2800" b="1" u="sng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 grams of solute </a:t>
            </a:r>
            <a:r>
              <a:rPr lang="en-US" sz="28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dissolved in </a:t>
            </a:r>
            <a:r>
              <a:rPr lang="en-US" sz="2800" b="1" u="sng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48 grams of solution</a:t>
            </a:r>
            <a:r>
              <a:rPr lang="en-US" sz="28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 What is its concentration?</a:t>
            </a:r>
            <a:endParaRPr lang="en-US" sz="2800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8470" y="48006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  12 g   </a:t>
            </a:r>
          </a:p>
          <a:p>
            <a:r>
              <a:rPr lang="en-US" b="1" dirty="0" smtClean="0"/>
              <a:t>  48 g   </a:t>
            </a:r>
            <a:r>
              <a:rPr lang="en-US" sz="2400" b="1" dirty="0" smtClean="0"/>
              <a:t>X 100%  = 25%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758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599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SOLUBILITY</a:t>
            </a:r>
            <a:endParaRPr lang="en-US" sz="32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79248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solubility: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 measure of how much solute can dissolve at a given temperature.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When you’ve added so much solute that no more dissolves, you have a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saturated</a:t>
            </a:r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 solution.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1930" y="2880211"/>
            <a:ext cx="6958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If you can continue to add more solute, you have an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372653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unsaturated solution.</a:t>
            </a:r>
            <a:endParaRPr lang="en-US" sz="24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834318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Solubility is given for a specific solvent </a:t>
            </a:r>
            <a:r>
              <a:rPr lang="en-US" sz="2400" dirty="0" smtClean="0">
                <a:solidFill>
                  <a:srgbClr val="00B0F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(such as water) </a:t>
            </a:r>
            <a:r>
              <a:rPr lang="en-U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under certain conditions </a:t>
            </a:r>
            <a:r>
              <a:rPr lang="en-US" sz="24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(such as temperature)</a:t>
            </a:r>
            <a:endParaRPr lang="en-US" sz="24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27657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Solubility can be used to help identify a substance because it is a characteristic property of matter.</a:t>
            </a:r>
          </a:p>
        </p:txBody>
      </p:sp>
    </p:spTree>
    <p:extLst>
      <p:ext uri="{BB962C8B-B14F-4D97-AF65-F5344CB8AC3E}">
        <p14:creationId xmlns:p14="http://schemas.microsoft.com/office/powerpoint/2010/main" val="167788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FACTORS AFFECTING SOLUBILITY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1.  Pressure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3687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The higher the pressure of gas over the solvent, the more gas can dissolve.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401232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MV Boli" panose="02000500030200090000" pitchFamily="2" charset="0"/>
                <a:cs typeface="MV Boli" panose="02000500030200090000" pitchFamily="2" charset="0"/>
              </a:rPr>
              <a:t>ie</a:t>
            </a: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: the sounds of a soda bottle being opened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055610"/>
            <a:ext cx="838200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2. Solvents: “like dissolves like” </a:t>
            </a:r>
            <a:endParaRPr lang="en-US" sz="28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000" y="3810000"/>
            <a:ext cx="170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Water is  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Explosion 2 10"/>
          <p:cNvSpPr/>
          <p:nvPr/>
        </p:nvSpPr>
        <p:spPr>
          <a:xfrm>
            <a:off x="1524000" y="3508526"/>
            <a:ext cx="3200400" cy="159687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POLAR</a:t>
            </a:r>
            <a:endParaRPr lang="en-US" sz="2600" b="1" dirty="0">
              <a:solidFill>
                <a:schemeClr val="bg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5410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Oil is </a:t>
            </a:r>
            <a:endParaRPr 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524000" y="5105399"/>
            <a:ext cx="3200400" cy="1219201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NONPOLAR</a:t>
            </a:r>
            <a:endParaRPr lang="en-US" sz="2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4071610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Ionic and polar compounds usually dissolve in polar solvents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2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11" grpId="0" animBg="1"/>
      <p:bldP spid="13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3. Third factor that affects solubility is 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822768"/>
            <a:ext cx="4191000" cy="646331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TEMPERATURE</a:t>
            </a:r>
            <a:endParaRPr lang="en-US" sz="36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833" y="1804507"/>
            <a:ext cx="792480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For most </a:t>
            </a:r>
            <a:r>
              <a:rPr lang="en-US" sz="2800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solids</a:t>
            </a: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, solubility </a:t>
            </a:r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INCREASES</a:t>
            </a:r>
            <a:r>
              <a:rPr lang="en-U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 as the temperature </a:t>
            </a:r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INCREASES</a:t>
            </a:r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. Why?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5533" y="3048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Most gases become </a:t>
            </a:r>
            <a:r>
              <a:rPr lang="en-US" sz="2800" b="1" u="sng" dirty="0" smtClean="0">
                <a:latin typeface="MV Boli" panose="02000500030200090000" pitchFamily="2" charset="0"/>
                <a:cs typeface="MV Boli" panose="02000500030200090000" pitchFamily="2" charset="0"/>
              </a:rPr>
              <a:t>LESS</a:t>
            </a:r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 soluble when temperature goes up</a:t>
            </a:r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. Why?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000" y="4651413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That’s why warm soda tastes flat – carbon dioxide has escaped!  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6400800" y="4345089"/>
            <a:ext cx="1676400" cy="126043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Oh no!</a:t>
            </a:r>
            <a:endParaRPr lang="en-US" sz="32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3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When heated, a solution can dissolve more solute than it can at cooler temperatures.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35107"/>
            <a:ext cx="7848600" cy="138499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If this saturated solution cools slowly, sometimes the extra solute will remain dissolved.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371600" y="315646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28956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This is a SUPERSATURATED SOLUTION!</a:t>
            </a:r>
            <a:endParaRPr lang="en-US" sz="32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46526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This has more dissolved solute than is predicted by its solubility at a given temperature.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1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How can you change the concentration of </a:t>
            </a:r>
          </a:p>
          <a:p>
            <a:r>
              <a:rPr lang="en-US" sz="2800" b="1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a solution?</a:t>
            </a:r>
            <a:endParaRPr lang="en-US" sz="2800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06507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By changing the amount of solute or solvent.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071732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2. What term describes how much sugar can </a:t>
            </a:r>
          </a:p>
          <a:p>
            <a:r>
              <a:rPr lang="en-US" sz="2800" b="1" dirty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dissolve in a solvent?</a:t>
            </a:r>
            <a:endParaRPr lang="en-US" sz="2800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548785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solubility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2766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3.  What are 3 factors that affect solubility?</a:t>
            </a:r>
            <a:endParaRPr lang="en-US" sz="2800" b="1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230707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pressure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4230707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type of solvent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7200" y="4230707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temperature</a:t>
            </a:r>
            <a:endParaRPr lang="en-US" sz="28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60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143</TotalTime>
  <Words>412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PS Chapter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Chapter 7</dc:title>
  <dc:creator>Beverly Boyer</dc:creator>
  <cp:lastModifiedBy>Beverly Boyer</cp:lastModifiedBy>
  <cp:revision>15</cp:revision>
  <dcterms:created xsi:type="dcterms:W3CDTF">2016-01-12T00:17:14Z</dcterms:created>
  <dcterms:modified xsi:type="dcterms:W3CDTF">2016-10-25T12:34:15Z</dcterms:modified>
</cp:coreProperties>
</file>