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6FD5-57DD-4835-BCC8-52C7885BD32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7B4-DCDD-438E-976A-7AB324707E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6FD5-57DD-4835-BCC8-52C7885BD32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7B4-DCDD-438E-976A-7AB324707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6FD5-57DD-4835-BCC8-52C7885BD32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7B4-DCDD-438E-976A-7AB324707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6FD5-57DD-4835-BCC8-52C7885BD32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7B4-DCDD-438E-976A-7AB324707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6FD5-57DD-4835-BCC8-52C7885BD32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7B4-DCDD-438E-976A-7AB324707E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6FD5-57DD-4835-BCC8-52C7885BD32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7B4-DCDD-438E-976A-7AB324707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6FD5-57DD-4835-BCC8-52C7885BD32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7B4-DCDD-438E-976A-7AB324707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6FD5-57DD-4835-BCC8-52C7885BD32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7B4-DCDD-438E-976A-7AB324707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6FD5-57DD-4835-BCC8-52C7885BD32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7B4-DCDD-438E-976A-7AB324707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6FD5-57DD-4835-BCC8-52C7885BD32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7B4-DCDD-438E-976A-7AB324707E8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E36FD5-57DD-4835-BCC8-52C7885BD32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4BE77B4-DCDD-438E-976A-7AB324707E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E36FD5-57DD-4835-BCC8-52C7885BD32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BE77B4-DCDD-438E-976A-7AB324707E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8.1  </a:t>
            </a:r>
            <a:b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Properties of Carbon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8077200" cy="2185416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Chapter 8:  </a:t>
            </a:r>
          </a:p>
          <a:p>
            <a:r>
              <a:rPr lang="en-US" sz="7200" b="1" dirty="0" smtClean="0"/>
              <a:t>Carbon Chemistry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36743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Possible Uses for Fullerenes and Nanotubes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deliver medicine into cells</a:t>
            </a:r>
          </a:p>
          <a:p>
            <a:r>
              <a:rPr lang="en-US" sz="4000" b="1" dirty="0" smtClean="0"/>
              <a:t>conductors in electronic devices</a:t>
            </a:r>
          </a:p>
          <a:p>
            <a:r>
              <a:rPr lang="en-US" sz="4000" b="1" dirty="0" smtClean="0"/>
              <a:t>super-strong cables</a:t>
            </a:r>
          </a:p>
          <a:p>
            <a:endParaRPr lang="en-US" sz="4000" b="1" dirty="0"/>
          </a:p>
        </p:txBody>
      </p:sp>
      <p:pic>
        <p:nvPicPr>
          <p:cNvPr id="2050" name="Picture 2" descr="C:\Users\bboyer.BFCS\AppData\Local\Microsoft\Windows\Temporary Internet Files\Content.IE5\UPVUUCA6\MightyMous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86200"/>
            <a:ext cx="18383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26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See What You’ve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82" y="1485100"/>
            <a:ext cx="8836617" cy="1120409"/>
          </a:xfrm>
        </p:spPr>
        <p:txBody>
          <a:bodyPr/>
          <a:lstStyle/>
          <a:p>
            <a:pPr marL="118872" indent="0">
              <a:buNone/>
            </a:pPr>
            <a:r>
              <a:rPr lang="en-US" b="1" dirty="0" smtClean="0"/>
              <a:t>1.  What are 4 forms in which pure carbon can exist?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5512" y="2037523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diamond, graphite, fullerene, nanotube 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12" y="2622298"/>
            <a:ext cx="9208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2.   How are carbon atoms arranged in diamonds?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94821" y="3148738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 crystals structure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15" y="3826727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3.  Which 2 forms of carbon are natural?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79715" y="4399161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diamonds and graphite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005" y="4983936"/>
            <a:ext cx="8801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4. Why is a diamond such a hard and nonreactive substance?  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57170" y="5533120"/>
            <a:ext cx="67543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Because each carbon atom is bonded strongly to 4 other carbon atoms.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4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Atoms and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Dentists’ drills are made with diamonds, which is the hardest material on Earth.</a:t>
            </a:r>
          </a:p>
          <a:p>
            <a:r>
              <a:rPr lang="en-US" dirty="0" smtClean="0"/>
              <a:t>Atomic number of carbon is 6.  </a:t>
            </a:r>
          </a:p>
          <a:p>
            <a:r>
              <a:rPr lang="en-US" dirty="0" smtClean="0"/>
              <a:t>Therefore, there are 6 protons.</a:t>
            </a:r>
          </a:p>
          <a:p>
            <a:r>
              <a:rPr lang="en-US" dirty="0" smtClean="0"/>
              <a:t>4 of these electrons are valence electrons, which are available for bonding.</a:t>
            </a:r>
          </a:p>
          <a:p>
            <a:r>
              <a:rPr lang="en-US" dirty="0" smtClean="0"/>
              <a:t>Covalent bonding occurs when a carbon atom shares its valence electrons with other atoms.</a:t>
            </a:r>
          </a:p>
          <a:p>
            <a:r>
              <a:rPr lang="en-US" dirty="0" smtClean="0"/>
              <a:t>Ok… so most of this is just review.  Read 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Uniqueness of 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144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Few elements have the ability of carbon to bond with itself and other elements in  so many different ways.</a:t>
            </a:r>
            <a:endParaRPr lang="en-US" b="1" dirty="0"/>
          </a:p>
        </p:txBody>
      </p:sp>
      <p:pic>
        <p:nvPicPr>
          <p:cNvPr id="1026" name="Picture 2" descr="C:\Users\bboyer.BFCS\AppData\Local\Microsoft\Windows\Temporary Internet Files\Content.IE5\VQ3XH292\Affirmations-for-children.-I-am-unique-and-speci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699" y="2667000"/>
            <a:ext cx="1236131" cy="117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9417" y="4026286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Carbon has 4 valence electrons, so each carbon atom is able to form 4 bonds.</a:t>
            </a:r>
            <a:endParaRPr lang="en-US" sz="3200" b="1" dirty="0"/>
          </a:p>
        </p:txBody>
      </p:sp>
      <p:pic>
        <p:nvPicPr>
          <p:cNvPr id="1027" name="Picture 3" descr="C:\Users\bboyer.BFCS\AppData\Local\Microsoft\Windows\Temporary Internet Files\Content.IE5\VQ3XH292\19_sorry_for_you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0" y="4967556"/>
            <a:ext cx="1489600" cy="161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81200" y="5103504"/>
            <a:ext cx="68580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H, O, and N can only form 1,2, or 3 bonds (respectively) and cannot form long chains like carbon.  (Sob!)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294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1272809"/>
          </a:xfrm>
        </p:spPr>
        <p:txBody>
          <a:bodyPr/>
          <a:lstStyle/>
          <a:p>
            <a:r>
              <a:rPr lang="en-US" dirty="0" smtClean="0"/>
              <a:t>What kind of a chemical bond does carbon form?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3622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Covalent bonds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1242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How many bonds can each carbon atom form?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3664101"/>
            <a:ext cx="232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 bonds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207127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What happens to a carbon atom’s valence electrons when it bonds to other atoms?</a:t>
            </a:r>
          </a:p>
          <a:p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5410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valence electrons are shared with other atoms, forming covalent bonds.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0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Pure 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b="1" u="sng" dirty="0" smtClean="0"/>
              <a:t>DIAMONDS</a:t>
            </a:r>
          </a:p>
          <a:p>
            <a:pPr marL="925830" lvl="1" indent="-514350">
              <a:buAutoNum type="alphaLcPeriod"/>
            </a:pPr>
            <a:r>
              <a:rPr lang="en-US" b="1" dirty="0" smtClean="0"/>
              <a:t>the hardest material</a:t>
            </a:r>
          </a:p>
          <a:p>
            <a:pPr marL="925830" lvl="1" indent="-514350">
              <a:buAutoNum type="alphaLcPeriod"/>
            </a:pPr>
            <a:r>
              <a:rPr lang="en-US" b="1" dirty="0" smtClean="0"/>
              <a:t>found deep within Earth</a:t>
            </a:r>
          </a:p>
          <a:p>
            <a:pPr marL="925830" lvl="1" indent="-514350">
              <a:buAutoNum type="alphaLcPeriod"/>
            </a:pPr>
            <a:r>
              <a:rPr lang="en-US" b="1" dirty="0" smtClean="0"/>
              <a:t>formed from carbon atoms under high temperatures and pressure to form crystals</a:t>
            </a:r>
          </a:p>
          <a:p>
            <a:pPr marL="925830" lvl="1" indent="-514350">
              <a:buAutoNum type="alphaLcPeriod"/>
            </a:pPr>
            <a:r>
              <a:rPr lang="en-US" b="1" dirty="0" smtClean="0"/>
              <a:t>each carbon atom is bonded to 4 other carbons</a:t>
            </a:r>
          </a:p>
          <a:p>
            <a:pPr marL="925830" lvl="1" indent="-514350">
              <a:buAutoNum type="alphaLcPeriod"/>
            </a:pPr>
            <a:r>
              <a:rPr lang="en-US" b="1" dirty="0" smtClean="0"/>
              <a:t>extremely hard and nonreactive</a:t>
            </a:r>
          </a:p>
          <a:p>
            <a:pPr marL="925830" lvl="1" indent="-514350">
              <a:buAutoNum type="alphaLcPeriod"/>
            </a:pPr>
            <a:r>
              <a:rPr lang="en-US" b="1" dirty="0" smtClean="0"/>
              <a:t>melting point, 3500 degrees C, hot as some stars’ surfaces</a:t>
            </a:r>
          </a:p>
          <a:p>
            <a:pPr marL="633222" indent="-514350">
              <a:buFont typeface="+mj-lt"/>
              <a:buAutoNum type="arabicPeriod"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06865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on Diamonds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Prized for their brilliance and clarity when cut as gems. </a:t>
            </a:r>
          </a:p>
          <a:p>
            <a:r>
              <a:rPr lang="en-US" b="1" dirty="0" smtClean="0"/>
              <a:t>Diamonds can be man-made, but they are not beautiful enough to be used as gems.</a:t>
            </a:r>
          </a:p>
          <a:p>
            <a:r>
              <a:rPr lang="en-US" b="1" dirty="0" smtClean="0"/>
              <a:t>Both natural and artificial diamonds are used in industry.</a:t>
            </a:r>
          </a:p>
          <a:p>
            <a:r>
              <a:rPr lang="en-US" b="1" dirty="0" smtClean="0"/>
              <a:t>Diamonds work great as cutting tools and drills.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177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Form of Pure 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 smtClean="0"/>
              <a:t>2.  </a:t>
            </a:r>
            <a:r>
              <a:rPr lang="en-US" b="1" u="sng" dirty="0" smtClean="0"/>
              <a:t>GRAPHITE</a:t>
            </a:r>
          </a:p>
          <a:p>
            <a:pPr marL="971550" lvl="1" indent="-514350">
              <a:buAutoNum type="alphaLcPeriod"/>
            </a:pPr>
            <a:r>
              <a:rPr lang="en-US" b="1" dirty="0" smtClean="0"/>
              <a:t>Each carbon atom is bonded tightly to 3 other carbon atoms</a:t>
            </a:r>
          </a:p>
          <a:p>
            <a:pPr marL="971550" lvl="1" indent="-514350">
              <a:buAutoNum type="alphaLcPeriod"/>
            </a:pPr>
            <a:r>
              <a:rPr lang="en-US" b="1" dirty="0" smtClean="0"/>
              <a:t>bond in a flat layer</a:t>
            </a:r>
          </a:p>
          <a:p>
            <a:pPr marL="971550" lvl="1" indent="-514350">
              <a:buAutoNum type="alphaLcPeriod"/>
            </a:pPr>
            <a:r>
              <a:rPr lang="en-US" b="1" dirty="0" smtClean="0"/>
              <a:t>bonds between other layers is weak, so they easily slide past each other</a:t>
            </a:r>
          </a:p>
          <a:p>
            <a:pPr marL="971550" lvl="1" indent="-514350">
              <a:buAutoNum type="alphaLcPeriod"/>
            </a:pPr>
            <a:r>
              <a:rPr lang="en-US" b="1" dirty="0" smtClean="0"/>
              <a:t>very slippery to the touch</a:t>
            </a:r>
          </a:p>
          <a:p>
            <a:pPr marL="971550" lvl="1" indent="-514350">
              <a:buAutoNum type="alphaLcPeriod"/>
            </a:pPr>
            <a:r>
              <a:rPr lang="en-US" b="1" dirty="0" smtClean="0"/>
              <a:t>makes an excellent lubricant </a:t>
            </a:r>
          </a:p>
          <a:p>
            <a:pPr marL="971550" lvl="1" indent="-514350">
              <a:buAutoNum type="alphaLcPeriod"/>
            </a:pPr>
            <a:r>
              <a:rPr lang="en-US" b="1" dirty="0" smtClean="0"/>
              <a:t>used to reduce friction between moving parts </a:t>
            </a:r>
          </a:p>
          <a:p>
            <a:pPr marL="971550" lvl="1" indent="-514350">
              <a:buAutoNum type="alphaL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91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Form of Pure 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 startAt="3"/>
            </a:pPr>
            <a:r>
              <a:rPr lang="en-US" b="1" u="sng" dirty="0" smtClean="0"/>
              <a:t>FULLERENE</a:t>
            </a:r>
            <a:endParaRPr lang="en-US" b="1" dirty="0" smtClean="0"/>
          </a:p>
          <a:p>
            <a:pPr marL="118872" indent="0">
              <a:buNone/>
            </a:pPr>
            <a:r>
              <a:rPr lang="en-US" b="1" dirty="0" smtClean="0"/>
              <a:t>	a.  1985 – a new form of carbon made by </a:t>
            </a:r>
          </a:p>
          <a:p>
            <a:pPr marL="11887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scientists</a:t>
            </a:r>
          </a:p>
          <a:p>
            <a:pPr marL="118872" indent="0">
              <a:buNone/>
            </a:pPr>
            <a:r>
              <a:rPr lang="en-US" b="1" dirty="0"/>
              <a:t>	</a:t>
            </a:r>
            <a:r>
              <a:rPr lang="en-US" b="1" dirty="0" smtClean="0"/>
              <a:t>b.  carbon atoms arranged in the shape </a:t>
            </a:r>
          </a:p>
          <a:p>
            <a:pPr marL="118872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     of a hollow sphere</a:t>
            </a:r>
          </a:p>
          <a:p>
            <a:pPr marL="118872" indent="0">
              <a:buNone/>
            </a:pPr>
            <a:r>
              <a:rPr lang="en-US" b="1" dirty="0"/>
              <a:t>	</a:t>
            </a:r>
            <a:r>
              <a:rPr lang="en-US" b="1" dirty="0" smtClean="0"/>
              <a:t>c.  “</a:t>
            </a:r>
            <a:r>
              <a:rPr lang="en-US" b="1" dirty="0" err="1" smtClean="0"/>
              <a:t>buckyballs</a:t>
            </a:r>
            <a:r>
              <a:rPr lang="en-US" b="1" dirty="0" smtClean="0"/>
              <a:t>”</a:t>
            </a:r>
          </a:p>
          <a:p>
            <a:pPr marL="118872" indent="0">
              <a:buNone/>
            </a:pPr>
            <a:r>
              <a:rPr lang="en-US" b="1" dirty="0"/>
              <a:t>	</a:t>
            </a:r>
            <a:r>
              <a:rPr lang="en-US" b="1" dirty="0" smtClean="0"/>
              <a:t>d.  Named after Buckminster Fuller – </a:t>
            </a:r>
          </a:p>
          <a:p>
            <a:pPr marL="11887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	       architect of dome-shaped building </a:t>
            </a:r>
          </a:p>
          <a:p>
            <a:pPr marL="11887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called geodesic domes</a:t>
            </a:r>
          </a:p>
        </p:txBody>
      </p:sp>
    </p:spTree>
    <p:extLst>
      <p:ext uri="{BB962C8B-B14F-4D97-AF65-F5344CB8AC3E}">
        <p14:creationId xmlns:p14="http://schemas.microsoft.com/office/powerpoint/2010/main" val="41371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Form of Pure Carbon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 startAt="4"/>
            </a:pPr>
            <a:r>
              <a:rPr lang="en-US" b="1" u="sng" dirty="0" smtClean="0"/>
              <a:t>NANOTUBE</a:t>
            </a:r>
          </a:p>
          <a:p>
            <a:pPr marL="11887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a.  1991- another form of carbon made</a:t>
            </a:r>
          </a:p>
          <a:p>
            <a:pPr marL="118872" indent="0">
              <a:buNone/>
            </a:pPr>
            <a:r>
              <a:rPr lang="en-US" b="1" dirty="0" smtClean="0"/>
              <a:t>   b.  arranged in the shape of a long-hollow</a:t>
            </a:r>
          </a:p>
          <a:p>
            <a:pPr marL="11887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	cylinder </a:t>
            </a:r>
          </a:p>
          <a:p>
            <a:pPr marL="11887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c.  like a sheet of graphite rolled into a tube</a:t>
            </a:r>
          </a:p>
          <a:p>
            <a:pPr marL="11887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d.  only a few nanometers wide in diameter</a:t>
            </a:r>
          </a:p>
          <a:p>
            <a:pPr marL="11887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e.  tiny, light, flexible, extremely strong</a:t>
            </a:r>
          </a:p>
          <a:p>
            <a:pPr marL="11887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f.  good conductors of heat and electricity</a:t>
            </a:r>
          </a:p>
          <a:p>
            <a:pPr marL="118872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66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119</TotalTime>
  <Words>483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8.1   Properties of Carbon</vt:lpstr>
      <vt:lpstr>Carbon Atoms and Bonding</vt:lpstr>
      <vt:lpstr>The Uniqueness of Carbon</vt:lpstr>
      <vt:lpstr>Evaluate:</vt:lpstr>
      <vt:lpstr>Forms of Pure Carbon</vt:lpstr>
      <vt:lpstr>More on Diamonds </vt:lpstr>
      <vt:lpstr>2nd Form of Pure Carbon</vt:lpstr>
      <vt:lpstr>3rd Form of Pure Carbon</vt:lpstr>
      <vt:lpstr>4th Form of Pure Carbon </vt:lpstr>
      <vt:lpstr>Possible Uses for Fullerenes and Nanotubes</vt:lpstr>
      <vt:lpstr>Let’s See What You’ve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  Properties of Carbon</dc:title>
  <dc:creator>Beverly Boyer</dc:creator>
  <cp:lastModifiedBy>Beverly Boyer</cp:lastModifiedBy>
  <cp:revision>10</cp:revision>
  <dcterms:created xsi:type="dcterms:W3CDTF">2016-01-18T13:29:28Z</dcterms:created>
  <dcterms:modified xsi:type="dcterms:W3CDTF">2016-11-03T16:56:37Z</dcterms:modified>
</cp:coreProperties>
</file>