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69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6AEFA5-99CF-40B1-B722-E941F8A297C4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BC5885-8306-4B13-BA16-4489565345B0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AEFA5-99CF-40B1-B722-E941F8A297C4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5885-8306-4B13-BA16-4489565345B0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AEFA5-99CF-40B1-B722-E941F8A297C4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5885-8306-4B13-BA16-4489565345B0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AEFA5-99CF-40B1-B722-E941F8A297C4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5885-8306-4B13-BA16-4489565345B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AEFA5-99CF-40B1-B722-E941F8A297C4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5885-8306-4B13-BA16-4489565345B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AEFA5-99CF-40B1-B722-E941F8A297C4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5885-8306-4B13-BA16-4489565345B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AEFA5-99CF-40B1-B722-E941F8A297C4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5885-8306-4B13-BA16-4489565345B0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AEFA5-99CF-40B1-B722-E941F8A297C4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5885-8306-4B13-BA16-4489565345B0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AEFA5-99CF-40B1-B722-E941F8A297C4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5885-8306-4B13-BA16-448956534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AEFA5-99CF-40B1-B722-E941F8A297C4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5885-8306-4B13-BA16-448956534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AEFA5-99CF-40B1-B722-E941F8A297C4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5885-8306-4B13-BA16-448956534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86AEFA5-99CF-40B1-B722-E941F8A297C4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8BC5885-8306-4B13-BA16-4489565345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Chapter 8:</a:t>
            </a:r>
            <a:br>
              <a:rPr lang="en-US" b="1" dirty="0" smtClean="0"/>
            </a:br>
            <a:r>
              <a:rPr lang="en-US" b="1" dirty="0" smtClean="0"/>
              <a:t>Carbon Chemistry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92D050"/>
                </a:solidFill>
              </a:rPr>
              <a:t>8.2  </a:t>
            </a:r>
          </a:p>
          <a:p>
            <a:r>
              <a:rPr lang="en-US" sz="4800" dirty="0" smtClean="0">
                <a:solidFill>
                  <a:srgbClr val="92D050"/>
                </a:solidFill>
              </a:rPr>
              <a:t>Carbon Compounds</a:t>
            </a:r>
            <a:endParaRPr lang="en-US" sz="48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02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5603" y="533400"/>
            <a:ext cx="838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 carbon atoms can form a double bond or a</a:t>
            </a:r>
          </a:p>
          <a:p>
            <a:r>
              <a:rPr lang="en-US" sz="2800" b="1" dirty="0" smtClean="0"/>
              <a:t> triple bond.</a:t>
            </a:r>
          </a:p>
          <a:p>
            <a:endParaRPr lang="en-US" sz="2800" b="1" dirty="0"/>
          </a:p>
          <a:p>
            <a:r>
              <a:rPr lang="en-US" sz="2800" b="1" dirty="0" smtClean="0"/>
              <a:t>A carbon atom can also form a single or double</a:t>
            </a:r>
          </a:p>
          <a:p>
            <a:r>
              <a:rPr lang="en-US" sz="2800" b="1" dirty="0" smtClean="0"/>
              <a:t>bond with an </a:t>
            </a:r>
            <a:r>
              <a:rPr lang="en-US" sz="2800" b="1" dirty="0" smtClean="0"/>
              <a:t>hydrogen </a:t>
            </a:r>
            <a:r>
              <a:rPr lang="en-US" sz="2800" b="1" dirty="0" smtClean="0"/>
              <a:t>atom.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2 dashes is double bond.    3 dashes is a triple!</a:t>
            </a:r>
          </a:p>
          <a:p>
            <a:endParaRPr lang="en-US" sz="2800" b="1" dirty="0"/>
          </a:p>
        </p:txBody>
      </p:sp>
      <p:pic>
        <p:nvPicPr>
          <p:cNvPr id="1026" name="Picture 2" descr="C:\Users\bboyer.BFCS\AppData\Local\Microsoft\Windows\Temporary Internet Files\Content.IE5\VQ3XH292\BrianHugs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072830"/>
            <a:ext cx="2157412" cy="181222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bboyer.BFCS\AppData\Local\Microsoft\Windows\Temporary Internet Files\Content.IE5\KOVHE7CZ\garfield-hugs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191000"/>
            <a:ext cx="1688563" cy="248807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391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592" y="457200"/>
            <a:ext cx="8701007" cy="9541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 hydrocarbon can be classified according to the types of bonds between its carbon atoms.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596682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1.  If there are only single bonds, it has the maximum number of hydrogen atoms possible on its carbon chain.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00400" y="2461975"/>
            <a:ext cx="4190999" cy="13849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saturated hydrocarbons</a:t>
            </a:r>
          </a:p>
          <a:p>
            <a:pPr algn="ctr"/>
            <a:r>
              <a:rPr lang="en-US" sz="2800" b="1" dirty="0" smtClean="0"/>
              <a:t>suffix of -</a:t>
            </a:r>
            <a:r>
              <a:rPr lang="en-US" sz="2800" b="1" dirty="0" err="1" smtClean="0"/>
              <a:t>ane</a:t>
            </a:r>
            <a:endParaRPr lang="en-US" sz="2800" b="1" dirty="0" smtClean="0"/>
          </a:p>
          <a:p>
            <a:pPr algn="ctr"/>
            <a:r>
              <a:rPr lang="en-US" sz="2800" b="1" dirty="0" smtClean="0"/>
              <a:t>methane, ethane, etc.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794329" y="3865727"/>
            <a:ext cx="79686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2.  Hydrocarbons with double or triple bonds have fewer hydrogen atoms for each carbon atom than a saturated hydrocarbon does.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 flipH="1">
            <a:off x="152400" y="5227730"/>
            <a:ext cx="4443351" cy="138499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unsaturated hydrocarbons</a:t>
            </a:r>
          </a:p>
          <a:p>
            <a:pPr algn="ctr"/>
            <a:r>
              <a:rPr lang="en-US" sz="2800" b="1" dirty="0" smtClean="0"/>
              <a:t>suffix of –</a:t>
            </a:r>
            <a:r>
              <a:rPr lang="en-US" sz="2800" b="1" dirty="0" err="1" smtClean="0"/>
              <a:t>ene</a:t>
            </a:r>
            <a:r>
              <a:rPr lang="en-US" sz="2800" b="1" dirty="0" smtClean="0"/>
              <a:t> or –</a:t>
            </a:r>
            <a:r>
              <a:rPr lang="en-US" sz="2800" b="1" dirty="0" err="1" smtClean="0"/>
              <a:t>yne</a:t>
            </a:r>
            <a:endParaRPr lang="en-US" sz="2800" b="1" dirty="0" smtClean="0"/>
          </a:p>
          <a:p>
            <a:pPr algn="ctr"/>
            <a:r>
              <a:rPr lang="en-US" sz="2800" b="1" dirty="0" err="1" smtClean="0"/>
              <a:t>ethene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ethyne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 flipH="1">
            <a:off x="4623459" y="5227730"/>
            <a:ext cx="45205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simplest double bond= </a:t>
            </a:r>
            <a:r>
              <a:rPr lang="en-US" sz="2400" b="1" i="1" u="sng" dirty="0" err="1" smtClean="0">
                <a:solidFill>
                  <a:srgbClr val="00B050"/>
                </a:solidFill>
              </a:rPr>
              <a:t>ethene</a:t>
            </a:r>
            <a:r>
              <a:rPr lang="en-US" sz="2400" b="1" dirty="0" smtClean="0"/>
              <a:t> = fruits produce to ripen</a:t>
            </a:r>
          </a:p>
          <a:p>
            <a:r>
              <a:rPr lang="en-US" sz="2400" b="1" dirty="0" smtClean="0"/>
              <a:t>simplest  triple bond= </a:t>
            </a:r>
            <a:r>
              <a:rPr lang="en-US" sz="2400" b="1" i="1" u="sng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ethyne</a:t>
            </a:r>
            <a:endParaRPr lang="en-US" sz="2400" b="1" i="1" u="sng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2400" b="1" dirty="0" smtClean="0"/>
              <a:t> = acetylene= welding torches.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5453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8" grpId="0" animBg="1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304800"/>
            <a:ext cx="6208542" cy="52322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SUBSTITUTED HYDROCARBONS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041167"/>
            <a:ext cx="8534400" cy="138499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Carbon can form stable bonds with several other elements, including oxygen, nitrogen, sulfur, and members of the halogen family.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34108" y="2743200"/>
            <a:ext cx="853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If just one atom of another element is substituted for a hydrogen atom in a hydrocarbon, a different compound is created.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96947" y="4572000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Halogens </a:t>
            </a:r>
            <a:r>
              <a:rPr lang="en-US" sz="2800" b="1" dirty="0" smtClean="0">
                <a:sym typeface="Wingdings" panose="05000000000000000000" pitchFamily="2" charset="2"/>
              </a:rPr>
              <a:t> Freon was banned, but </a:t>
            </a:r>
            <a:r>
              <a:rPr lang="en-US" sz="2800" b="1" dirty="0" err="1" smtClean="0">
                <a:sym typeface="Wingdings" panose="05000000000000000000" pitchFamily="2" charset="2"/>
              </a:rPr>
              <a:t>trichloroethane</a:t>
            </a:r>
            <a:r>
              <a:rPr lang="en-US" sz="2800" b="1" dirty="0" smtClean="0">
                <a:sym typeface="Wingdings" panose="05000000000000000000" pitchFamily="2" charset="2"/>
              </a:rPr>
              <a:t> is still used in dry-cleaning solutions.  Hazardous!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8699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81000"/>
            <a:ext cx="8534400" cy="138499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7030A0"/>
                </a:solidFill>
              </a:rPr>
              <a:t>Alcohols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smtClean="0"/>
              <a:t>: is a substituted hydrocarbon that contains one or more of the hydroxyl group.</a:t>
            </a:r>
          </a:p>
          <a:p>
            <a:r>
              <a:rPr lang="en-US" sz="2800" b="1" dirty="0" smtClean="0"/>
              <a:t>              Each –OH is called a </a:t>
            </a:r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hydroxyl</a:t>
            </a:r>
            <a:r>
              <a:rPr lang="en-US" sz="2800" b="1" dirty="0" smtClean="0"/>
              <a:t> group.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304799" y="1765995"/>
            <a:ext cx="85343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b="1" dirty="0" smtClean="0"/>
              <a:t>most alcohols dissolve well in water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b="1" dirty="0" smtClean="0"/>
              <a:t>have higher boiling points than hydrocarbons with similar number of </a:t>
            </a:r>
            <a:r>
              <a:rPr lang="en-US" sz="2800" b="1" dirty="0" smtClean="0"/>
              <a:t>carbons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b="1" dirty="0" smtClean="0"/>
              <a:t>alcohol methanol is liquid at room temperature, but hydrocarbon methane is a gas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799" y="4267200"/>
            <a:ext cx="8534398" cy="2246769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/>
              <a:t>Ethanol is the result of a hydroxyl group substituted for one hydrogen atom in ethane.  </a:t>
            </a:r>
          </a:p>
          <a:p>
            <a:r>
              <a:rPr lang="en-US" sz="2800" b="1" dirty="0" smtClean="0"/>
              <a:t>This is produced naturally by the action of yeast or bacteria on the sugar stored in corn.  Used to make fuel for cars, called  “gasohol”.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2525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228598" y="228600"/>
            <a:ext cx="2590801" cy="5217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Organic Acids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 flipH="1">
            <a:off x="413328" y="838200"/>
            <a:ext cx="6825672" cy="95410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sour taste of many fruits comes from citric acid, which is an organic acid.</a:t>
            </a:r>
            <a:endParaRPr lang="en-US" sz="2800" dirty="0"/>
          </a:p>
        </p:txBody>
      </p:sp>
      <p:sp>
        <p:nvSpPr>
          <p:cNvPr id="5" name="Rectangular Callout 4"/>
          <p:cNvSpPr/>
          <p:nvPr/>
        </p:nvSpPr>
        <p:spPr>
          <a:xfrm rot="574931">
            <a:off x="6624392" y="46571"/>
            <a:ext cx="1600200" cy="190500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What in the world is an organic acid?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413327" y="2025748"/>
            <a:ext cx="6465773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 am so glad you asked!  It is a substituted hydrocarbon that contains one or more carboxyl groups.  --COOH is how it is written!  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598058" y="4038600"/>
            <a:ext cx="801254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They are actually quite common.  You find them in vinegar, apples, bad smelling butter, stinging nettle plants, and the pain from ant bites.</a:t>
            </a:r>
            <a:endParaRPr lang="en-US" sz="2800" b="1" dirty="0"/>
          </a:p>
        </p:txBody>
      </p:sp>
      <p:pic>
        <p:nvPicPr>
          <p:cNvPr id="2050" name="Picture 2" descr="C:\Users\bboyer.BFCS\AppData\Local\Microsoft\Windows\Temporary Internet Files\Content.IE5\VQ3XH292\ant_0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410200"/>
            <a:ext cx="871728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991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0999" y="565666"/>
            <a:ext cx="1602783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ESTERS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381000"/>
            <a:ext cx="6553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That wonderful, pleasant, fruity smell in pineapples, bananas, strawberries, and apples.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897694" y="1894098"/>
            <a:ext cx="7475264" cy="1384995"/>
          </a:xfrm>
          <a:prstGeom prst="rec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It is also that appealing smell found in medications  - especially the anesthetic used by dentists!</a:t>
            </a:r>
            <a:endParaRPr lang="en-US" sz="2800" b="1" dirty="0"/>
          </a:p>
        </p:txBody>
      </p:sp>
      <p:pic>
        <p:nvPicPr>
          <p:cNvPr id="3076" name="Picture 4" descr="C:\Users\bboyer.BFCS\AppData\Local\Microsoft\Windows\Temporary Internet Files\Content.IE5\0ASYAJ5P\dentist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1173" y="3549785"/>
            <a:ext cx="3333427" cy="262418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373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304800"/>
            <a:ext cx="2971800" cy="523220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P O L Y M E R S 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304799" y="1066800"/>
            <a:ext cx="84581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 very large molecule made of a chain of many smaller molecules bonded together .</a:t>
            </a:r>
          </a:p>
          <a:p>
            <a:pPr algn="ctr"/>
            <a:r>
              <a:rPr lang="en-US" sz="2800" b="1" dirty="0" smtClean="0"/>
              <a:t> “Poly” means “many”.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762000" y="2590800"/>
            <a:ext cx="78162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 smaller molecules are called monomers.  </a:t>
            </a:r>
          </a:p>
          <a:p>
            <a:pPr algn="ctr"/>
            <a:r>
              <a:rPr lang="en-US" sz="2800" b="1" dirty="0" smtClean="0"/>
              <a:t>“Mono” means “one”.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489529" y="3657600"/>
            <a:ext cx="8174023" cy="1384995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Organic compounds, such as alcohols and esters, can be linked together to build polymers with THOUSANDS or even MILLIONS of atoms!!!!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489529" y="5181600"/>
            <a:ext cx="81740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Naturally made:  sheep/wool     </a:t>
            </a:r>
            <a:r>
              <a:rPr lang="en-US" sz="2800" b="1" dirty="0" smtClean="0"/>
              <a:t>silkworms/silk</a:t>
            </a:r>
            <a:endParaRPr lang="en-US" sz="2800" b="1" dirty="0" smtClean="0"/>
          </a:p>
          <a:p>
            <a:r>
              <a:rPr lang="en-US" sz="2800" b="1" dirty="0" smtClean="0"/>
              <a:t>Synthetic polymers:  polyester or nylon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            Just about any plastic item.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9587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0" y="1981200"/>
            <a:ext cx="7288305" cy="3429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Carbon compounds include :</a:t>
            </a:r>
          </a:p>
          <a:p>
            <a:pPr marL="0" indent="0">
              <a:buNone/>
            </a:pPr>
            <a:r>
              <a:rPr lang="en-US" sz="3200" b="1" dirty="0"/>
              <a:t>	</a:t>
            </a:r>
            <a:r>
              <a:rPr lang="en-US" sz="3200" b="1" dirty="0" smtClean="0"/>
              <a:t>gases ( propane)</a:t>
            </a:r>
          </a:p>
          <a:p>
            <a:pPr marL="0" indent="0">
              <a:buNone/>
            </a:pPr>
            <a:r>
              <a:rPr lang="en-US" sz="3200" b="1" dirty="0"/>
              <a:t>	</a:t>
            </a:r>
            <a:r>
              <a:rPr lang="en-US" sz="3200" b="1" dirty="0" smtClean="0"/>
              <a:t>liquids  (olive oil)</a:t>
            </a:r>
          </a:p>
          <a:p>
            <a:pPr marL="0" indent="0">
              <a:buNone/>
            </a:pPr>
            <a:r>
              <a:rPr lang="en-US" sz="3200" b="1" dirty="0"/>
              <a:t>	</a:t>
            </a:r>
            <a:r>
              <a:rPr lang="en-US" sz="3200" b="1" dirty="0" smtClean="0"/>
              <a:t>solids (such as cotton)</a:t>
            </a:r>
          </a:p>
          <a:p>
            <a:pPr marL="0" indent="0">
              <a:buNone/>
            </a:pPr>
            <a:r>
              <a:rPr lang="en-US" sz="3200" b="1" dirty="0" smtClean="0"/>
              <a:t>Compounds that contain carbon are called </a:t>
            </a:r>
            <a:r>
              <a:rPr lang="en-US" sz="3200" b="1" i="1" u="sng" dirty="0" smtClean="0">
                <a:solidFill>
                  <a:srgbClr val="00B050"/>
                </a:solidFill>
              </a:rPr>
              <a:t>ORGANIC COMPOUNDS</a:t>
            </a:r>
            <a:r>
              <a:rPr lang="en-US" sz="3200" b="1" dirty="0" smtClean="0"/>
              <a:t>.</a:t>
            </a:r>
          </a:p>
          <a:p>
            <a:pPr marL="0" indent="0">
              <a:buNone/>
            </a:pPr>
            <a:endParaRPr lang="en-US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Organic Compounds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410200"/>
            <a:ext cx="8534400" cy="107721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Scientists once thought organic compounds were only produced by living things.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72250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bboyer.BFCS\AppData\Local\Microsoft\Windows\Temporary Internet Files\Content.IE5\KOVHE7CZ\idea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22" y="152400"/>
            <a:ext cx="685156" cy="1827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19200" y="304800"/>
            <a:ext cx="6400800" cy="2062103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Now it is known that “organic” compounds can be found in </a:t>
            </a:r>
          </a:p>
          <a:p>
            <a:r>
              <a:rPr lang="en-US" sz="3200" b="1" dirty="0" smtClean="0"/>
              <a:t>products from living things and</a:t>
            </a:r>
          </a:p>
          <a:p>
            <a:r>
              <a:rPr lang="en-US" sz="3200" b="1" dirty="0" smtClean="0"/>
              <a:t> from artificially made materials.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 rot="1541253">
            <a:off x="7427547" y="281111"/>
            <a:ext cx="1447800" cy="156966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Organic means of living things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667000"/>
            <a:ext cx="8686800" cy="1077218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Organic compounds are part of the solid matter of every organism on Earth.</a:t>
            </a:r>
            <a:endParaRPr lang="en-US" sz="3200" b="1" dirty="0"/>
          </a:p>
        </p:txBody>
      </p:sp>
      <p:pic>
        <p:nvPicPr>
          <p:cNvPr id="1028" name="Picture 4" descr="C:\Users\bboyer.BFCS\AppData\Local\Microsoft\Windows\Temporary Internet Files\Content.IE5\0ASYAJ5P\question_mark_by_norbert7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22" y="3289111"/>
            <a:ext cx="781046" cy="781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0" y="4267200"/>
            <a:ext cx="899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What is the difference between “organically grown” and “organic”?</a:t>
            </a:r>
            <a:endParaRPr 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54106" y="5357419"/>
            <a:ext cx="9042294" cy="1384995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Organically grown means without pesticides or synthetic fertilizers.  </a:t>
            </a:r>
          </a:p>
          <a:p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Organic mean “carbon-containing”.</a:t>
            </a:r>
            <a:endParaRPr lang="en-US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08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0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0480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Many organic compounds have similar properties such as:</a:t>
            </a:r>
            <a:endParaRPr lang="en-US" sz="2800" b="1" dirty="0"/>
          </a:p>
        </p:txBody>
      </p:sp>
      <p:pic>
        <p:nvPicPr>
          <p:cNvPr id="1026" name="Picture 2" descr="C:\Users\bboyer.BFCS\AppData\Local\Microsoft\Windows\Temporary Internet Files\Content.IE5\0ASYAJ5P\logo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43690"/>
            <a:ext cx="996102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" y="1320015"/>
            <a:ext cx="8991600" cy="954107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glow rad="101600">
              <a:schemeClr val="accent3">
                <a:lumMod val="50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r>
              <a:rPr lang="en-US" sz="2800" b="1" i="1" u="sng" dirty="0" smtClean="0">
                <a:solidFill>
                  <a:schemeClr val="bg2">
                    <a:lumMod val="50000"/>
                  </a:schemeClr>
                </a:solidFill>
              </a:rPr>
              <a:t>Melting points</a:t>
            </a:r>
            <a:r>
              <a:rPr lang="en-US" sz="2800" b="1" dirty="0" smtClean="0"/>
              <a:t>:  low melting and boiling points</a:t>
            </a:r>
          </a:p>
          <a:p>
            <a:r>
              <a:rPr lang="en-US" sz="2800" b="1" dirty="0" smtClean="0"/>
              <a:t>They’re usually liquids or gases at room temperature.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89858" y="2910206"/>
            <a:ext cx="7467600" cy="52322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Organic liquids usually have strong odors.</a:t>
            </a:r>
            <a:endParaRPr lang="en-US" sz="2800" b="1" dirty="0"/>
          </a:p>
        </p:txBody>
      </p:sp>
      <p:pic>
        <p:nvPicPr>
          <p:cNvPr id="1027" name="Picture 3" descr="C:\Users\bboyer.BFCS\AppData\Local\Microsoft\Windows\Temporary Internet Files\Content.IE5\0ASYAJ5P\pepe_le'pew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49769"/>
            <a:ext cx="1050564" cy="1154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4419600"/>
            <a:ext cx="5791200" cy="52322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They do        conduct electricity.  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913721" y="3896380"/>
            <a:ext cx="53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NOT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0596" y="5638800"/>
            <a:ext cx="6096000" cy="52322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>
            <a:glow rad="228600">
              <a:srgbClr val="00B0F0"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Many do not dissolve well in water.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6579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7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7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 animBg="1"/>
      <p:bldP spid="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8216153" cy="4457253"/>
          </a:xfrm>
        </p:spPr>
        <p:txBody>
          <a:bodyPr>
            <a:normAutofit/>
          </a:bodyPr>
          <a:lstStyle/>
          <a:p>
            <a:r>
              <a:rPr lang="en-US" dirty="0" smtClean="0"/>
              <a:t>The simplest organic compound.</a:t>
            </a:r>
          </a:p>
          <a:p>
            <a:r>
              <a:rPr lang="en-US" dirty="0" smtClean="0"/>
              <a:t>Contains only the elements carbon and hydrogen.</a:t>
            </a:r>
          </a:p>
          <a:p>
            <a:endParaRPr lang="en-US" dirty="0" smtClean="0"/>
          </a:p>
          <a:p>
            <a:r>
              <a:rPr lang="en-US" b="1" u="sng" dirty="0" smtClean="0"/>
              <a:t>Methane</a:t>
            </a:r>
            <a:r>
              <a:rPr lang="en-US" dirty="0" smtClean="0"/>
              <a:t>:  main gas in natural gas/ heat homes</a:t>
            </a:r>
          </a:p>
          <a:p>
            <a:r>
              <a:rPr lang="en-US" b="1" u="sng" dirty="0" smtClean="0"/>
              <a:t>Propane</a:t>
            </a:r>
            <a:r>
              <a:rPr lang="en-US" dirty="0" smtClean="0"/>
              <a:t>:  portable stoves and grills/hot air balloons</a:t>
            </a:r>
          </a:p>
          <a:p>
            <a:r>
              <a:rPr lang="en-US" b="1" u="sng" dirty="0" smtClean="0"/>
              <a:t>Butane</a:t>
            </a:r>
            <a:r>
              <a:rPr lang="en-US" dirty="0" smtClean="0"/>
              <a:t>:  fuel in lighters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HYDROCARBS</a:t>
            </a:r>
            <a:endParaRPr lang="en-US" b="1" dirty="0"/>
          </a:p>
        </p:txBody>
      </p:sp>
      <p:pic>
        <p:nvPicPr>
          <p:cNvPr id="1026" name="Picture 2" descr="C:\Users\bboyer.BFCS\AppData\Local\Microsoft\Windows\Temporary Internet Files\Content.IE5\0ASYAJ5P\natural-gas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752600"/>
            <a:ext cx="1270612" cy="1019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bboyer.BFCS\AppData\Local\Microsoft\Windows\Temporary Internet Files\Content.IE5\KOVHE7CZ\large-Horizontal-Striped-Hot-Air-Balloons-66.6-9923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5317" y="3048000"/>
            <a:ext cx="893400" cy="1466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bboyer.BFCS\AppData\Local\Microsoft\Windows\Temporary Internet Files\Content.IE5\0ASYAJ5P\lighter-160970_64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682962" y="4648199"/>
            <a:ext cx="728032" cy="145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502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092" y="363868"/>
            <a:ext cx="4191000" cy="461665"/>
          </a:xfrm>
          <a:prstGeom prst="rect">
            <a:avLst/>
          </a:prstGeom>
          <a:noFill/>
          <a:ln w="57150">
            <a:solidFill>
              <a:srgbClr val="7030A0"/>
            </a:solidFill>
          </a:ln>
          <a:scene3d>
            <a:camera prst="perspectiveContrastingRightFacing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Properties of Hydrocarbons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38201" y="1828800"/>
            <a:ext cx="7543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b="1" dirty="0" smtClean="0"/>
              <a:t>Hydrocarbons mix poorly with water.</a:t>
            </a:r>
            <a:endParaRPr lang="en-US" sz="2800" b="1" dirty="0"/>
          </a:p>
          <a:p>
            <a:pPr marL="342900" indent="-342900">
              <a:buFont typeface="+mj-lt"/>
              <a:buAutoNum type="arabicPeriod"/>
            </a:pPr>
            <a:endParaRPr lang="en-US" sz="2800" b="1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800" b="1" dirty="0" smtClean="0"/>
              <a:t>Hydrocarbons are flammable.</a:t>
            </a:r>
          </a:p>
          <a:p>
            <a:endParaRPr lang="en-US" sz="2800" b="1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 smtClean="0"/>
              <a:t>They burn easily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 smtClean="0"/>
              <a:t>They release a great deal of energy.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 smtClean="0"/>
              <a:t>Used as fuel for stoves, heaters, cars, buses, and airplanes</a:t>
            </a:r>
            <a:endParaRPr lang="en-US" sz="2800" b="1" dirty="0"/>
          </a:p>
        </p:txBody>
      </p:sp>
      <p:pic>
        <p:nvPicPr>
          <p:cNvPr id="2050" name="Picture 2" descr="C:\Users\bboyer.BFCS\AppData\Local\Microsoft\Windows\Temporary Internet Files\Content.IE5\KOVHE7CZ\fire-305227_64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169" y="2438400"/>
            <a:ext cx="967480" cy="1456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618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326833"/>
            <a:ext cx="6096000" cy="523220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Chemical Formula of Hydrocarbons.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990600"/>
            <a:ext cx="2819400" cy="521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Methane= CH</a:t>
            </a:r>
            <a:r>
              <a:rPr lang="en-US" b="1" dirty="0" smtClean="0"/>
              <a:t>4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191000" y="1011716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Ethane=  C</a:t>
            </a:r>
            <a:r>
              <a:rPr lang="en-US" b="1" dirty="0" smtClean="0"/>
              <a:t>2</a:t>
            </a:r>
            <a:r>
              <a:rPr lang="en-US" sz="2800" b="1" dirty="0" smtClean="0"/>
              <a:t>H</a:t>
            </a:r>
            <a:r>
              <a:rPr lang="en-US" b="1" dirty="0" smtClean="0"/>
              <a:t>6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2133600" y="1479281"/>
            <a:ext cx="27432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Propane= C</a:t>
            </a:r>
            <a:r>
              <a:rPr lang="en-US" b="1" dirty="0" smtClean="0"/>
              <a:t>3</a:t>
            </a:r>
            <a:r>
              <a:rPr lang="en-US" sz="2800" b="1" dirty="0" smtClean="0"/>
              <a:t>H</a:t>
            </a:r>
            <a:r>
              <a:rPr lang="en-US" b="1" dirty="0" smtClean="0"/>
              <a:t>8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28700" y="2031042"/>
            <a:ext cx="6934200" cy="523220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Structure and Bonding of Hydrocarbons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2743200"/>
            <a:ext cx="7315200" cy="9541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 carbon chains in a hydrocarbon may be straight, branched, or ring-shaped.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3773507"/>
            <a:ext cx="7620000" cy="2677656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b="1" dirty="0" smtClean="0"/>
              <a:t>If a hydrocarbon has two or more carbon atoms, the atoms can form a single line or a straight chain.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b="1" dirty="0" smtClean="0"/>
              <a:t>If it has four or more carbon atoms, it is possible to have a branched arrangement as well as a straight chain.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612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4120" y="457200"/>
            <a:ext cx="7772400" cy="9541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A structural formula shows the kind, number, and arrangement of atoms in a molecule.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520" y="1676400"/>
            <a:ext cx="822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 dirty="0" smtClean="0"/>
              <a:t>the dashes represent a bond</a:t>
            </a:r>
          </a:p>
          <a:p>
            <a:endParaRPr lang="en-US" sz="2800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 dirty="0" smtClean="0"/>
              <a:t>Every </a:t>
            </a:r>
            <a:r>
              <a:rPr lang="en-US" sz="2800" b="1" u="sng" dirty="0" smtClean="0">
                <a:solidFill>
                  <a:srgbClr val="0070C0"/>
                </a:solidFill>
              </a:rPr>
              <a:t>carbon atom </a:t>
            </a:r>
            <a:r>
              <a:rPr lang="en-US" sz="2800" b="1" dirty="0" smtClean="0"/>
              <a:t>forms </a:t>
            </a:r>
            <a:r>
              <a:rPr lang="en-US" sz="2800" b="1" u="sng" dirty="0" smtClean="0">
                <a:solidFill>
                  <a:srgbClr val="0070C0"/>
                </a:solidFill>
              </a:rPr>
              <a:t>4</a:t>
            </a:r>
            <a:r>
              <a:rPr lang="en-US" sz="2800" b="1" dirty="0" smtClean="0"/>
              <a:t> bonds.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 dirty="0" smtClean="0"/>
              <a:t>Every </a:t>
            </a:r>
            <a:r>
              <a:rPr lang="en-US" sz="2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hydrogen</a:t>
            </a:r>
            <a:r>
              <a:rPr lang="en-US" sz="2800" b="1" dirty="0" smtClean="0"/>
              <a:t> atom forms </a:t>
            </a:r>
            <a:r>
              <a:rPr lang="en-US" sz="2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r>
              <a:rPr lang="en-US" sz="2800" b="1" dirty="0" smtClean="0"/>
              <a:t> bond.</a:t>
            </a:r>
          </a:p>
          <a:p>
            <a:endParaRPr lang="en-US" sz="2800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 dirty="0" smtClean="0"/>
              <a:t>There are never any dangling bonds!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 dirty="0" smtClean="0"/>
              <a:t>Both ends of a dash are always connected to something.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0233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657997"/>
            <a:ext cx="2438400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Isomers</a:t>
            </a:r>
            <a:endParaRPr lang="en-US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2362200"/>
            <a:ext cx="52739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Compounds that have the same chemical formula but different structural formulas.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13831" y="4572000"/>
            <a:ext cx="6400800" cy="954107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Each isomer is a different substance with its own characteristic properties.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6356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272</TotalTime>
  <Words>899</Words>
  <Application>Microsoft Office PowerPoint</Application>
  <PresentationFormat>On-screen Show (4:3)</PresentationFormat>
  <Paragraphs>106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Hardcover</vt:lpstr>
      <vt:lpstr>Chapter 8: Carbon Chemistry</vt:lpstr>
      <vt:lpstr>Organic Compounds</vt:lpstr>
      <vt:lpstr>PowerPoint Presentation</vt:lpstr>
      <vt:lpstr>PowerPoint Presentation</vt:lpstr>
      <vt:lpstr>HYDROCARBS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8: Carbon Chemistry</dc:title>
  <dc:creator>Beverly Boyer</dc:creator>
  <cp:lastModifiedBy>Beverly Boyer</cp:lastModifiedBy>
  <cp:revision>30</cp:revision>
  <dcterms:created xsi:type="dcterms:W3CDTF">2016-01-18T20:10:56Z</dcterms:created>
  <dcterms:modified xsi:type="dcterms:W3CDTF">2016-11-08T13:54:43Z</dcterms:modified>
</cp:coreProperties>
</file>